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8" r:id="rId8"/>
    <p:sldId id="265" r:id="rId9"/>
    <p:sldId id="266" r:id="rId10"/>
    <p:sldId id="267" r:id="rId11"/>
    <p:sldId id="269" r:id="rId12"/>
    <p:sldId id="25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4363F7-4B2E-4BD2-82B6-31339C662104}" v="5" dt="2024-09-23T13:50:10.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F84A7-9EC5-37BE-22FD-A896B1CEDFA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0B6EEA1B-A5FC-4116-F0A0-86BE34EEE3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B83297BA-49D9-22F0-7DA0-C47C38612898}"/>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FD07D5AC-EE42-4D19-F35B-2F5DBD49C01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47B4D2D-FFDC-3554-B02E-576B0E5F31CC}"/>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75886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7EA0A-1E28-2DAA-C486-073F8A122419}"/>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C61C145C-4FC3-5907-BED6-79642BDAEAA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F17D9A5A-7621-E040-496F-76E3158FF48B}"/>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BF75687F-6360-170F-0E85-6BA339EC702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EDFDBBD-B2D4-736C-C368-CF1BC97DBF67}"/>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1936363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321A2C-AC0F-6F42-7B68-6E92F8679DB6}"/>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43DECF2D-834A-0E99-6421-F882F07E6AC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8437124-9199-C475-0EE5-B06B36E23B42}"/>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F8F8DCD4-EED6-E827-F319-DFE636902D7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55CFD4F-7B92-559C-1D4C-451FC6D76131}"/>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212994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C0B4A-C0C5-2831-A50F-003EBD016EC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AF0561E-F33D-77BA-3A38-1C860383857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DA8ABE0-545B-408E-CAEF-D3F5141EC646}"/>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7576B661-F611-C3EC-CCF5-6E7DF602FBC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445F56-2253-6638-BE6F-7B53B3173E97}"/>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49708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540D8-E839-A7C0-3BC9-6DADC2CD2A2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BEB99DBA-90DA-D50A-DD36-2E73E4F2CD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E63B9B6-4F6D-B6DF-7D98-8C4D774C9995}"/>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98291C84-D63A-726C-D23E-C068D0AB0AF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4CDC9D-BF69-6F8A-46CE-91741AA9EAC2}"/>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811609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F9CB2-2E93-D687-C2CF-C9D79D80B0E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64AACE14-5002-C2E3-310F-1B09769CFC8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350F45F-44BF-4184-4735-EDA6426152DF}"/>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9A3AB41-F9A5-4224-9626-2DF31C8726A6}"/>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6" name="Footer Placeholder 5">
            <a:extLst>
              <a:ext uri="{FF2B5EF4-FFF2-40B4-BE49-F238E27FC236}">
                <a16:creationId xmlns:a16="http://schemas.microsoft.com/office/drawing/2014/main" id="{9A40791E-B2A6-D5BB-81FD-5435F3BE2DC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6AF701A9-DC1A-BE8B-EFDF-E3DAC82B8974}"/>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385762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9A990-03DC-9E55-D05A-3F9EFAB536D7}"/>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857E3CD-9456-5043-3D2B-A1545EEF3C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82A75EE-B174-A3B9-E77D-300B7B2BA6A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36ECB3A2-9692-CA08-3B89-765CA973A0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02AA1C2-1DA6-50DE-CD6F-2952D1C7503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D6466343-6349-76F5-615F-B869DA08C883}"/>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8" name="Footer Placeholder 7">
            <a:extLst>
              <a:ext uri="{FF2B5EF4-FFF2-40B4-BE49-F238E27FC236}">
                <a16:creationId xmlns:a16="http://schemas.microsoft.com/office/drawing/2014/main" id="{4792FE43-01EF-AE43-5A53-21108570DA3B}"/>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F1EF91F9-9932-4D5E-68B1-1DFC7EF25ACE}"/>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256592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0C60-986C-C279-8A28-B97B06E6F71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1502B419-1785-003A-92B8-47CA7EF70F7C}"/>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4" name="Footer Placeholder 3">
            <a:extLst>
              <a:ext uri="{FF2B5EF4-FFF2-40B4-BE49-F238E27FC236}">
                <a16:creationId xmlns:a16="http://schemas.microsoft.com/office/drawing/2014/main" id="{FDB43588-3806-A017-4404-376C74CF6EE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4AB44B81-C5C9-FEE5-3D75-932FC30CD2BA}"/>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193722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434CD4-AEFF-1EB3-70E3-8712EB9DF53A}"/>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3" name="Footer Placeholder 2">
            <a:extLst>
              <a:ext uri="{FF2B5EF4-FFF2-40B4-BE49-F238E27FC236}">
                <a16:creationId xmlns:a16="http://schemas.microsoft.com/office/drawing/2014/main" id="{36C14B9F-0D9D-D85B-EAA8-BD04DF9EEEB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F1BA8202-737D-2DF6-8F7C-805FE39018B3}"/>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3239532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39BE6-15EF-D7B2-BEE1-06F4B40C574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365489D3-4541-6ECD-A342-74F9484A9B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5A130F38-FE89-291A-823F-069A81214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05947C3-CA19-9D5C-1650-236A9AA8370F}"/>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6" name="Footer Placeholder 5">
            <a:extLst>
              <a:ext uri="{FF2B5EF4-FFF2-40B4-BE49-F238E27FC236}">
                <a16:creationId xmlns:a16="http://schemas.microsoft.com/office/drawing/2014/main" id="{AB693BEF-2718-9514-0ECF-898FEA98AC3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5759170-C5D5-BD46-95ED-8D7D2F68E881}"/>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86199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E2A4B-1275-F8B6-C38E-847362410CB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8EA47DAB-FFAF-5B0E-563E-FF041729C8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2AE4921-2066-0246-DDF2-3F7DA29498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3ADEB6A-E092-B8EF-83DA-11FF66E0B19E}"/>
              </a:ext>
            </a:extLst>
          </p:cNvPr>
          <p:cNvSpPr>
            <a:spLocks noGrp="1"/>
          </p:cNvSpPr>
          <p:nvPr>
            <p:ph type="dt" sz="half" idx="10"/>
          </p:nvPr>
        </p:nvSpPr>
        <p:spPr/>
        <p:txBody>
          <a:bodyPr/>
          <a:lstStyle/>
          <a:p>
            <a:fld id="{F0F20538-DE2C-40CF-B521-130F39FCF611}" type="datetimeFigureOut">
              <a:rPr lang="en-GB" smtClean="0"/>
              <a:t>24/09/2024</a:t>
            </a:fld>
            <a:endParaRPr lang="en-GB" dirty="0"/>
          </a:p>
        </p:txBody>
      </p:sp>
      <p:sp>
        <p:nvSpPr>
          <p:cNvPr id="6" name="Footer Placeholder 5">
            <a:extLst>
              <a:ext uri="{FF2B5EF4-FFF2-40B4-BE49-F238E27FC236}">
                <a16:creationId xmlns:a16="http://schemas.microsoft.com/office/drawing/2014/main" id="{5FF47687-2818-273E-6A74-970F413E26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A28F167-12C2-BCC8-FD3B-8FFC2AEFF47E}"/>
              </a:ext>
            </a:extLst>
          </p:cNvPr>
          <p:cNvSpPr>
            <a:spLocks noGrp="1"/>
          </p:cNvSpPr>
          <p:nvPr>
            <p:ph type="sldNum" sz="quarter" idx="12"/>
          </p:nvPr>
        </p:nvSpPr>
        <p:spPr/>
        <p:txBody>
          <a:bodyPr/>
          <a:lstStyle/>
          <a:p>
            <a:fld id="{3F723E8B-5350-4DB1-A28F-1D729FDF02B1}" type="slidenum">
              <a:rPr lang="en-GB" smtClean="0"/>
              <a:t>‹#›</a:t>
            </a:fld>
            <a:endParaRPr lang="en-GB" dirty="0"/>
          </a:p>
        </p:txBody>
      </p:sp>
    </p:spTree>
    <p:extLst>
      <p:ext uri="{BB962C8B-B14F-4D97-AF65-F5344CB8AC3E}">
        <p14:creationId xmlns:p14="http://schemas.microsoft.com/office/powerpoint/2010/main" val="501334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D65047-3DCA-BA6F-5E39-975D7AEF2E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35B31186-9CF4-B251-D7EC-DAD37F409B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C0F0CDF-BDE2-A50F-7B95-CE901F82D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20538-DE2C-40CF-B521-130F39FCF611}" type="datetimeFigureOut">
              <a:rPr lang="en-GB" smtClean="0"/>
              <a:t>24/09/2024</a:t>
            </a:fld>
            <a:endParaRPr lang="en-GB" dirty="0"/>
          </a:p>
        </p:txBody>
      </p:sp>
      <p:sp>
        <p:nvSpPr>
          <p:cNvPr id="5" name="Footer Placeholder 4">
            <a:extLst>
              <a:ext uri="{FF2B5EF4-FFF2-40B4-BE49-F238E27FC236}">
                <a16:creationId xmlns:a16="http://schemas.microsoft.com/office/drawing/2014/main" id="{77B24383-389B-A80F-A9B3-55BBEB520D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D8C4ED6A-C27E-800E-6A13-47C6CE7002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23E8B-5350-4DB1-A28F-1D729FDF02B1}" type="slidenum">
              <a:rPr lang="en-GB" smtClean="0"/>
              <a:t>‹#›</a:t>
            </a:fld>
            <a:endParaRPr lang="en-GB" dirty="0"/>
          </a:p>
        </p:txBody>
      </p:sp>
    </p:spTree>
    <p:extLst>
      <p:ext uri="{BB962C8B-B14F-4D97-AF65-F5344CB8AC3E}">
        <p14:creationId xmlns:p14="http://schemas.microsoft.com/office/powerpoint/2010/main" val="178633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3911-F030-AA1F-BF4A-A215E09BAFD5}"/>
              </a:ext>
            </a:extLst>
          </p:cNvPr>
          <p:cNvSpPr>
            <a:spLocks noGrp="1"/>
          </p:cNvSpPr>
          <p:nvPr>
            <p:ph type="ctrTitle"/>
          </p:nvPr>
        </p:nvSpPr>
        <p:spPr/>
        <p:txBody>
          <a:bodyPr/>
          <a:lstStyle/>
          <a:p>
            <a:r>
              <a:rPr lang="en-GB" dirty="0"/>
              <a:t>Ofsted Update for Governors</a:t>
            </a:r>
          </a:p>
        </p:txBody>
      </p:sp>
      <p:sp>
        <p:nvSpPr>
          <p:cNvPr id="3" name="Subtitle 2">
            <a:extLst>
              <a:ext uri="{FF2B5EF4-FFF2-40B4-BE49-F238E27FC236}">
                <a16:creationId xmlns:a16="http://schemas.microsoft.com/office/drawing/2014/main" id="{D843731B-1BA8-8D01-DA1C-6B4B2D1B4BA4}"/>
              </a:ext>
            </a:extLst>
          </p:cNvPr>
          <p:cNvSpPr>
            <a:spLocks noGrp="1"/>
          </p:cNvSpPr>
          <p:nvPr>
            <p:ph type="subTitle" idx="1"/>
          </p:nvPr>
        </p:nvSpPr>
        <p:spPr/>
        <p:txBody>
          <a:bodyPr/>
          <a:lstStyle/>
          <a:p>
            <a:r>
              <a:rPr lang="en-GB" dirty="0"/>
              <a:t>23</a:t>
            </a:r>
            <a:r>
              <a:rPr lang="en-GB" baseline="30000" dirty="0"/>
              <a:t>rd</a:t>
            </a:r>
            <a:r>
              <a:rPr lang="en-GB" dirty="0"/>
              <a:t> Sep 24</a:t>
            </a:r>
          </a:p>
          <a:p>
            <a:r>
              <a:rPr lang="en-GB" dirty="0"/>
              <a:t>David Bromfield Senior Education Adviser</a:t>
            </a:r>
          </a:p>
        </p:txBody>
      </p:sp>
    </p:spTree>
    <p:extLst>
      <p:ext uri="{BB962C8B-B14F-4D97-AF65-F5344CB8AC3E}">
        <p14:creationId xmlns:p14="http://schemas.microsoft.com/office/powerpoint/2010/main" val="124460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82696-4A23-3088-D171-D925751F1934}"/>
              </a:ext>
            </a:extLst>
          </p:cNvPr>
          <p:cNvSpPr>
            <a:spLocks noGrp="1"/>
          </p:cNvSpPr>
          <p:nvPr>
            <p:ph type="title"/>
          </p:nvPr>
        </p:nvSpPr>
        <p:spPr>
          <a:xfrm>
            <a:off x="838200" y="-133638"/>
            <a:ext cx="10515600" cy="740467"/>
          </a:xfrm>
        </p:spPr>
        <p:txBody>
          <a:bodyPr>
            <a:normAutofit/>
          </a:bodyPr>
          <a:lstStyle/>
          <a:p>
            <a:r>
              <a:rPr lang="en-GB" sz="3600" b="1" kern="100" dirty="0">
                <a:solidFill>
                  <a:schemeClr val="accent1">
                    <a:lumMod val="75000"/>
                  </a:schemeClr>
                </a:solidFill>
                <a:latin typeface="Aptos" panose="020B0004020202020204" pitchFamily="34" charset="0"/>
                <a:ea typeface="Aptos" panose="020B0004020202020204" pitchFamily="34" charset="0"/>
                <a:cs typeface="Times New Roman" panose="02020603050405020304" pitchFamily="18" charset="0"/>
              </a:rPr>
              <a:t>CHANGES TO UNGRADED INSPECTIONS (2)</a:t>
            </a:r>
            <a:endParaRPr lang="en-GB" sz="3600" dirty="0"/>
          </a:p>
        </p:txBody>
      </p:sp>
      <p:sp>
        <p:nvSpPr>
          <p:cNvPr id="3" name="Content Placeholder 2">
            <a:extLst>
              <a:ext uri="{FF2B5EF4-FFF2-40B4-BE49-F238E27FC236}">
                <a16:creationId xmlns:a16="http://schemas.microsoft.com/office/drawing/2014/main" id="{4406C739-BD31-8707-BD73-A0F16BC6387A}"/>
              </a:ext>
            </a:extLst>
          </p:cNvPr>
          <p:cNvSpPr>
            <a:spLocks noGrp="1"/>
          </p:cNvSpPr>
          <p:nvPr>
            <p:ph idx="1"/>
          </p:nvPr>
        </p:nvSpPr>
        <p:spPr>
          <a:xfrm>
            <a:off x="631767" y="606829"/>
            <a:ext cx="10722033" cy="6251171"/>
          </a:xfrm>
        </p:spPr>
        <p:txBody>
          <a:bodyPr>
            <a:normAutofit fontScale="92500" lnSpcReduction="20000"/>
          </a:bodyPr>
          <a:lstStyle/>
          <a:p>
            <a:pPr>
              <a:lnSpc>
                <a:spcPct val="107000"/>
              </a:lnSpc>
              <a:spcAft>
                <a:spcPts val="800"/>
              </a:spcAft>
            </a:pPr>
            <a:r>
              <a:rPr lang="en-GB" sz="2000" kern="100" dirty="0">
                <a:effectLst/>
                <a:latin typeface="Aptos" panose="020B0004020202020204" pitchFamily="34" charset="0"/>
                <a:ea typeface="Aptos" panose="020B0004020202020204" pitchFamily="34" charset="0"/>
                <a:cs typeface="Times New Roman" panose="02020603050405020304" pitchFamily="18" charset="0"/>
              </a:rPr>
              <a:t>In a nutshell, the new approach to ungraded inspections is intended to allow school leaders more scope to shape the inspection and to be more attuned to the context of the school and leaders’ priorities. This means that during the planning phone call </a:t>
            </a:r>
            <a:r>
              <a:rPr lang="en-GB" sz="20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(which lead inspectors now must separate from the educationally focused introductory call</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 </a:t>
            </a:r>
            <a:r>
              <a:rPr lang="en-GB" sz="20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the lead inspector and head will agree between 3 and 4 Focus Areas (FA).</a:t>
            </a:r>
            <a:endParaRPr lang="en-GB"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000" b="1" kern="100" dirty="0">
                <a:effectLst/>
                <a:latin typeface="Aptos" panose="020B0004020202020204" pitchFamily="34" charset="0"/>
                <a:ea typeface="Aptos" panose="020B0004020202020204" pitchFamily="34" charset="0"/>
                <a:cs typeface="Times New Roman" panose="02020603050405020304" pitchFamily="18" charset="0"/>
              </a:rPr>
              <a:t>Focus Areas:</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000" b="1" kern="100" dirty="0">
                <a:effectLst/>
                <a:latin typeface="Aptos" panose="020B0004020202020204" pitchFamily="34" charset="0"/>
                <a:ea typeface="Aptos" panose="020B0004020202020204" pitchFamily="34" charset="0"/>
                <a:cs typeface="Times New Roman" panose="02020603050405020304" pitchFamily="18" charset="0"/>
              </a:rPr>
              <a:t>2 should be about Quality of Education. </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They could each deal with a group of subjects (e.g. Humanities or vocational or creative subjects). Or they could be looking at a key stage – e.g. sixth form.</a:t>
            </a:r>
          </a:p>
          <a:p>
            <a:pPr>
              <a:lnSpc>
                <a:spcPct val="107000"/>
              </a:lnSpc>
              <a:spcAft>
                <a:spcPts val="800"/>
              </a:spcAft>
            </a:pPr>
            <a:r>
              <a:rPr lang="en-GB" sz="20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1 or 2 other Focus Areas can look at other areas of the school’s developmental work </a:t>
            </a:r>
            <a:r>
              <a:rPr lang="en-GB" sz="20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a:t>
            </a:r>
            <a:r>
              <a:rPr lang="en-GB" sz="2000" kern="100" dirty="0">
                <a:effectLst/>
                <a:latin typeface="Aptos" panose="020B0004020202020204" pitchFamily="34" charset="0"/>
                <a:ea typeface="Aptos" panose="020B0004020202020204" pitchFamily="34" charset="0"/>
                <a:cs typeface="Times New Roman" panose="02020603050405020304" pitchFamily="18" charset="0"/>
              </a:rPr>
              <a:t>- e.g. what it is doing to develop PSHE or how a particular approach has impacted on behaviour and attitudes.</a:t>
            </a:r>
          </a:p>
          <a:p>
            <a:pPr>
              <a:lnSpc>
                <a:spcPct val="107000"/>
              </a:lnSpc>
              <a:spcAft>
                <a:spcPts val="800"/>
              </a:spcAft>
            </a:pPr>
            <a:r>
              <a:rPr lang="en-GB" sz="2000" kern="100" spc="10" dirty="0">
                <a:effectLst/>
                <a:latin typeface="Aptos" panose="020B0004020202020204" pitchFamily="34" charset="0"/>
                <a:ea typeface="Times New Roman" panose="02020603050405020304" pitchFamily="18" charset="0"/>
                <a:cs typeface="Times New Roman" panose="02020603050405020304" pitchFamily="18" charset="0"/>
              </a:rPr>
              <a:t>Once </a:t>
            </a:r>
            <a:r>
              <a:rPr lang="en-GB" sz="2000" kern="100" spc="10" dirty="0">
                <a:latin typeface="Aptos" panose="020B0004020202020204" pitchFamily="34" charset="0"/>
                <a:ea typeface="Times New Roman" panose="02020603050405020304" pitchFamily="18" charset="0"/>
                <a:cs typeface="Times New Roman" panose="02020603050405020304" pitchFamily="18" charset="0"/>
              </a:rPr>
              <a:t>agreed /</a:t>
            </a:r>
            <a:r>
              <a:rPr lang="en-GB" sz="2000" kern="100" spc="10" dirty="0">
                <a:effectLst/>
                <a:latin typeface="Aptos" panose="020B0004020202020204" pitchFamily="34" charset="0"/>
                <a:ea typeface="Times New Roman" panose="02020603050405020304" pitchFamily="18" charset="0"/>
                <a:cs typeface="Times New Roman" panose="02020603050405020304" pitchFamily="18" charset="0"/>
              </a:rPr>
              <a:t>chosen the group of subjects you can consider any particular focus within these subjects – e.g. quality of assessment.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000" kern="100" spc="10" dirty="0">
                <a:effectLst/>
                <a:latin typeface="Aptos" panose="020B0004020202020204" pitchFamily="34" charset="0"/>
                <a:ea typeface="Times New Roman" panose="02020603050405020304" pitchFamily="18" charset="0"/>
                <a:cs typeface="Times New Roman" panose="02020603050405020304" pitchFamily="18" charset="0"/>
              </a:rPr>
              <a:t>Might hone in on a particular key stage. </a:t>
            </a: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000" kern="100" spc="10" dirty="0">
                <a:effectLst/>
                <a:latin typeface="Aptos" panose="020B0004020202020204" pitchFamily="34" charset="0"/>
                <a:ea typeface="Times New Roman" panose="02020603050405020304" pitchFamily="18" charset="0"/>
                <a:cs typeface="Times New Roman" panose="02020603050405020304" pitchFamily="18" charset="0"/>
              </a:rPr>
              <a:t>Could focus on impact for pupils with low prior attainment. </a:t>
            </a:r>
          </a:p>
          <a:p>
            <a:pPr>
              <a:lnSpc>
                <a:spcPct val="107000"/>
              </a:lnSpc>
              <a:spcAft>
                <a:spcPts val="800"/>
              </a:spcAft>
            </a:pPr>
            <a:r>
              <a:rPr lang="en-GB" sz="18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In primary there will usually be an early English and mathematics focus area 2 will consider wider curriculum – a group of subjects from the wider curriculum.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GB"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208280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AAFB-AED0-DD3D-AC0C-6276CCF2E0CF}"/>
              </a:ext>
            </a:extLst>
          </p:cNvPr>
          <p:cNvSpPr>
            <a:spLocks noGrp="1"/>
          </p:cNvSpPr>
          <p:nvPr>
            <p:ph type="title"/>
          </p:nvPr>
        </p:nvSpPr>
        <p:spPr>
          <a:xfrm>
            <a:off x="524692" y="0"/>
            <a:ext cx="10515600" cy="1325563"/>
          </a:xfrm>
        </p:spPr>
        <p:txBody>
          <a:bodyPr/>
          <a:lstStyle/>
          <a:p>
            <a:r>
              <a:rPr lang="en-GB" sz="4000" b="1" kern="100" spc="10" dirty="0">
                <a:solidFill>
                  <a:schemeClr val="accent1">
                    <a:lumMod val="75000"/>
                  </a:schemeClr>
                </a:solidFill>
                <a:latin typeface="Aptos" panose="020B0004020202020204" pitchFamily="34" charset="0"/>
                <a:ea typeface="Times New Roman" panose="02020603050405020304" pitchFamily="18" charset="0"/>
                <a:cs typeface="Times New Roman" panose="02020603050405020304" pitchFamily="18" charset="0"/>
              </a:rPr>
              <a:t>EXAMPLE OF A SET OF FOCUS AREAS</a:t>
            </a:r>
            <a:r>
              <a:rPr lang="en-GB" sz="4000" kern="100" spc="10" dirty="0">
                <a:solidFill>
                  <a:schemeClr val="accent1">
                    <a:lumMod val="75000"/>
                  </a:schemeClr>
                </a:solidFill>
                <a:latin typeface="Aptos" panose="020B0004020202020204" pitchFamily="34" charset="0"/>
                <a:ea typeface="Times New Roman" panose="02020603050405020304" pitchFamily="18" charset="0"/>
                <a:cs typeface="Times New Roman" panose="02020603050405020304" pitchFamily="18" charset="0"/>
              </a:rPr>
              <a:t>:</a:t>
            </a:r>
            <a:br>
              <a:rPr lang="en-GB" kern="100" dirty="0">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D0C3989E-9E95-279D-A216-78804E49FABC}"/>
              </a:ext>
            </a:extLst>
          </p:cNvPr>
          <p:cNvSpPr>
            <a:spLocks noGrp="1"/>
          </p:cNvSpPr>
          <p:nvPr>
            <p:ph idx="1"/>
          </p:nvPr>
        </p:nvSpPr>
        <p:spPr>
          <a:xfrm>
            <a:off x="169817" y="692332"/>
            <a:ext cx="11756572" cy="6048102"/>
          </a:xfrm>
        </p:spPr>
        <p:txBody>
          <a:bodyPr>
            <a:normAutofit/>
          </a:bodyPr>
          <a:lstStyle/>
          <a:p>
            <a:pPr marL="342900" lvl="0" indent="-342900">
              <a:lnSpc>
                <a:spcPct val="107000"/>
              </a:lnSpc>
              <a:buFont typeface="Symbol" panose="05050102010706020507" pitchFamily="18" charset="2"/>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Staff training and impact on teaching of early reading</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Impact of new assessment policy in foundation subject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Behaviour</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New online safety curriculum.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The top 2 would not give us a broad enough focus for QE. Would need to broaden out the subjects.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OTHER FOCUS AREAS</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To take account of context and school’s priorities. Would have to narrow behaviour – too broad. For behaviour could be on school’s work to reduce bullying; fourth area could be school’s work to ensure that pupils know how to keep themselves safe and healthy.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We may wish to gather broader, focused evidence about: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Aptos" panose="020B0004020202020204" pitchFamily="34" charset="0"/>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Personal development</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Aptos" panose="020B0004020202020204" pitchFamily="34" charset="0"/>
              <a:buChar char="-"/>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Attendance</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1800" kern="100" spc="10" dirty="0">
                <a:effectLst/>
                <a:latin typeface="Aptos" panose="020B0004020202020204" pitchFamily="34" charset="0"/>
                <a:ea typeface="Times New Roman" panose="02020603050405020304" pitchFamily="18" charset="0"/>
                <a:cs typeface="Times New Roman" panose="02020603050405020304" pitchFamily="18" charset="0"/>
              </a:rPr>
              <a:t>Safeguarding inspected in same way as usual.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201016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7E255-1315-187E-90B6-9E8C8003BEFD}"/>
              </a:ext>
            </a:extLst>
          </p:cNvPr>
          <p:cNvSpPr>
            <a:spLocks noGrp="1"/>
          </p:cNvSpPr>
          <p:nvPr>
            <p:ph type="title"/>
          </p:nvPr>
        </p:nvSpPr>
        <p:spPr>
          <a:xfrm>
            <a:off x="838200" y="365126"/>
            <a:ext cx="10515600" cy="715530"/>
          </a:xfrm>
        </p:spPr>
        <p:txBody>
          <a:bodyPr>
            <a:normAutofit fontScale="90000"/>
          </a:bodyPr>
          <a:lstStyle/>
          <a:p>
            <a:r>
              <a:rPr lang="en-GB" sz="4000" b="1" u="sng" dirty="0">
                <a:solidFill>
                  <a:schemeClr val="accent1">
                    <a:lumMod val="75000"/>
                  </a:schemeClr>
                </a:solidFill>
                <a:latin typeface="Lexend Deca"/>
              </a:rPr>
              <a:t>Summary of  the key changes </a:t>
            </a:r>
            <a:r>
              <a:rPr lang="en-GB" sz="3100" b="1" dirty="0">
                <a:solidFill>
                  <a:schemeClr val="accent1">
                    <a:lumMod val="75000"/>
                  </a:schemeClr>
                </a:solidFill>
                <a:latin typeface="Lexend Deca"/>
              </a:rPr>
              <a:t>:</a:t>
            </a:r>
            <a:br>
              <a:rPr lang="en-GB" b="1" dirty="0">
                <a:solidFill>
                  <a:schemeClr val="accent1">
                    <a:lumMod val="75000"/>
                  </a:schemeClr>
                </a:solidFill>
                <a:latin typeface="Lexend Deca"/>
              </a:rPr>
            </a:br>
            <a:endParaRPr lang="en-GB" b="1" dirty="0">
              <a:solidFill>
                <a:schemeClr val="accent1">
                  <a:lumMod val="75000"/>
                </a:schemeClr>
              </a:solidFill>
              <a:latin typeface="Lexend Deca"/>
            </a:endParaRPr>
          </a:p>
        </p:txBody>
      </p:sp>
      <p:sp>
        <p:nvSpPr>
          <p:cNvPr id="3" name="Content Placeholder 2">
            <a:extLst>
              <a:ext uri="{FF2B5EF4-FFF2-40B4-BE49-F238E27FC236}">
                <a16:creationId xmlns:a16="http://schemas.microsoft.com/office/drawing/2014/main" id="{154463B1-1174-0499-3AF2-15E1669E8524}"/>
              </a:ext>
            </a:extLst>
          </p:cNvPr>
          <p:cNvSpPr>
            <a:spLocks noGrp="1"/>
          </p:cNvSpPr>
          <p:nvPr>
            <p:ph idx="1"/>
          </p:nvPr>
        </p:nvSpPr>
        <p:spPr>
          <a:xfrm>
            <a:off x="731520" y="881149"/>
            <a:ext cx="11325497" cy="5807034"/>
          </a:xfrm>
        </p:spPr>
        <p:txBody>
          <a:bodyPr>
            <a:normAutofit lnSpcReduction="10000"/>
          </a:bodyPr>
          <a:lstStyle/>
          <a:p>
            <a:pPr>
              <a:buFont typeface="Arial" panose="020B0604020202020204" pitchFamily="34" charset="0"/>
              <a:buChar char="•"/>
            </a:pPr>
            <a:r>
              <a:rPr lang="en-GB" dirty="0"/>
              <a:t>A new inspection framework, focusing more on pupil outcomes to raise standards and reduce anxiety for staff, with consultations starting in 2025.</a:t>
            </a:r>
          </a:p>
          <a:p>
            <a:pPr>
              <a:buFont typeface="Arial" panose="020B0604020202020204" pitchFamily="34" charset="0"/>
              <a:buChar char="•"/>
            </a:pPr>
            <a:r>
              <a:rPr lang="en-GB" dirty="0"/>
              <a:t>Increased focus on how providers meet the needs of vulnerable or disadvantaged children, addressing widening gaps in outcomes since the pandemic.</a:t>
            </a:r>
          </a:p>
          <a:p>
            <a:pPr>
              <a:buFont typeface="Arial" panose="020B0604020202020204" pitchFamily="34" charset="0"/>
              <a:buChar char="•"/>
            </a:pPr>
            <a:r>
              <a:rPr lang="en-GB" dirty="0"/>
              <a:t>A pause in publishing reports for high-performing schools with safeguarding concerns, giving them 3 months to resolve issues. Parents will be informed in the meantime.</a:t>
            </a:r>
          </a:p>
          <a:p>
            <a:pPr>
              <a:buFont typeface="Arial" panose="020B0604020202020204" pitchFamily="34" charset="0"/>
              <a:buChar char="•"/>
            </a:pPr>
            <a:r>
              <a:rPr lang="en-GB" dirty="0"/>
              <a:t>Introduction of detailed "report cards" in all inspections, replacing single-word ratings starting September 2025.</a:t>
            </a:r>
          </a:p>
          <a:p>
            <a:pPr>
              <a:buFont typeface="Arial" panose="020B0604020202020204" pitchFamily="34" charset="0"/>
              <a:buChar char="•"/>
            </a:pPr>
            <a:r>
              <a:rPr lang="en-GB" dirty="0"/>
              <a:t>New annual reviews on safeguarding, attendance, and off-rolling for schools, with a possible stand-alone safeguarding assessment.</a:t>
            </a:r>
          </a:p>
          <a:p>
            <a:r>
              <a:rPr lang="en-GB" dirty="0"/>
              <a:t>Ofsted’s consultation gathered over 20,000 responses, including input from children, parents, professionals, and unions.</a:t>
            </a:r>
          </a:p>
          <a:p>
            <a:endParaRPr lang="en-GB" dirty="0"/>
          </a:p>
        </p:txBody>
      </p:sp>
    </p:spTree>
    <p:extLst>
      <p:ext uri="{BB962C8B-B14F-4D97-AF65-F5344CB8AC3E}">
        <p14:creationId xmlns:p14="http://schemas.microsoft.com/office/powerpoint/2010/main" val="2871122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6C723-04D1-C905-65CA-5D343A3BFA00}"/>
              </a:ext>
            </a:extLst>
          </p:cNvPr>
          <p:cNvSpPr>
            <a:spLocks noGrp="1"/>
          </p:cNvSpPr>
          <p:nvPr>
            <p:ph type="title"/>
          </p:nvPr>
        </p:nvSpPr>
        <p:spPr>
          <a:xfrm>
            <a:off x="746760" y="0"/>
            <a:ext cx="10515600" cy="1325563"/>
          </a:xfrm>
        </p:spPr>
        <p:txBody>
          <a:bodyPr/>
          <a:lstStyle/>
          <a:p>
            <a:r>
              <a:rPr lang="en-GB" dirty="0">
                <a:solidFill>
                  <a:schemeClr val="accent1">
                    <a:lumMod val="75000"/>
                  </a:schemeClr>
                </a:solidFill>
                <a:latin typeface="Lexend Deca"/>
              </a:rPr>
              <a:t>Main feedback to the “Big Listen”</a:t>
            </a:r>
          </a:p>
        </p:txBody>
      </p:sp>
      <p:sp>
        <p:nvSpPr>
          <p:cNvPr id="3" name="Content Placeholder 2">
            <a:extLst>
              <a:ext uri="{FF2B5EF4-FFF2-40B4-BE49-F238E27FC236}">
                <a16:creationId xmlns:a16="http://schemas.microsoft.com/office/drawing/2014/main" id="{A0650E00-8357-8944-02C7-EF447DA271E0}"/>
              </a:ext>
            </a:extLst>
          </p:cNvPr>
          <p:cNvSpPr>
            <a:spLocks noGrp="1"/>
          </p:cNvSpPr>
          <p:nvPr>
            <p:ph idx="1"/>
          </p:nvPr>
        </p:nvSpPr>
        <p:spPr>
          <a:xfrm>
            <a:off x="535577" y="1045028"/>
            <a:ext cx="11025052" cy="5656217"/>
          </a:xfrm>
        </p:spPr>
        <p:txBody>
          <a:bodyPr>
            <a:normAutofit lnSpcReduction="10000"/>
          </a:bodyPr>
          <a:lstStyle/>
          <a:p>
            <a:pPr algn="l">
              <a:buFont typeface="Arial" panose="020B0604020202020204" pitchFamily="34" charset="0"/>
              <a:buChar char="•"/>
            </a:pPr>
            <a:r>
              <a:rPr lang="en-GB" b="0" i="0" dirty="0">
                <a:solidFill>
                  <a:srgbClr val="0B0C0C"/>
                </a:solidFill>
                <a:effectLst/>
                <a:latin typeface="GDS Transport"/>
              </a:rPr>
              <a:t>Most parents agreed that Ofsted is important for keeping children and learners safe (72%), and for the quality of children and learners’ education (68%).</a:t>
            </a:r>
          </a:p>
          <a:p>
            <a:pPr algn="l">
              <a:buFont typeface="Arial" panose="020B0604020202020204" pitchFamily="34" charset="0"/>
              <a:buChar char="•"/>
            </a:pPr>
            <a:r>
              <a:rPr lang="en-GB" b="0" i="0" dirty="0">
                <a:solidFill>
                  <a:srgbClr val="0B0C0C"/>
                </a:solidFill>
                <a:effectLst/>
                <a:latin typeface="GDS Transport"/>
              </a:rPr>
              <a:t>More than half (51%) of parents and carers agreed that Ofsted acts in the best interests of children, while only 13% disagreed.</a:t>
            </a:r>
          </a:p>
          <a:p>
            <a:pPr algn="l">
              <a:buFont typeface="Arial" panose="020B0604020202020204" pitchFamily="34" charset="0"/>
              <a:buChar char="•"/>
            </a:pPr>
            <a:r>
              <a:rPr lang="en-GB" b="0" i="0" dirty="0">
                <a:solidFill>
                  <a:srgbClr val="0B0C0C"/>
                </a:solidFill>
                <a:effectLst/>
                <a:highlight>
                  <a:srgbClr val="FFFF00"/>
                </a:highlight>
                <a:latin typeface="GDS Transport"/>
              </a:rPr>
              <a:t>Most providers were frustrated with the single word judgement – with only 28% in support</a:t>
            </a:r>
            <a:r>
              <a:rPr lang="en-GB" b="0" i="0" dirty="0">
                <a:solidFill>
                  <a:srgbClr val="0B0C0C"/>
                </a:solidFill>
                <a:effectLst/>
                <a:latin typeface="GDS Transport"/>
              </a:rPr>
              <a:t>.</a:t>
            </a:r>
          </a:p>
          <a:p>
            <a:pPr algn="l">
              <a:buFont typeface="Arial" panose="020B0604020202020204" pitchFamily="34" charset="0"/>
              <a:buChar char="•"/>
            </a:pPr>
            <a:r>
              <a:rPr lang="en-GB" b="0" i="0" dirty="0">
                <a:solidFill>
                  <a:srgbClr val="0B0C0C"/>
                </a:solidFill>
                <a:effectLst/>
                <a:highlight>
                  <a:srgbClr val="FFFF00"/>
                </a:highlight>
                <a:latin typeface="GDS Transport"/>
              </a:rPr>
              <a:t>Parents and professionals support the removal of the single word judgement, with around half of parents (49%) opposed to the single word judgement and 29% strongly opposing</a:t>
            </a:r>
            <a:r>
              <a:rPr lang="en-GB" b="0" i="0" dirty="0">
                <a:solidFill>
                  <a:srgbClr val="0B0C0C"/>
                </a:solidFill>
                <a:effectLst/>
                <a:latin typeface="GDS Transport"/>
              </a:rPr>
              <a:t>.</a:t>
            </a:r>
          </a:p>
          <a:p>
            <a:pPr algn="l">
              <a:buFont typeface="Arial" panose="020B0604020202020204" pitchFamily="34" charset="0"/>
              <a:buChar char="•"/>
            </a:pPr>
            <a:r>
              <a:rPr lang="en-GB" b="0" i="0" dirty="0">
                <a:solidFill>
                  <a:srgbClr val="0B0C0C"/>
                </a:solidFill>
                <a:effectLst/>
                <a:latin typeface="GDS Transport"/>
              </a:rPr>
              <a:t>More than 3 in 5 providers (61%) felt inspection placed undue pressure on their workload.</a:t>
            </a:r>
          </a:p>
          <a:p>
            <a:pPr algn="l">
              <a:buFont typeface="Arial" panose="020B0604020202020204" pitchFamily="34" charset="0"/>
              <a:buChar char="•"/>
            </a:pPr>
            <a:r>
              <a:rPr lang="en-GB" b="0" i="0" dirty="0">
                <a:solidFill>
                  <a:srgbClr val="0B0C0C"/>
                </a:solidFill>
                <a:effectLst/>
                <a:latin typeface="GDS Transport"/>
              </a:rPr>
              <a:t>Almost half of professionals (47%) said they would be uncomfortable raising concerns with an inspector during an inspection.</a:t>
            </a:r>
          </a:p>
          <a:p>
            <a:endParaRPr lang="en-GB" dirty="0"/>
          </a:p>
        </p:txBody>
      </p:sp>
    </p:spTree>
    <p:extLst>
      <p:ext uri="{BB962C8B-B14F-4D97-AF65-F5344CB8AC3E}">
        <p14:creationId xmlns:p14="http://schemas.microsoft.com/office/powerpoint/2010/main" val="3373587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616FC-C776-4CE6-3D69-9D911A0FEA42}"/>
              </a:ext>
            </a:extLst>
          </p:cNvPr>
          <p:cNvSpPr>
            <a:spLocks noGrp="1"/>
          </p:cNvSpPr>
          <p:nvPr>
            <p:ph type="title"/>
          </p:nvPr>
        </p:nvSpPr>
        <p:spPr>
          <a:xfrm>
            <a:off x="838200" y="365126"/>
            <a:ext cx="10515600" cy="588464"/>
          </a:xfrm>
        </p:spPr>
        <p:txBody>
          <a:bodyPr>
            <a:normAutofit/>
          </a:bodyPr>
          <a:lstStyle/>
          <a:p>
            <a:r>
              <a:rPr lang="en-GB" sz="3200" b="1" dirty="0">
                <a:solidFill>
                  <a:schemeClr val="accent1">
                    <a:lumMod val="75000"/>
                  </a:schemeClr>
                </a:solidFill>
              </a:rPr>
              <a:t>Changes to Ofsted inspection in response to Big Listen</a:t>
            </a:r>
          </a:p>
        </p:txBody>
      </p:sp>
      <p:sp>
        <p:nvSpPr>
          <p:cNvPr id="3" name="Content Placeholder 2">
            <a:extLst>
              <a:ext uri="{FF2B5EF4-FFF2-40B4-BE49-F238E27FC236}">
                <a16:creationId xmlns:a16="http://schemas.microsoft.com/office/drawing/2014/main" id="{2AB3FF8E-AAE4-37E4-8956-80A1E7EF85F1}"/>
              </a:ext>
            </a:extLst>
          </p:cNvPr>
          <p:cNvSpPr>
            <a:spLocks noGrp="1"/>
          </p:cNvSpPr>
          <p:nvPr>
            <p:ph idx="1"/>
          </p:nvPr>
        </p:nvSpPr>
        <p:spPr>
          <a:xfrm>
            <a:off x="561703" y="953590"/>
            <a:ext cx="11390811" cy="5708467"/>
          </a:xfrm>
        </p:spPr>
        <p:txBody>
          <a:bodyPr>
            <a:normAutofit fontScale="70000" lnSpcReduction="20000"/>
          </a:bodyPr>
          <a:lstStyle/>
          <a:p>
            <a:pPr algn="l"/>
            <a:r>
              <a:rPr lang="en-GB" b="0" i="0" dirty="0">
                <a:solidFill>
                  <a:srgbClr val="0B0C0C"/>
                </a:solidFill>
                <a:effectLst/>
                <a:latin typeface="GDS Transport"/>
              </a:rPr>
              <a:t>In response, Ofsted is making </a:t>
            </a:r>
            <a:r>
              <a:rPr lang="en-GB" b="0" i="0" dirty="0">
                <a:solidFill>
                  <a:srgbClr val="0B0C0C"/>
                </a:solidFill>
                <a:effectLst/>
                <a:highlight>
                  <a:srgbClr val="FFFF00"/>
                </a:highlight>
                <a:latin typeface="GDS Transport"/>
              </a:rPr>
              <a:t>changes designed to reduce the pressure of inspection on education and social care staff</a:t>
            </a:r>
            <a:r>
              <a:rPr lang="en-GB" b="0" i="0" dirty="0">
                <a:solidFill>
                  <a:srgbClr val="0B0C0C"/>
                </a:solidFill>
                <a:effectLst/>
                <a:latin typeface="GDS Transport"/>
              </a:rPr>
              <a:t>, while still robustly assessing the quality of nurseries, schools, further education and social care providers.</a:t>
            </a:r>
          </a:p>
          <a:p>
            <a:pPr algn="l"/>
            <a:r>
              <a:rPr lang="en-GB" b="0" i="0" dirty="0">
                <a:solidFill>
                  <a:srgbClr val="0B0C0C"/>
                </a:solidFill>
                <a:effectLst/>
                <a:latin typeface="GDS Transport"/>
              </a:rPr>
              <a:t>The main changes include:  </a:t>
            </a:r>
          </a:p>
          <a:p>
            <a:pPr algn="l"/>
            <a:r>
              <a:rPr lang="en-GB" b="0" i="0" dirty="0">
                <a:solidFill>
                  <a:srgbClr val="0B0C0C"/>
                </a:solidFill>
                <a:effectLst/>
                <a:latin typeface="GDS Transport"/>
              </a:rPr>
              <a:t>A new inspection framework for schools, early years and further education, which will have </a:t>
            </a:r>
            <a:r>
              <a:rPr lang="en-GB" b="0" i="0" dirty="0">
                <a:solidFill>
                  <a:srgbClr val="0B0C0C"/>
                </a:solidFill>
                <a:effectLst/>
                <a:highlight>
                  <a:srgbClr val="FFFF00"/>
                </a:highlight>
                <a:latin typeface="GDS Transport"/>
              </a:rPr>
              <a:t>greater focus on pupil outcomes to drive higher standards</a:t>
            </a:r>
            <a:r>
              <a:rPr lang="en-GB" b="0" i="0" dirty="0">
                <a:solidFill>
                  <a:srgbClr val="0B0C0C"/>
                </a:solidFill>
                <a:effectLst/>
                <a:latin typeface="GDS Transport"/>
              </a:rPr>
              <a:t>, alongside a range of measures to reduce anxiety for those being inspected. </a:t>
            </a:r>
            <a:r>
              <a:rPr lang="en-GB" b="0" i="0" dirty="0">
                <a:solidFill>
                  <a:srgbClr val="FF0000"/>
                </a:solidFill>
                <a:effectLst/>
                <a:latin typeface="GDS Transport"/>
              </a:rPr>
              <a:t>Consultation will begin in early 2025.</a:t>
            </a:r>
          </a:p>
          <a:p>
            <a:pPr algn="l"/>
            <a:r>
              <a:rPr lang="en-GB" b="0" i="0" dirty="0">
                <a:solidFill>
                  <a:srgbClr val="0B0C0C"/>
                </a:solidFill>
                <a:effectLst/>
                <a:latin typeface="GDS Transport"/>
              </a:rPr>
              <a:t>Increasing Ofsted’s focus and scrutiny on how providers are </a:t>
            </a:r>
            <a:r>
              <a:rPr lang="en-GB" b="0" i="0" dirty="0">
                <a:solidFill>
                  <a:srgbClr val="0B0C0C"/>
                </a:solidFill>
                <a:effectLst/>
                <a:highlight>
                  <a:srgbClr val="FFFF00"/>
                </a:highlight>
                <a:latin typeface="GDS Transport"/>
              </a:rPr>
              <a:t>meeting the needs of vulnerable or disadvantaged children and young people</a:t>
            </a:r>
            <a:r>
              <a:rPr lang="en-GB" b="0" i="0" dirty="0">
                <a:solidFill>
                  <a:srgbClr val="0B0C0C"/>
                </a:solidFill>
                <a:effectLst/>
                <a:latin typeface="GDS Transport"/>
              </a:rPr>
              <a:t>, by </a:t>
            </a:r>
            <a:r>
              <a:rPr lang="en-GB" b="0" i="0" dirty="0">
                <a:solidFill>
                  <a:srgbClr val="FF0000"/>
                </a:solidFill>
                <a:effectLst/>
                <a:latin typeface="GDS Transport"/>
              </a:rPr>
              <a:t>consulting on a specific focus on inclusion in report cards</a:t>
            </a:r>
            <a:r>
              <a:rPr lang="en-GB" b="0" i="0" dirty="0">
                <a:effectLst/>
                <a:latin typeface="GDS Transport"/>
              </a:rPr>
              <a:t>. </a:t>
            </a:r>
            <a:r>
              <a:rPr lang="en-GB" b="0" i="0" dirty="0">
                <a:solidFill>
                  <a:srgbClr val="0B0C0C"/>
                </a:solidFill>
                <a:effectLst/>
                <a:latin typeface="GDS Transport"/>
              </a:rPr>
              <a:t>The new measure comes at a time of widening outcome gaps between disadvantaged and non-disadvantaged pupils since the pandemic.</a:t>
            </a:r>
          </a:p>
          <a:p>
            <a:pPr algn="l"/>
            <a:r>
              <a:rPr lang="en-GB" b="0" i="0" dirty="0">
                <a:solidFill>
                  <a:srgbClr val="0B0C0C"/>
                </a:solidFill>
                <a:effectLst/>
                <a:highlight>
                  <a:srgbClr val="FFFF00"/>
                </a:highlight>
                <a:latin typeface="GDS Transport"/>
              </a:rPr>
              <a:t>Pausing the publication of inspection reports when safeguarding concerns are identified in an otherwise high-performing school, </a:t>
            </a:r>
            <a:r>
              <a:rPr lang="en-GB" b="0" i="0" dirty="0">
                <a:solidFill>
                  <a:srgbClr val="0B0C0C"/>
                </a:solidFill>
                <a:effectLst/>
                <a:latin typeface="GDS Transport"/>
              </a:rPr>
              <a:t>until inspectors re-visit the school within 3 months. This will give schools time to remedy issues without intervention from the Department for Education. Parents will still be informed about the safeguarding issues in the meantime. </a:t>
            </a:r>
            <a:r>
              <a:rPr lang="en-GB" b="0" i="0" dirty="0">
                <a:solidFill>
                  <a:srgbClr val="FF0000"/>
                </a:solidFill>
                <a:effectLst/>
                <a:latin typeface="GDS Transport"/>
              </a:rPr>
              <a:t>This change will come into effect from this month.</a:t>
            </a:r>
          </a:p>
          <a:p>
            <a:pPr algn="l"/>
            <a:r>
              <a:rPr lang="en-GB" b="0" i="0" dirty="0">
                <a:solidFill>
                  <a:srgbClr val="0B0C0C"/>
                </a:solidFill>
                <a:effectLst/>
                <a:highlight>
                  <a:srgbClr val="FFFF00"/>
                </a:highlight>
                <a:latin typeface="GDS Transport"/>
              </a:rPr>
              <a:t>Introducing a ‘report card’ in all areas Ofsted inspects</a:t>
            </a:r>
            <a:r>
              <a:rPr lang="en-GB" b="0" i="0" dirty="0">
                <a:solidFill>
                  <a:srgbClr val="0B0C0C"/>
                </a:solidFill>
                <a:effectLst/>
                <a:latin typeface="GDS Transport"/>
              </a:rPr>
              <a:t>, to provide a more nuanced and detailed assessment of providers’ work. This follows the announcement by the Secretary of State for Education that the single-word overall effectiveness judgement will be removed from school inspections starting this month. </a:t>
            </a:r>
            <a:r>
              <a:rPr lang="en-GB" b="0" i="0" dirty="0">
                <a:solidFill>
                  <a:srgbClr val="FF0000"/>
                </a:solidFill>
                <a:effectLst/>
                <a:latin typeface="GDS Transport"/>
              </a:rPr>
              <a:t>Report cards will be introduced from September 2025.</a:t>
            </a:r>
          </a:p>
          <a:p>
            <a:pPr algn="l"/>
            <a:r>
              <a:rPr lang="en-GB" b="0" i="0" dirty="0">
                <a:solidFill>
                  <a:srgbClr val="0B0C0C"/>
                </a:solidFill>
                <a:effectLst/>
                <a:latin typeface="GDS Transport"/>
              </a:rPr>
              <a:t>Working with government to introduce </a:t>
            </a:r>
            <a:r>
              <a:rPr lang="en-GB" b="0" i="0" dirty="0">
                <a:solidFill>
                  <a:srgbClr val="FF0000"/>
                </a:solidFill>
                <a:effectLst/>
                <a:latin typeface="GDS Transport"/>
              </a:rPr>
              <a:t>new annual safeguarding, attendance and off-rolling reviews for schools</a:t>
            </a:r>
            <a:r>
              <a:rPr lang="en-GB" b="0" i="0" dirty="0">
                <a:solidFill>
                  <a:srgbClr val="0B0C0C"/>
                </a:solidFill>
                <a:effectLst/>
                <a:latin typeface="GDS Transport"/>
              </a:rPr>
              <a:t>, to consider how they are meeting their requirements to keep children safe</a:t>
            </a:r>
            <a:r>
              <a:rPr lang="en-GB" b="0" i="0" dirty="0">
                <a:solidFill>
                  <a:srgbClr val="FF0000"/>
                </a:solidFill>
                <a:effectLst/>
                <a:latin typeface="GDS Transport"/>
              </a:rPr>
              <a:t>. Ofsted will also consult on a new, stand-alone assessment of safeguarding in its reports.</a:t>
            </a:r>
          </a:p>
          <a:p>
            <a:endParaRPr lang="en-GB" dirty="0"/>
          </a:p>
        </p:txBody>
      </p:sp>
    </p:spTree>
    <p:extLst>
      <p:ext uri="{BB962C8B-B14F-4D97-AF65-F5344CB8AC3E}">
        <p14:creationId xmlns:p14="http://schemas.microsoft.com/office/powerpoint/2010/main" val="156739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4A7D7-C88D-03CC-9DF8-28FCB7F4BB82}"/>
              </a:ext>
            </a:extLst>
          </p:cNvPr>
          <p:cNvSpPr>
            <a:spLocks noGrp="1"/>
          </p:cNvSpPr>
          <p:nvPr>
            <p:ph type="title"/>
          </p:nvPr>
        </p:nvSpPr>
        <p:spPr/>
        <p:txBody>
          <a:bodyPr/>
          <a:lstStyle/>
          <a:p>
            <a:r>
              <a:rPr lang="en-GB" b="1" i="0" dirty="0">
                <a:solidFill>
                  <a:srgbClr val="00407B"/>
                </a:solidFill>
                <a:effectLst/>
                <a:latin typeface="Lexend Deca"/>
              </a:rPr>
              <a:t>A new approach to safeguarding reporting</a:t>
            </a:r>
            <a:br>
              <a:rPr lang="en-GB" b="1" i="0" dirty="0">
                <a:solidFill>
                  <a:srgbClr val="00407B"/>
                </a:solidFill>
                <a:effectLst/>
                <a:latin typeface="Lexend Deca"/>
              </a:rPr>
            </a:br>
            <a:endParaRPr lang="en-GB" dirty="0"/>
          </a:p>
        </p:txBody>
      </p:sp>
      <p:sp>
        <p:nvSpPr>
          <p:cNvPr id="3" name="Content Placeholder 2">
            <a:extLst>
              <a:ext uri="{FF2B5EF4-FFF2-40B4-BE49-F238E27FC236}">
                <a16:creationId xmlns:a16="http://schemas.microsoft.com/office/drawing/2014/main" id="{223EE677-BE93-052E-EEC0-B2F4D6A418AA}"/>
              </a:ext>
            </a:extLst>
          </p:cNvPr>
          <p:cNvSpPr>
            <a:spLocks noGrp="1"/>
          </p:cNvSpPr>
          <p:nvPr>
            <p:ph idx="1"/>
          </p:nvPr>
        </p:nvSpPr>
        <p:spPr>
          <a:xfrm>
            <a:off x="838200" y="1463040"/>
            <a:ext cx="10515600" cy="4713923"/>
          </a:xfrm>
        </p:spPr>
        <p:txBody>
          <a:bodyPr/>
          <a:lstStyle/>
          <a:p>
            <a:pPr algn="l"/>
            <a:r>
              <a:rPr lang="en-GB" b="0" i="0" dirty="0">
                <a:solidFill>
                  <a:srgbClr val="374151"/>
                </a:solidFill>
                <a:effectLst/>
                <a:latin typeface="Lexend Deca"/>
              </a:rPr>
              <a:t>Ofsted is piloting a new ‘suspend and return’ approach this autumn. If there are safeguarding concerns but the school is performing well in all other areas, inspectors can withhold judgment and return in 3 months to complete the inspection.</a:t>
            </a:r>
          </a:p>
          <a:p>
            <a:pPr algn="l"/>
            <a:r>
              <a:rPr lang="en-GB" b="0" i="0" dirty="0">
                <a:solidFill>
                  <a:srgbClr val="374151"/>
                </a:solidFill>
                <a:effectLst/>
                <a:latin typeface="Lexend Deca"/>
              </a:rPr>
              <a:t>This will only be the case if inspectors feel leaders can resolve the issues in that time period. In such cases, Ofsted will send a letter to schools to share with parents about the safeguarding issues identified.</a:t>
            </a:r>
          </a:p>
          <a:p>
            <a:endParaRPr lang="en-GB" dirty="0"/>
          </a:p>
        </p:txBody>
      </p:sp>
    </p:spTree>
    <p:extLst>
      <p:ext uri="{BB962C8B-B14F-4D97-AF65-F5344CB8AC3E}">
        <p14:creationId xmlns:p14="http://schemas.microsoft.com/office/powerpoint/2010/main" val="1255180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3D55E-7DEF-0C61-7C70-04C0834BE73F}"/>
              </a:ext>
            </a:extLst>
          </p:cNvPr>
          <p:cNvSpPr>
            <a:spLocks noGrp="1"/>
          </p:cNvSpPr>
          <p:nvPr>
            <p:ph type="title"/>
          </p:nvPr>
        </p:nvSpPr>
        <p:spPr/>
        <p:txBody>
          <a:bodyPr/>
          <a:lstStyle/>
          <a:p>
            <a:r>
              <a:rPr lang="en-GB" b="1" i="0" dirty="0">
                <a:solidFill>
                  <a:srgbClr val="00407B"/>
                </a:solidFill>
                <a:effectLst/>
                <a:latin typeface="Lexend Deca"/>
              </a:rPr>
              <a:t>The Monday phone call</a:t>
            </a:r>
            <a:br>
              <a:rPr lang="en-GB" b="1" i="0" dirty="0">
                <a:solidFill>
                  <a:srgbClr val="00407B"/>
                </a:solidFill>
                <a:effectLst/>
                <a:latin typeface="Lexend Deca"/>
              </a:rPr>
            </a:br>
            <a:endParaRPr lang="en-GB" dirty="0"/>
          </a:p>
        </p:txBody>
      </p:sp>
      <p:sp>
        <p:nvSpPr>
          <p:cNvPr id="3" name="Content Placeholder 2">
            <a:extLst>
              <a:ext uri="{FF2B5EF4-FFF2-40B4-BE49-F238E27FC236}">
                <a16:creationId xmlns:a16="http://schemas.microsoft.com/office/drawing/2014/main" id="{545560B5-729C-F80A-04A7-E4DAA1409C63}"/>
              </a:ext>
            </a:extLst>
          </p:cNvPr>
          <p:cNvSpPr>
            <a:spLocks noGrp="1"/>
          </p:cNvSpPr>
          <p:nvPr>
            <p:ph idx="1"/>
          </p:nvPr>
        </p:nvSpPr>
        <p:spPr>
          <a:xfrm>
            <a:off x="838200" y="1227909"/>
            <a:ext cx="10515600" cy="4949054"/>
          </a:xfrm>
        </p:spPr>
        <p:txBody>
          <a:bodyPr/>
          <a:lstStyle/>
          <a:p>
            <a:pPr algn="l"/>
            <a:r>
              <a:rPr lang="en-GB" b="0" i="0" dirty="0">
                <a:solidFill>
                  <a:srgbClr val="374151"/>
                </a:solidFill>
                <a:effectLst/>
                <a:latin typeface="Lexend Deca"/>
              </a:rPr>
              <a:t>To reduce anxiety around notification of inspection, Ofsted previously announced that as part of a pilot approach this autumn, it would give school leaders notice of an inspection on a Monday, with an inspection to start on a Tuesday.</a:t>
            </a:r>
          </a:p>
          <a:p>
            <a:pPr algn="l"/>
            <a:r>
              <a:rPr lang="en-GB" b="0" i="0" dirty="0">
                <a:solidFill>
                  <a:srgbClr val="374151"/>
                </a:solidFill>
                <a:effectLst/>
                <a:latin typeface="Lexend Deca"/>
              </a:rPr>
              <a:t>The updated handbook points out that the phone call will be after 9.30 am and may come on a Tuesday if the school is open on a week that includes a bank holiday.</a:t>
            </a:r>
          </a:p>
          <a:p>
            <a:endParaRPr lang="en-GB" dirty="0"/>
          </a:p>
        </p:txBody>
      </p:sp>
    </p:spTree>
    <p:extLst>
      <p:ext uri="{BB962C8B-B14F-4D97-AF65-F5344CB8AC3E}">
        <p14:creationId xmlns:p14="http://schemas.microsoft.com/office/powerpoint/2010/main" val="213512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E3E7D-DEEC-F1D0-B27B-0B63791F5D13}"/>
              </a:ext>
            </a:extLst>
          </p:cNvPr>
          <p:cNvSpPr>
            <a:spLocks noGrp="1"/>
          </p:cNvSpPr>
          <p:nvPr>
            <p:ph type="title"/>
          </p:nvPr>
        </p:nvSpPr>
        <p:spPr/>
        <p:txBody>
          <a:bodyPr/>
          <a:lstStyle/>
          <a:p>
            <a:r>
              <a:rPr lang="en-GB" b="1" i="0" dirty="0">
                <a:solidFill>
                  <a:srgbClr val="00407B"/>
                </a:solidFill>
                <a:effectLst/>
                <a:latin typeface="Lexend Deca"/>
              </a:rPr>
              <a:t>Deferrals in a multi academy trust</a:t>
            </a:r>
            <a:br>
              <a:rPr lang="en-GB" b="1" i="0" dirty="0">
                <a:solidFill>
                  <a:srgbClr val="00407B"/>
                </a:solidFill>
                <a:effectLst/>
                <a:latin typeface="Lexend Deca"/>
              </a:rPr>
            </a:br>
            <a:endParaRPr lang="en-GB" dirty="0"/>
          </a:p>
        </p:txBody>
      </p:sp>
      <p:sp>
        <p:nvSpPr>
          <p:cNvPr id="3" name="Content Placeholder 2">
            <a:extLst>
              <a:ext uri="{FF2B5EF4-FFF2-40B4-BE49-F238E27FC236}">
                <a16:creationId xmlns:a16="http://schemas.microsoft.com/office/drawing/2014/main" id="{58980726-A6BD-5612-69D1-C8A0E54335F5}"/>
              </a:ext>
            </a:extLst>
          </p:cNvPr>
          <p:cNvSpPr>
            <a:spLocks noGrp="1"/>
          </p:cNvSpPr>
          <p:nvPr>
            <p:ph idx="1"/>
          </p:nvPr>
        </p:nvSpPr>
        <p:spPr>
          <a:xfrm>
            <a:off x="731520" y="1319349"/>
            <a:ext cx="10622280" cy="4857614"/>
          </a:xfrm>
        </p:spPr>
        <p:txBody>
          <a:bodyPr/>
          <a:lstStyle/>
          <a:p>
            <a:pPr algn="l"/>
            <a:r>
              <a:rPr lang="en-GB" b="0" i="0" dirty="0">
                <a:solidFill>
                  <a:srgbClr val="374151"/>
                </a:solidFill>
                <a:effectLst/>
                <a:latin typeface="Lexend Deca"/>
              </a:rPr>
              <a:t>Last spring, Ofsted set out a new policy for deferring or pausing an inspection. This policy has been updated alongside inspection handbooks and now sets a clear expectation that deferral requests are made jointly by the headteacher and the trust.</a:t>
            </a:r>
          </a:p>
          <a:p>
            <a:endParaRPr lang="en-GB" dirty="0"/>
          </a:p>
        </p:txBody>
      </p:sp>
    </p:spTree>
    <p:extLst>
      <p:ext uri="{BB962C8B-B14F-4D97-AF65-F5344CB8AC3E}">
        <p14:creationId xmlns:p14="http://schemas.microsoft.com/office/powerpoint/2010/main" val="315909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CEBD38-5FC6-DC1F-DE6D-58B3F970AC59}"/>
              </a:ext>
            </a:extLst>
          </p:cNvPr>
          <p:cNvSpPr>
            <a:spLocks noGrp="1"/>
          </p:cNvSpPr>
          <p:nvPr>
            <p:ph type="title"/>
          </p:nvPr>
        </p:nvSpPr>
        <p:spPr/>
        <p:txBody>
          <a:bodyPr/>
          <a:lstStyle/>
          <a:p>
            <a:r>
              <a:rPr lang="en-GB" b="1" dirty="0">
                <a:solidFill>
                  <a:srgbClr val="00407B"/>
                </a:solidFill>
                <a:latin typeface="Lexend Deca"/>
              </a:rPr>
              <a:t>Evidence gathering</a:t>
            </a:r>
            <a:br>
              <a:rPr lang="en-GB" kern="100" dirty="0">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0860B320-E429-69EA-871C-0346FF983846}"/>
              </a:ext>
            </a:extLst>
          </p:cNvPr>
          <p:cNvSpPr>
            <a:spLocks noGrp="1"/>
          </p:cNvSpPr>
          <p:nvPr>
            <p:ph idx="1"/>
          </p:nvPr>
        </p:nvSpPr>
        <p:spPr>
          <a:xfrm>
            <a:off x="653143" y="1384663"/>
            <a:ext cx="10700657" cy="4792300"/>
          </a:xfrm>
        </p:spPr>
        <p:txBody>
          <a:bodyPr>
            <a:normAutofit/>
          </a:bodyPr>
          <a:lstStyle/>
          <a:p>
            <a:pPr>
              <a:lnSpc>
                <a:spcPct val="107000"/>
              </a:lnSpc>
              <a:spcAft>
                <a:spcPts val="800"/>
              </a:spcAft>
            </a:pPr>
            <a:r>
              <a:rPr lang="en-GB" kern="100" dirty="0">
                <a:effectLst/>
                <a:latin typeface="Aptos" panose="020B0004020202020204" pitchFamily="34" charset="0"/>
                <a:ea typeface="Aptos" panose="020B0004020202020204" pitchFamily="34" charset="0"/>
                <a:cs typeface="Times New Roman" panose="02020603050405020304" pitchFamily="18" charset="0"/>
              </a:rPr>
              <a:t>Instead of the deep dive approach, looking at the groups of subjects is likely to mean </a:t>
            </a: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talking to pupils and looking at their books in lessons </a:t>
            </a:r>
            <a:r>
              <a:rPr lang="en-GB" kern="100" dirty="0">
                <a:effectLst/>
                <a:latin typeface="Aptos" panose="020B0004020202020204" pitchFamily="34" charset="0"/>
                <a:ea typeface="Aptos" panose="020B0004020202020204" pitchFamily="34" charset="0"/>
                <a:cs typeface="Times New Roman" panose="02020603050405020304" pitchFamily="18" charset="0"/>
              </a:rPr>
              <a:t>(possibly in the company of leaders).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Times New Roman" panose="02020603050405020304" pitchFamily="18" charset="0"/>
              </a:rPr>
              <a:t>Instead of those ‘</a:t>
            </a: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intent’ </a:t>
            </a:r>
            <a:r>
              <a:rPr lang="en-GB" kern="100" dirty="0">
                <a:effectLst/>
                <a:latin typeface="Aptos" panose="020B0004020202020204" pitchFamily="34" charset="0"/>
                <a:ea typeface="Aptos" panose="020B0004020202020204" pitchFamily="34" charset="0"/>
                <a:cs typeface="Times New Roman" panose="02020603050405020304" pitchFamily="18" charset="0"/>
              </a:rPr>
              <a:t>meetings with leaders of a single subject inspectors are likely to meet with a </a:t>
            </a: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group of subject leaders </a:t>
            </a:r>
            <a:r>
              <a:rPr lang="en-GB" kern="100" dirty="0">
                <a:effectLst/>
                <a:latin typeface="Aptos" panose="020B0004020202020204" pitchFamily="34" charset="0"/>
                <a:ea typeface="Aptos" panose="020B0004020202020204" pitchFamily="34" charset="0"/>
                <a:cs typeface="Times New Roman" panose="02020603050405020304" pitchFamily="18" charset="0"/>
              </a:rPr>
              <a:t>linked to the QE FA. There is likely to be more looking at other areas of school life. </a:t>
            </a:r>
          </a:p>
          <a:p>
            <a:pPr>
              <a:lnSpc>
                <a:spcPct val="107000"/>
              </a:lnSpc>
              <a:spcAft>
                <a:spcPts val="800"/>
              </a:spcAft>
            </a:pPr>
            <a:r>
              <a:rPr lang="en-GB" kern="100" dirty="0">
                <a:effectLst/>
                <a:latin typeface="Aptos" panose="020B0004020202020204" pitchFamily="34" charset="0"/>
                <a:ea typeface="Aptos" panose="020B0004020202020204" pitchFamily="34" charset="0"/>
                <a:cs typeface="Times New Roman" panose="02020603050405020304" pitchFamily="18" charset="0"/>
              </a:rPr>
              <a:t>Inspectors will still consider staff workload and wellbeing; they will still look for gaming and off-rolling. </a:t>
            </a:r>
          </a:p>
          <a:p>
            <a:endParaRPr lang="en-GB" dirty="0"/>
          </a:p>
        </p:txBody>
      </p:sp>
    </p:spTree>
    <p:extLst>
      <p:ext uri="{BB962C8B-B14F-4D97-AF65-F5344CB8AC3E}">
        <p14:creationId xmlns:p14="http://schemas.microsoft.com/office/powerpoint/2010/main" val="4205743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9CB898-D093-B964-381C-850FBEB84731}"/>
              </a:ext>
            </a:extLst>
          </p:cNvPr>
          <p:cNvSpPr>
            <a:spLocks noGrp="1"/>
          </p:cNvSpPr>
          <p:nvPr>
            <p:ph idx="1"/>
          </p:nvPr>
        </p:nvSpPr>
        <p:spPr>
          <a:xfrm>
            <a:off x="523701" y="922713"/>
            <a:ext cx="11288683" cy="5710843"/>
          </a:xfrm>
        </p:spPr>
        <p:txBody>
          <a:bodyPr>
            <a:normAutofit fontScale="92500"/>
          </a:bodyPr>
          <a:lstStyle/>
          <a:p>
            <a:pPr>
              <a:lnSpc>
                <a:spcPct val="107000"/>
              </a:lnSpc>
              <a:spcAft>
                <a:spcPts val="800"/>
              </a:spcAft>
            </a:pP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Early messages re removal of overall effectiveness grade. They want ungraded inspections to feel like monitoring visits. Ensure the head is aware of the different approach.</a:t>
            </a:r>
            <a:r>
              <a:rPr lang="en-GB"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Discuss all sub-judgements in final team meeting</a:t>
            </a:r>
          </a:p>
          <a:p>
            <a:pPr marL="342900" lvl="0" indent="-342900">
              <a:lnSpc>
                <a:spcPct val="107000"/>
              </a:lnSpc>
              <a:buFont typeface="Symbol" panose="05050102010706020507" pitchFamily="18" charset="2"/>
              <a:buChar char=""/>
            </a:pPr>
            <a:r>
              <a:rPr lang="en-GB" kern="100" dirty="0">
                <a:effectLst/>
                <a:latin typeface="Aptos" panose="020B0004020202020204" pitchFamily="34" charset="0"/>
                <a:ea typeface="Aptos" panose="020B0004020202020204" pitchFamily="34" charset="0"/>
                <a:cs typeface="Times New Roman" panose="02020603050405020304" pitchFamily="18" charset="0"/>
              </a:rPr>
              <a:t>Same report template</a:t>
            </a:r>
          </a:p>
          <a:p>
            <a:pPr marL="342900" lvl="0" indent="-342900">
              <a:lnSpc>
                <a:spcPct val="107000"/>
              </a:lnSpc>
              <a:spcAft>
                <a:spcPts val="800"/>
              </a:spcAft>
              <a:buFont typeface="Symbol" panose="05050102010706020507" pitchFamily="18" charset="2"/>
              <a:buChar char=""/>
            </a:pPr>
            <a:r>
              <a:rPr lang="en-GB" kern="1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No ungraded inspections until 7</a:t>
            </a:r>
            <a:r>
              <a:rPr lang="en-GB" kern="100" baseline="300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th</a:t>
            </a:r>
            <a:r>
              <a:rPr lang="en-GB" kern="1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 October</a:t>
            </a: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a:t>
            </a:r>
            <a:r>
              <a:rPr lang="en-GB" kern="1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Graded after 23</a:t>
            </a:r>
            <a:r>
              <a:rPr lang="en-GB" kern="100" baseline="300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rd</a:t>
            </a:r>
            <a:r>
              <a:rPr lang="en-GB" kern="100" dirty="0">
                <a:solidFill>
                  <a:srgbClr val="FF0000"/>
                </a:solidFill>
                <a:effectLst/>
                <a:highlight>
                  <a:srgbClr val="FFFF00"/>
                </a:highlight>
                <a:latin typeface="Aptos" panose="020B0004020202020204" pitchFamily="34" charset="0"/>
                <a:ea typeface="Aptos" panose="020B0004020202020204" pitchFamily="34" charset="0"/>
                <a:cs typeface="Times New Roman" panose="02020603050405020304" pitchFamily="18" charset="0"/>
              </a:rPr>
              <a:t> September.</a:t>
            </a:r>
          </a:p>
          <a:p>
            <a:r>
              <a:rPr lang="en-GB" dirty="0">
                <a:effectLst/>
                <a:latin typeface="Aptos" panose="020B0004020202020204" pitchFamily="34" charset="0"/>
                <a:ea typeface="Aptos" panose="020B0004020202020204" pitchFamily="34" charset="0"/>
                <a:cs typeface="Times New Roman" panose="02020603050405020304" pitchFamily="18" charset="0"/>
              </a:rPr>
              <a:t>Categories of concern unaffected. If one or more areas inadequate , then school is in a “category of concern” – twin test – is acceptable standard of education? is there capacity to improve?</a:t>
            </a:r>
          </a:p>
          <a:p>
            <a:r>
              <a:rPr lang="en-GB"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Ungraded outcomes relate to effectiveness of leaders’ actions in raising or maintaining standards</a:t>
            </a:r>
            <a:r>
              <a:rPr lang="en-GB"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 Still need to keep EIF in mind. Still 4 possible outcomes</a:t>
            </a:r>
            <a:r>
              <a:rPr lang="en-GB" kern="100" dirty="0">
                <a:effectLst/>
                <a:latin typeface="Aptos" panose="020B0004020202020204" pitchFamily="34" charset="0"/>
                <a:ea typeface="Aptos" panose="020B0004020202020204" pitchFamily="34" charset="0"/>
                <a:cs typeface="Times New Roman" panose="02020603050405020304" pitchFamily="18" charset="0"/>
              </a:rPr>
              <a:t>. </a:t>
            </a:r>
          </a:p>
          <a:p>
            <a:endParaRPr lang="en-GB" dirty="0"/>
          </a:p>
        </p:txBody>
      </p:sp>
      <p:sp>
        <p:nvSpPr>
          <p:cNvPr id="2" name="TextBox 1">
            <a:extLst>
              <a:ext uri="{FF2B5EF4-FFF2-40B4-BE49-F238E27FC236}">
                <a16:creationId xmlns:a16="http://schemas.microsoft.com/office/drawing/2014/main" id="{E22EC553-1945-AD73-A190-ADA3A48D6F5F}"/>
              </a:ext>
            </a:extLst>
          </p:cNvPr>
          <p:cNvSpPr txBox="1"/>
          <p:nvPr/>
        </p:nvSpPr>
        <p:spPr>
          <a:xfrm>
            <a:off x="822960" y="337938"/>
            <a:ext cx="11288683" cy="584775"/>
          </a:xfrm>
          <a:prstGeom prst="rect">
            <a:avLst/>
          </a:prstGeom>
          <a:noFill/>
        </p:spPr>
        <p:txBody>
          <a:bodyPr wrap="square" rtlCol="0">
            <a:spAutoFit/>
          </a:bodyPr>
          <a:lstStyle/>
          <a:p>
            <a:r>
              <a:rPr lang="en-GB" sz="3200" b="1" dirty="0">
                <a:solidFill>
                  <a:schemeClr val="accent1">
                    <a:lumMod val="75000"/>
                  </a:schemeClr>
                </a:solidFill>
                <a:latin typeface="Lexend Deca"/>
              </a:rPr>
              <a:t>Some aspects of the tweaked version of this process.. </a:t>
            </a:r>
          </a:p>
        </p:txBody>
      </p:sp>
    </p:spTree>
    <p:extLst>
      <p:ext uri="{BB962C8B-B14F-4D97-AF65-F5344CB8AC3E}">
        <p14:creationId xmlns:p14="http://schemas.microsoft.com/office/powerpoint/2010/main" val="906439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2EB5D-36DA-98DA-B3E5-9CCD2633AE7A}"/>
              </a:ext>
            </a:extLst>
          </p:cNvPr>
          <p:cNvSpPr>
            <a:spLocks noGrp="1"/>
          </p:cNvSpPr>
          <p:nvPr>
            <p:ph type="title"/>
          </p:nvPr>
        </p:nvSpPr>
        <p:spPr>
          <a:xfrm>
            <a:off x="566058" y="130628"/>
            <a:ext cx="10515600" cy="1325563"/>
          </a:xfrm>
        </p:spPr>
        <p:txBody>
          <a:bodyPr>
            <a:normAutofit/>
          </a:bodyPr>
          <a:lstStyle/>
          <a:p>
            <a:r>
              <a:rPr lang="en-GB" sz="3600" b="1" kern="100" dirty="0">
                <a:latin typeface="Aptos" panose="020B0004020202020204" pitchFamily="34" charset="0"/>
                <a:ea typeface="Aptos" panose="020B0004020202020204" pitchFamily="34" charset="0"/>
                <a:cs typeface="Times New Roman" panose="02020603050405020304" pitchFamily="18" charset="0"/>
              </a:rPr>
              <a:t> </a:t>
            </a:r>
            <a:r>
              <a:rPr lang="en-GB" sz="3600" b="1" kern="100" dirty="0">
                <a:solidFill>
                  <a:schemeClr val="accent1">
                    <a:lumMod val="75000"/>
                  </a:schemeClr>
                </a:solidFill>
                <a:latin typeface="Aptos" panose="020B0004020202020204" pitchFamily="34" charset="0"/>
                <a:ea typeface="Aptos" panose="020B0004020202020204" pitchFamily="34" charset="0"/>
                <a:cs typeface="Times New Roman" panose="02020603050405020304" pitchFamily="18" charset="0"/>
              </a:rPr>
              <a:t>CHANGES TO UNGRADED INSPECTIONS (1)</a:t>
            </a:r>
            <a:br>
              <a:rPr lang="en-GB" kern="100" dirty="0">
                <a:latin typeface="Aptos" panose="020B0004020202020204" pitchFamily="34" charset="0"/>
                <a:ea typeface="Aptos" panose="020B000402020202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439333DF-E6FE-55EE-A91E-098ACB3FB267}"/>
              </a:ext>
            </a:extLst>
          </p:cNvPr>
          <p:cNvSpPr>
            <a:spLocks noGrp="1"/>
          </p:cNvSpPr>
          <p:nvPr>
            <p:ph idx="1"/>
          </p:nvPr>
        </p:nvSpPr>
        <p:spPr>
          <a:xfrm>
            <a:off x="198120" y="985652"/>
            <a:ext cx="11795760" cy="5982789"/>
          </a:xfrm>
        </p:spPr>
        <p:txBody>
          <a:bodyPr>
            <a:normAutofit fontScale="85000" lnSpcReduction="20000"/>
          </a:bodyPr>
          <a:lstStyle/>
          <a:p>
            <a:pPr>
              <a:lnSpc>
                <a:spcPct val="107000"/>
              </a:lnSpc>
              <a:spcAft>
                <a:spcPts val="800"/>
              </a:spcAft>
            </a:pPr>
            <a:r>
              <a:rPr lang="en-GB" sz="2200" kern="100" spc="1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a:t>
            </a:r>
            <a:r>
              <a:rPr lang="en-GB" sz="2200" kern="100" spc="14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1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ona</a:t>
            </a:r>
            <a:r>
              <a:rPr lang="en-GB" sz="2200" kern="100" spc="13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1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5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for</a:t>
            </a:r>
            <a:r>
              <a:rPr lang="en-GB" sz="2200" kern="100" spc="5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4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15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14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ange</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R="391795">
              <a:lnSpc>
                <a:spcPct val="107000"/>
              </a:lnSpc>
              <a:spcAft>
                <a:spcPts val="800"/>
              </a:spcAft>
            </a:pP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On</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un</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ded</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in</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pe</a:t>
            </a:r>
            <a:r>
              <a:rPr lang="en-GB" sz="2200" kern="100" spc="2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ons</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we</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will</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8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lo</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ge</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1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uct</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7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iv</a:t>
            </a:r>
            <a:r>
              <a:rPr lang="en-GB" sz="2200" kern="100" spc="1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7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1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m</a:t>
            </a:r>
            <a:r>
              <a:rPr lang="en-GB" sz="2200" kern="100" spc="8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Sep</a:t>
            </a:r>
            <a:r>
              <a:rPr lang="en-GB" sz="2200" kern="100" spc="2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te</a:t>
            </a:r>
            <a:r>
              <a:rPr lang="en-GB" sz="2200" kern="100" spc="20"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mbe</a:t>
            </a:r>
            <a:r>
              <a:rPr lang="en-GB" sz="2200" kern="100" spc="25" dirty="0">
                <a:solidFill>
                  <a:srgbClr val="FF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In</a:t>
            </a:r>
            <a:r>
              <a:rPr lang="en-GB" sz="2200" b="1" i="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te</a:t>
            </a:r>
            <a:r>
              <a:rPr lang="en-GB" sz="2200" b="1" i="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i="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i="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i="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i="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i="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nt</a:t>
            </a:r>
            <a:r>
              <a:rPr lang="en-GB" sz="2200" b="1" i="1"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u</a:t>
            </a:r>
            <a:r>
              <a:rPr lang="en-GB" sz="2200" b="1" i="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grade</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i="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in</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i="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3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i="1" kern="100" spc="4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i="1"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fe</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a:t>
            </a:r>
            <a:r>
              <a:rPr lang="en-GB" sz="2200" b="1" i="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m</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ore</a:t>
            </a:r>
            <a:r>
              <a:rPr lang="en-GB" sz="2200" b="1" i="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li</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k</a:t>
            </a:r>
            <a:r>
              <a:rPr lang="en-GB" sz="2200" b="1" i="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i="1" kern="100" spc="7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m</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ni</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tor</a:t>
            </a:r>
            <a:r>
              <a:rPr lang="en-GB" sz="2200" b="1" i="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i="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ng</a:t>
            </a:r>
            <a:r>
              <a:rPr lang="en-GB" sz="2200" b="1" i="1"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vis</a:t>
            </a:r>
            <a:r>
              <a:rPr lang="en-GB" sz="2200" b="1" i="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i="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ts…</a:t>
            </a:r>
            <a:r>
              <a:rPr lang="en-GB" sz="2200" b="1" i="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 emp</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si</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7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f</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in</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ct</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ll</a:t>
            </a:r>
            <a:r>
              <a:rPr lang="en-GB" sz="2200" b="1" kern="100" spc="9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b</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6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prov</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g</a:t>
            </a:r>
            <a:r>
              <a:rPr lang="en-GB" sz="2200" b="1"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cho</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der</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op</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r</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un</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ie</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3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to</a:t>
            </a:r>
            <a:r>
              <a:rPr lang="en-GB" sz="2200" b="1"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em</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r</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6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where</a:t>
            </a:r>
            <a:r>
              <a:rPr lang="en-GB" sz="2200" b="1" kern="100" spc="9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y</a:t>
            </a:r>
            <a:r>
              <a:rPr lang="en-GB" sz="2200" b="1"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have</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improved</a:t>
            </a:r>
            <a:r>
              <a:rPr lang="en-GB" sz="2200" b="1"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nd</a:t>
            </a:r>
            <a:r>
              <a:rPr lang="en-GB" sz="2200" b="1"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3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to</a:t>
            </a:r>
            <a:r>
              <a:rPr lang="en-GB" sz="2200" b="1"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dis</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uss</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r</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7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y</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till</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v</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rk </a:t>
            </a:r>
            <a:r>
              <a:rPr lang="en-GB" sz="2200" b="1" kern="100" spc="3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to</a:t>
            </a:r>
            <a:r>
              <a:rPr lang="en-GB" sz="2200" b="1"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200" kern="100" spc="20" dirty="0">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effectLst/>
                <a:latin typeface="Aptos" panose="020B0004020202020204" pitchFamily="34" charset="0"/>
                <a:ea typeface="Times New Roman" panose="02020603050405020304" pitchFamily="18" charset="0"/>
                <a:cs typeface="Times New Roman" panose="02020603050405020304" pitchFamily="18" charset="0"/>
              </a:rPr>
              <a:t>Usually focus on paragraphs 157 and 158:</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GB" sz="2200" kern="100" spc="100" dirty="0">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Whether</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5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tiv</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imp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ro</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ve</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he</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schoo</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perfor</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man</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cross</a:t>
            </a:r>
            <a:r>
              <a:rPr lang="en-GB" sz="2200" kern="100" spc="5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ll</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ar</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spc="6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sc</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ool’s</a:t>
            </a:r>
            <a:r>
              <a:rPr lang="en-GB" sz="2200" kern="100" spc="5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wor</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ke</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deci</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b="1"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bes</a:t>
            </a:r>
            <a:r>
              <a:rPr lang="en-GB" sz="2200" b="1"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b="1"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re</a:t>
            </a:r>
            <a:r>
              <a:rPr lang="en-GB" sz="2200" b="1"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6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b="1"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b="1"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il</a:t>
            </a:r>
            <a:r>
              <a:rPr lang="en-GB" sz="2200" b="1"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dr</a:t>
            </a:r>
            <a:r>
              <a:rPr lang="en-GB" sz="2200" b="1"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395605" lvl="0" indent="-342900">
              <a:lnSpc>
                <a:spcPct val="107000"/>
              </a:lnSpc>
              <a:buFont typeface="Symbol" panose="05050102010706020507" pitchFamily="18" charset="2"/>
              <a:buChar char=""/>
            </a:pP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xten</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u</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pils</a:t>
            </a:r>
            <a:r>
              <a:rPr lang="en-GB" sz="2200"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chie</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v</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well</a:t>
            </a:r>
            <a:r>
              <a:rPr lang="en-GB" sz="2200"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nd</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ll</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prep</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red</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or</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3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x</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st</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ps</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395605" lvl="0" indent="-342900">
              <a:lnSpc>
                <a:spcPct val="107000"/>
              </a:lnSpc>
              <a:buFont typeface="Symbol" panose="05050102010706020507" pitchFamily="18" charset="2"/>
              <a:buChar char=""/>
            </a:pP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Whether</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9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school</a:t>
            </a:r>
            <a:r>
              <a:rPr lang="en-GB" sz="2200"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is</a:t>
            </a:r>
            <a:r>
              <a:rPr lang="en-GB" sz="2200"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kern="100" spc="8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f</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nd</a:t>
            </a:r>
            <a:r>
              <a:rPr lang="en-GB" sz="2200"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itive</a:t>
            </a:r>
            <a:r>
              <a:rPr lang="en-GB" sz="2200"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enviro</a:t>
            </a:r>
            <a:r>
              <a:rPr lang="en-GB" sz="2200"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me</a:t>
            </a:r>
            <a:r>
              <a:rPr lang="en-GB" sz="2200"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kern="100" spc="6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for</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ls</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and</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hether</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pup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ort</a:t>
            </a:r>
            <a:r>
              <a:rPr lang="en-GB" sz="2200" kern="100" spc="9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y</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395605" lvl="0" indent="-342900">
              <a:lnSpc>
                <a:spcPct val="107000"/>
              </a:lnSpc>
              <a:buFont typeface="Symbol" panose="05050102010706020507" pitchFamily="18" charset="2"/>
              <a:buChar char=""/>
            </a:pP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Whether</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h</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9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school</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is</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doin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all</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son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ab</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ly</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chie</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v</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hi</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g</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h</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2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poss</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i</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bl</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at</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3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n</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ce</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395605" lvl="0" indent="-342900">
              <a:lnSpc>
                <a:spcPct val="107000"/>
              </a:lnSpc>
              <a:spcAft>
                <a:spcPts val="800"/>
              </a:spcAft>
              <a:buFont typeface="Symbol" panose="05050102010706020507" pitchFamily="18" charset="2"/>
              <a:buChar char=""/>
            </a:pP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The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2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xten</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wh</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ch</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u</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pils</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re</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well</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pre</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p</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a</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re</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d</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f</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or</a:t>
            </a:r>
            <a:r>
              <a:rPr lang="en-GB" sz="2200" b="1" kern="100" spc="6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life</a:t>
            </a:r>
            <a:r>
              <a:rPr lang="en-GB" sz="2200" b="1" kern="100" spc="9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b</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e</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y</a:t>
            </a:r>
            <a:r>
              <a:rPr lang="en-GB" sz="2200" b="1" kern="10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ond</a:t>
            </a:r>
            <a:r>
              <a:rPr lang="en-GB" sz="2200" b="1" kern="100" spc="7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2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the</a:t>
            </a:r>
            <a:r>
              <a:rPr lang="en-GB" sz="2200" b="1" kern="100" spc="8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 </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scho</a:t>
            </a:r>
            <a:r>
              <a:rPr lang="en-GB" sz="2200" b="1" kern="100" spc="15"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o</a:t>
            </a:r>
            <a:r>
              <a:rPr lang="en-GB" sz="2200" b="1" kern="100" spc="10" dirty="0">
                <a:solidFill>
                  <a:srgbClr val="000000"/>
                </a:solidFill>
                <a:effectLst/>
                <a:highlight>
                  <a:srgbClr val="FFFF00"/>
                </a:highlight>
                <a:latin typeface="Aptos" panose="020B0004020202020204" pitchFamily="34" charset="0"/>
                <a:ea typeface="Times New Roman" panose="02020603050405020304" pitchFamily="18" charset="0"/>
                <a:cs typeface="Times New Roman" panose="02020603050405020304" pitchFamily="18" charset="0"/>
              </a:rPr>
              <a:t>l.</a:t>
            </a:r>
            <a:endParaRPr lang="en-GB" sz="22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marL="227330">
              <a:lnSpc>
                <a:spcPct val="107000"/>
              </a:lnSpc>
              <a:spcAft>
                <a:spcPts val="800"/>
              </a:spcAft>
            </a:pPr>
            <a:r>
              <a:rPr lang="en-GB" sz="2200" kern="100" spc="19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ct</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ll</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cons</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der</a:t>
            </a:r>
            <a:r>
              <a:rPr lang="en-GB" sz="2200" kern="100" spc="7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st</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ff</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well-</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eing</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orklo</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d</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pPr marL="227330">
              <a:lnSpc>
                <a:spcPct val="107000"/>
              </a:lnSpc>
              <a:spcAft>
                <a:spcPts val="800"/>
              </a:spcAft>
            </a:pPr>
            <a:r>
              <a:rPr lang="en-GB" sz="2200" kern="100" spc="19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p</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ct</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s</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w</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ll</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b</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8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e</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rt</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3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to</a:t>
            </a:r>
            <a:r>
              <a:rPr lang="en-GB" sz="2200" kern="100" spc="8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ny</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mi</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n</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spc="6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or</a:t>
            </a:r>
            <a:r>
              <a:rPr lang="en-GB" sz="2200" kern="100" spc="7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 </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spc="2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f</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-r</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o</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l</a:t>
            </a:r>
            <a:r>
              <a:rPr lang="en-GB" sz="2200" kern="100" spc="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in</a:t>
            </a:r>
            <a:r>
              <a:rPr lang="en-GB" sz="2200" kern="100" spc="15"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g</a:t>
            </a:r>
            <a:r>
              <a:rPr lang="en-GB" sz="2200" kern="100" spc="10" dirty="0">
                <a:solidFill>
                  <a:srgbClr val="000000"/>
                </a:solidFill>
                <a:effectLst/>
                <a:latin typeface="Aptos" panose="020B0004020202020204" pitchFamily="34" charset="0"/>
                <a:ea typeface="Times New Roman" panose="02020603050405020304" pitchFamily="18" charset="0"/>
                <a:cs typeface="Times New Roman" panose="02020603050405020304" pitchFamily="18" charset="0"/>
              </a:rPr>
              <a:t>.</a:t>
            </a:r>
            <a:endParaRPr lang="en-GB" sz="22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93518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1649</Words>
  <Application>Microsoft Office PowerPoint</Application>
  <PresentationFormat>Widescreen</PresentationFormat>
  <Paragraphs>76</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Calibri</vt:lpstr>
      <vt:lpstr>Calibri Light</vt:lpstr>
      <vt:lpstr>GDS Transport</vt:lpstr>
      <vt:lpstr>Lexend Deca</vt:lpstr>
      <vt:lpstr>Symbol</vt:lpstr>
      <vt:lpstr>Office Theme</vt:lpstr>
      <vt:lpstr>Ofsted Update for Governors</vt:lpstr>
      <vt:lpstr>Main feedback to the “Big Listen”</vt:lpstr>
      <vt:lpstr>Changes to Ofsted inspection in response to Big Listen</vt:lpstr>
      <vt:lpstr>A new approach to safeguarding reporting </vt:lpstr>
      <vt:lpstr>The Monday phone call </vt:lpstr>
      <vt:lpstr>Deferrals in a multi academy trust </vt:lpstr>
      <vt:lpstr>Evidence gathering </vt:lpstr>
      <vt:lpstr>PowerPoint Presentation</vt:lpstr>
      <vt:lpstr> CHANGES TO UNGRADED INSPECTIONS (1) </vt:lpstr>
      <vt:lpstr>CHANGES TO UNGRADED INSPECTIONS (2)</vt:lpstr>
      <vt:lpstr>EXAMPLE OF A SET OF FOCUS AREAS: </vt:lpstr>
      <vt:lpstr>Summary of  the key changes : </vt:lpstr>
    </vt:vector>
  </TitlesOfParts>
  <Company>London Borough of Southwark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Bromfield, David</dc:creator>
  <cp:lastModifiedBy>Muir, Donna-Marie</cp:lastModifiedBy>
  <cp:revision>2</cp:revision>
  <dcterms:created xsi:type="dcterms:W3CDTF">2024-09-23T13:10:34Z</dcterms:created>
  <dcterms:modified xsi:type="dcterms:W3CDTF">2024-09-24T07:03:10Z</dcterms:modified>
</cp:coreProperties>
</file>