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280" r:id="rId2"/>
    <p:sldId id="283" r:id="rId3"/>
    <p:sldId id="297" r:id="rId4"/>
    <p:sldId id="295" r:id="rId5"/>
    <p:sldId id="296" r:id="rId6"/>
    <p:sldId id="282" r:id="rId7"/>
    <p:sldId id="285" r:id="rId8"/>
    <p:sldId id="284" r:id="rId9"/>
    <p:sldId id="286" r:id="rId10"/>
    <p:sldId id="287" r:id="rId11"/>
    <p:sldId id="288" r:id="rId12"/>
    <p:sldId id="289" r:id="rId13"/>
    <p:sldId id="290" r:id="rId14"/>
    <p:sldId id="291" r:id="rId15"/>
    <p:sldId id="293" r:id="rId16"/>
    <p:sldId id="304" r:id="rId17"/>
    <p:sldId id="294" r:id="rId18"/>
    <p:sldId id="299" r:id="rId19"/>
    <p:sldId id="300" r:id="rId20"/>
    <p:sldId id="301" r:id="rId21"/>
    <p:sldId id="292" r:id="rId22"/>
    <p:sldId id="305" r:id="rId23"/>
    <p:sldId id="306" r:id="rId24"/>
    <p:sldId id="303" r:id="rId25"/>
  </p:sldIdLst>
  <p:sldSz cx="12192000" cy="6858000"/>
  <p:notesSz cx="6858000" cy="9144000"/>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4395"/>
    <a:srgbClr val="007B8F"/>
    <a:srgbClr val="C9E7EB"/>
    <a:srgbClr val="6C1B3C"/>
    <a:srgbClr val="3A4295"/>
    <a:srgbClr val="00ABE9"/>
    <a:srgbClr val="43266E"/>
    <a:srgbClr val="E04817"/>
    <a:srgbClr val="E6113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62" autoAdjust="0"/>
    <p:restoredTop sz="94694"/>
  </p:normalViewPr>
  <p:slideViewPr>
    <p:cSldViewPr snapToGrid="0" showGuides="1">
      <p:cViewPr varScale="1">
        <p:scale>
          <a:sx n="80" d="100"/>
          <a:sy n="80" d="100"/>
        </p:scale>
        <p:origin x="100" y="4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19ECCD-2653-E948-B2B9-56C516F26206}" type="datetimeFigureOut">
              <a:rPr lang="en-US" smtClean="0"/>
              <a:t>9/23/2024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A05FC5-FEAC-BA4E-AADE-DD0424808461}" type="slidenum">
              <a:rPr lang="en-US" smtClean="0"/>
              <a:t>‹#›</a:t>
            </a:fld>
            <a:endParaRPr lang="en-US"/>
          </a:p>
        </p:txBody>
      </p:sp>
    </p:spTree>
    <p:extLst>
      <p:ext uri="{BB962C8B-B14F-4D97-AF65-F5344CB8AC3E}">
        <p14:creationId xmlns:p14="http://schemas.microsoft.com/office/powerpoint/2010/main" val="30719198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 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BBCA532-651C-0C14-C02F-965579C857B9}"/>
              </a:ext>
            </a:extLst>
          </p:cNvPr>
          <p:cNvSpPr/>
          <p:nvPr userDrawn="1"/>
        </p:nvSpPr>
        <p:spPr>
          <a:xfrm rot="10800000">
            <a:off x="-3" y="0"/>
            <a:ext cx="7914638" cy="5418001"/>
          </a:xfrm>
          <a:prstGeom prst="rect">
            <a:avLst/>
          </a:prstGeom>
          <a:solidFill>
            <a:srgbClr val="C9E7EB"/>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3D1B00A-E1E9-D0A3-75EB-C00F5A383A4C}"/>
              </a:ext>
            </a:extLst>
          </p:cNvPr>
          <p:cNvSpPr/>
          <p:nvPr userDrawn="1"/>
        </p:nvSpPr>
        <p:spPr>
          <a:xfrm>
            <a:off x="8162365" y="-3"/>
            <a:ext cx="4029630" cy="54179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CB462C1-0D67-D190-7549-F6C3C5D908E8}"/>
              </a:ext>
            </a:extLst>
          </p:cNvPr>
          <p:cNvSpPr/>
          <p:nvPr userDrawn="1"/>
        </p:nvSpPr>
        <p:spPr>
          <a:xfrm>
            <a:off x="7914640" y="5"/>
            <a:ext cx="372493" cy="5418000"/>
          </a:xfrm>
          <a:prstGeom prst="rect">
            <a:avLst/>
          </a:prstGeom>
          <a:solidFill>
            <a:srgbClr val="007B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D188B8E-2692-DF84-0E00-DE1A01803CA2}"/>
              </a:ext>
            </a:extLst>
          </p:cNvPr>
          <p:cNvSpPr/>
          <p:nvPr userDrawn="1"/>
        </p:nvSpPr>
        <p:spPr>
          <a:xfrm>
            <a:off x="0" y="5418000"/>
            <a:ext cx="12192000" cy="144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C738F518-908C-0DF5-0DF8-2197D22A2C68}"/>
              </a:ext>
            </a:extLst>
          </p:cNvPr>
          <p:cNvPicPr>
            <a:picLocks noChangeAspect="1"/>
          </p:cNvPicPr>
          <p:nvPr userDrawn="1"/>
        </p:nvPicPr>
        <p:blipFill>
          <a:blip r:embed="rId2"/>
          <a:stretch>
            <a:fillRect/>
          </a:stretch>
        </p:blipFill>
        <p:spPr>
          <a:xfrm>
            <a:off x="10321422" y="5805632"/>
            <a:ext cx="1435100" cy="635000"/>
          </a:xfrm>
          <a:prstGeom prst="rect">
            <a:avLst/>
          </a:prstGeom>
        </p:spPr>
      </p:pic>
    </p:spTree>
    <p:extLst>
      <p:ext uri="{BB962C8B-B14F-4D97-AF65-F5344CB8AC3E}">
        <p14:creationId xmlns:p14="http://schemas.microsoft.com/office/powerpoint/2010/main" val="22484921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 title slide + pictur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27573EF-A8CD-3860-F575-749AA7158F0C}"/>
              </a:ext>
            </a:extLst>
          </p:cNvPr>
          <p:cNvSpPr/>
          <p:nvPr userDrawn="1"/>
        </p:nvSpPr>
        <p:spPr>
          <a:xfrm rot="10800000">
            <a:off x="-3" y="0"/>
            <a:ext cx="4001643" cy="5418001"/>
          </a:xfrm>
          <a:prstGeom prst="rect">
            <a:avLst/>
          </a:prstGeom>
          <a:solidFill>
            <a:srgbClr val="C9E7EB"/>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A7AE14B-971A-142D-0138-2E7B2CE58474}"/>
              </a:ext>
            </a:extLst>
          </p:cNvPr>
          <p:cNvSpPr/>
          <p:nvPr userDrawn="1"/>
        </p:nvSpPr>
        <p:spPr>
          <a:xfrm>
            <a:off x="4001640" y="0"/>
            <a:ext cx="372493" cy="5418000"/>
          </a:xfrm>
          <a:prstGeom prst="rect">
            <a:avLst/>
          </a:prstGeom>
          <a:solidFill>
            <a:srgbClr val="007B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icture Placeholder 16">
            <a:extLst>
              <a:ext uri="{FF2B5EF4-FFF2-40B4-BE49-F238E27FC236}">
                <a16:creationId xmlns:a16="http://schemas.microsoft.com/office/drawing/2014/main" id="{798A9F1E-63D5-0EC5-C34A-3BEF56FADC50}"/>
              </a:ext>
            </a:extLst>
          </p:cNvPr>
          <p:cNvSpPr>
            <a:spLocks noGrp="1"/>
          </p:cNvSpPr>
          <p:nvPr>
            <p:ph type="pic" sz="quarter" idx="10"/>
          </p:nvPr>
        </p:nvSpPr>
        <p:spPr>
          <a:xfrm>
            <a:off x="4374133" y="0"/>
            <a:ext cx="7817867" cy="5418000"/>
          </a:xfrm>
        </p:spPr>
        <p:txBody>
          <a:bodyPr/>
          <a:lstStyle/>
          <a:p>
            <a:r>
              <a:rPr lang="en-US" smtClean="0"/>
              <a:t>Click icon to add picture</a:t>
            </a:r>
            <a:endParaRPr lang="en-US"/>
          </a:p>
        </p:txBody>
      </p:sp>
      <p:sp>
        <p:nvSpPr>
          <p:cNvPr id="12" name="Rectangle 11">
            <a:extLst>
              <a:ext uri="{FF2B5EF4-FFF2-40B4-BE49-F238E27FC236}">
                <a16:creationId xmlns:a16="http://schemas.microsoft.com/office/drawing/2014/main" id="{4AD4FE9D-D400-46E1-7594-06670EC1153A}"/>
              </a:ext>
            </a:extLst>
          </p:cNvPr>
          <p:cNvSpPr/>
          <p:nvPr userDrawn="1"/>
        </p:nvSpPr>
        <p:spPr>
          <a:xfrm>
            <a:off x="0" y="5418000"/>
            <a:ext cx="12192000" cy="144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D2E0F16E-FDB4-9092-3F5E-A2B4FFA82CDC}"/>
              </a:ext>
            </a:extLst>
          </p:cNvPr>
          <p:cNvPicPr>
            <a:picLocks noChangeAspect="1"/>
          </p:cNvPicPr>
          <p:nvPr userDrawn="1"/>
        </p:nvPicPr>
        <p:blipFill>
          <a:blip r:embed="rId2"/>
          <a:stretch>
            <a:fillRect/>
          </a:stretch>
        </p:blipFill>
        <p:spPr>
          <a:xfrm>
            <a:off x="10321422" y="5805632"/>
            <a:ext cx="1435100" cy="635000"/>
          </a:xfrm>
          <a:prstGeom prst="rect">
            <a:avLst/>
          </a:prstGeom>
        </p:spPr>
      </p:pic>
    </p:spTree>
    <p:extLst>
      <p:ext uri="{BB962C8B-B14F-4D97-AF65-F5344CB8AC3E}">
        <p14:creationId xmlns:p14="http://schemas.microsoft.com/office/powerpoint/2010/main" val="3354098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 content - 2 column tex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C9BBE8C-6B8C-71FC-D258-F0A602DB2739}"/>
              </a:ext>
            </a:extLst>
          </p:cNvPr>
          <p:cNvSpPr/>
          <p:nvPr userDrawn="1"/>
        </p:nvSpPr>
        <p:spPr>
          <a:xfrm>
            <a:off x="0" y="0"/>
            <a:ext cx="10392355" cy="10972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3266E"/>
              </a:solidFill>
            </a:endParaRPr>
          </a:p>
        </p:txBody>
      </p:sp>
      <p:sp>
        <p:nvSpPr>
          <p:cNvPr id="7" name="Rectangle 6">
            <a:extLst>
              <a:ext uri="{FF2B5EF4-FFF2-40B4-BE49-F238E27FC236}">
                <a16:creationId xmlns:a16="http://schemas.microsoft.com/office/drawing/2014/main" id="{89F45B14-F0B4-02B1-B457-11A1F5470AFA}"/>
              </a:ext>
            </a:extLst>
          </p:cNvPr>
          <p:cNvSpPr/>
          <p:nvPr userDrawn="1"/>
        </p:nvSpPr>
        <p:spPr>
          <a:xfrm>
            <a:off x="10354601" y="-421"/>
            <a:ext cx="1837398" cy="1097702"/>
          </a:xfrm>
          <a:prstGeom prst="rect">
            <a:avLst/>
          </a:prstGeom>
          <a:solidFill>
            <a:srgbClr val="C9E7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3266E"/>
              </a:solidFill>
            </a:endParaRPr>
          </a:p>
        </p:txBody>
      </p:sp>
      <p:sp>
        <p:nvSpPr>
          <p:cNvPr id="8" name="Rectangle 7">
            <a:extLst>
              <a:ext uri="{FF2B5EF4-FFF2-40B4-BE49-F238E27FC236}">
                <a16:creationId xmlns:a16="http://schemas.microsoft.com/office/drawing/2014/main" id="{4F7B9EB5-548F-D11A-B4CD-4083544F341D}"/>
              </a:ext>
            </a:extLst>
          </p:cNvPr>
          <p:cNvSpPr/>
          <p:nvPr userDrawn="1"/>
        </p:nvSpPr>
        <p:spPr>
          <a:xfrm>
            <a:off x="10082773" y="0"/>
            <a:ext cx="270344" cy="1097280"/>
          </a:xfrm>
          <a:prstGeom prst="rect">
            <a:avLst/>
          </a:prstGeom>
          <a:solidFill>
            <a:srgbClr val="007B8F"/>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71FB4E6-905D-53D1-A515-FBBE089658FE}"/>
              </a:ext>
            </a:extLst>
          </p:cNvPr>
          <p:cNvSpPr/>
          <p:nvPr userDrawn="1"/>
        </p:nvSpPr>
        <p:spPr>
          <a:xfrm>
            <a:off x="0" y="6405779"/>
            <a:ext cx="12192000" cy="452221"/>
          </a:xfrm>
          <a:prstGeom prst="rect">
            <a:avLst/>
          </a:prstGeom>
          <a:solidFill>
            <a:srgbClr val="007B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5630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4 - content - 1 column text + pictur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568A213-0CC4-5284-10A1-A6CDAF5E6758}"/>
              </a:ext>
            </a:extLst>
          </p:cNvPr>
          <p:cNvSpPr/>
          <p:nvPr userDrawn="1"/>
        </p:nvSpPr>
        <p:spPr>
          <a:xfrm>
            <a:off x="0" y="0"/>
            <a:ext cx="10392355" cy="10972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3266E"/>
              </a:solidFill>
            </a:endParaRPr>
          </a:p>
        </p:txBody>
      </p:sp>
      <p:sp>
        <p:nvSpPr>
          <p:cNvPr id="6" name="Rectangle 5">
            <a:extLst>
              <a:ext uri="{FF2B5EF4-FFF2-40B4-BE49-F238E27FC236}">
                <a16:creationId xmlns:a16="http://schemas.microsoft.com/office/drawing/2014/main" id="{F6044932-B84B-D38B-1D57-E7216F5DBBB7}"/>
              </a:ext>
            </a:extLst>
          </p:cNvPr>
          <p:cNvSpPr/>
          <p:nvPr userDrawn="1"/>
        </p:nvSpPr>
        <p:spPr>
          <a:xfrm>
            <a:off x="10354601" y="-421"/>
            <a:ext cx="1837398" cy="1097702"/>
          </a:xfrm>
          <a:prstGeom prst="rect">
            <a:avLst/>
          </a:prstGeom>
          <a:solidFill>
            <a:srgbClr val="C9E7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3266E"/>
              </a:solidFill>
            </a:endParaRPr>
          </a:p>
        </p:txBody>
      </p:sp>
      <p:sp>
        <p:nvSpPr>
          <p:cNvPr id="7" name="Rectangle 6">
            <a:extLst>
              <a:ext uri="{FF2B5EF4-FFF2-40B4-BE49-F238E27FC236}">
                <a16:creationId xmlns:a16="http://schemas.microsoft.com/office/drawing/2014/main" id="{AE060DBD-C62D-57DA-ED05-53C8B9E53D1A}"/>
              </a:ext>
            </a:extLst>
          </p:cNvPr>
          <p:cNvSpPr/>
          <p:nvPr userDrawn="1"/>
        </p:nvSpPr>
        <p:spPr>
          <a:xfrm>
            <a:off x="10082773" y="0"/>
            <a:ext cx="270344" cy="1097280"/>
          </a:xfrm>
          <a:prstGeom prst="rect">
            <a:avLst/>
          </a:prstGeom>
          <a:solidFill>
            <a:srgbClr val="007B8F"/>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864688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AB05D3-73FB-9DE9-BAB2-EA6F3A7D656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a:extLst>
              <a:ext uri="{FF2B5EF4-FFF2-40B4-BE49-F238E27FC236}">
                <a16:creationId xmlns:a16="http://schemas.microsoft.com/office/drawing/2014/main" id="{EF6256AC-24C0-5692-3186-91BB8BEDCB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a:extLst>
              <a:ext uri="{FF2B5EF4-FFF2-40B4-BE49-F238E27FC236}">
                <a16:creationId xmlns:a16="http://schemas.microsoft.com/office/drawing/2014/main" id="{E2FD3D0E-6A68-3C0A-3E4F-564EFAFC8F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FB3DDF-BB21-204E-9FC8-AC5BF5919D8E}" type="datetimeFigureOut">
              <a:rPr lang="en-US" smtClean="0"/>
              <a:t>9/23/2024</a:t>
            </a:fld>
            <a:endParaRPr lang="en-US"/>
          </a:p>
        </p:txBody>
      </p:sp>
      <p:sp>
        <p:nvSpPr>
          <p:cNvPr id="5" name="Footer Placeholder 4">
            <a:extLst>
              <a:ext uri="{FF2B5EF4-FFF2-40B4-BE49-F238E27FC236}">
                <a16:creationId xmlns:a16="http://schemas.microsoft.com/office/drawing/2014/main" id="{D1ECB204-5D41-BF3D-F6C9-C81E1200D71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C8A63B6-8071-0622-5547-D17CA6E3AC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4B69C6-5E21-034E-B992-6FDBA198B806}" type="slidenum">
              <a:rPr lang="en-US" smtClean="0"/>
              <a:t>‹#›</a:t>
            </a:fld>
            <a:endParaRPr lang="en-US"/>
          </a:p>
        </p:txBody>
      </p:sp>
    </p:spTree>
    <p:extLst>
      <p:ext uri="{BB962C8B-B14F-4D97-AF65-F5344CB8AC3E}">
        <p14:creationId xmlns:p14="http://schemas.microsoft.com/office/powerpoint/2010/main" val="2949507013"/>
      </p:ext>
    </p:extLst>
  </p:cSld>
  <p:clrMap bg1="lt1" tx1="dk1" bg2="lt2" tx2="dk2" accent1="accent1" accent2="accent2" accent3="accent3" accent4="accent4" accent5="accent5" accent6="accent6" hlink="hlink" folHlink="folHlink"/>
  <p:sldLayoutIdLst>
    <p:sldLayoutId id="2147483651" r:id="rId1"/>
    <p:sldLayoutId id="2147483653" r:id="rId2"/>
    <p:sldLayoutId id="2147483654" r:id="rId3"/>
    <p:sldLayoutId id="2147483655"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hyperlink" Target="https://education.southwark.gov.uk/schoolshr/pay-and-conditions" TargetMode="Externa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www.unison.org.uk/news/article/2024/07/council-and-school-workers-in-england-wales-and-northern-ireland-asked-to-vote-on-possible-strike-action-says-unison/" TargetMode="External"/><Relationship Id="rId2" Type="http://schemas.openxmlformats.org/officeDocument/2006/relationships/hyperlink" Target="https://www.unitetheunion.org/news-events/news/2024/july/unite-members-reject-local-government-pay-offer" TargetMode="Externa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hyperlink" Target="https://www.gov.uk/government/news/public-services-back-on-track-as-strikes-act-to-be-repealed" TargetMode="Externa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hyperlink" Target="https://ico.org.uk/for-organisations/uk-gdpr-guidance-and-resources/individual-rights/right-of-access/what-other-exemptions-are-there/" TargetMode="Externa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hyperlink" Target="mailto:Shereen.moussa@southwark.gov.uk"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hyperlink" Target="https://www.gov.uk/government/publications/keeping-children-safe-in-education--2"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hyperlink" Target="https://lgfl.net/safeguarding/kcsietranslate"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assets.publishing.service.gov.uk/media/6527ee4daea2d00013219c6d/Implementing_your_school_s_approach_to_pay_October_2023.pdf" TargetMode="External"/><Relationship Id="rId2" Type="http://schemas.openxmlformats.org/officeDocument/2006/relationships/hyperlink" Target="https://assets.publishing.service.gov.uk/media/66a38172ab418ab055592dc5/Managing_Teachers__and_Leaders__Pay_-_July_2024.pdf" TargetMode="External"/><Relationship Id="rId1" Type="http://schemas.openxmlformats.org/officeDocument/2006/relationships/slideLayout" Target="../slideLayouts/slideLayout3.xml"/><Relationship Id="rId4" Type="http://schemas.openxmlformats.org/officeDocument/2006/relationships/hyperlink" Target="https://www.gov.uk/government/publications/teacher-appraisal-and-capability-model-policy" TargetMode="External"/></Relationships>
</file>

<file path=ppt/slides/_rels/slide9.xml.rels><?xml version="1.0" encoding="UTF-8" standalone="yes"?>
<Relationships xmlns="http://schemas.openxmlformats.org/package/2006/relationships"><Relationship Id="rId2" Type="http://schemas.openxmlformats.org/officeDocument/2006/relationships/hyperlink" Target="https://education.southwark.gov.uk/schoolshr/pay-and-conditions"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382928" y="968008"/>
            <a:ext cx="6438286" cy="3680741"/>
          </a:xfrm>
        </p:spPr>
        <p:txBody>
          <a:bodyPr>
            <a:normAutofit/>
          </a:bodyPr>
          <a:lstStyle/>
          <a:p>
            <a:r>
              <a:rPr lang="en-US" dirty="0" smtClean="0">
                <a:solidFill>
                  <a:srgbClr val="3B4395"/>
                </a:solidFill>
              </a:rPr>
              <a:t>Schools’ HR Update</a:t>
            </a:r>
            <a:br>
              <a:rPr lang="en-US" dirty="0" smtClean="0">
                <a:solidFill>
                  <a:srgbClr val="3B4395"/>
                </a:solidFill>
              </a:rPr>
            </a:br>
            <a:r>
              <a:rPr lang="en-US" dirty="0">
                <a:solidFill>
                  <a:srgbClr val="3B4395"/>
                </a:solidFill>
              </a:rPr>
              <a:t/>
            </a:r>
            <a:br>
              <a:rPr lang="en-US" dirty="0">
                <a:solidFill>
                  <a:srgbClr val="3B4395"/>
                </a:solidFill>
              </a:rPr>
            </a:br>
            <a:r>
              <a:rPr lang="en-US" sz="1800" dirty="0" smtClean="0">
                <a:solidFill>
                  <a:srgbClr val="3B4395"/>
                </a:solidFill>
              </a:rPr>
              <a:t>September 2024</a:t>
            </a:r>
            <a:r>
              <a:rPr lang="en-US" dirty="0">
                <a:solidFill>
                  <a:srgbClr val="3B4395"/>
                </a:solidFill>
              </a:rPr>
              <a:t/>
            </a:r>
            <a:br>
              <a:rPr lang="en-US" dirty="0">
                <a:solidFill>
                  <a:srgbClr val="3B4395"/>
                </a:solidFill>
              </a:rPr>
            </a:br>
            <a:r>
              <a:rPr lang="en-US" dirty="0" smtClean="0">
                <a:solidFill>
                  <a:srgbClr val="3B4395"/>
                </a:solidFill>
              </a:rPr>
              <a:t> </a:t>
            </a:r>
            <a:endParaRPr lang="en-US" dirty="0">
              <a:solidFill>
                <a:srgbClr val="3B4395"/>
              </a:solidFill>
            </a:endParaRPr>
          </a:p>
        </p:txBody>
      </p:sp>
    </p:spTree>
    <p:extLst>
      <p:ext uri="{BB962C8B-B14F-4D97-AF65-F5344CB8AC3E}">
        <p14:creationId xmlns:p14="http://schemas.microsoft.com/office/powerpoint/2010/main" val="10981644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descr="text">
            <a:extLst>
              <a:ext uri="{FF2B5EF4-FFF2-40B4-BE49-F238E27FC236}">
                <a16:creationId xmlns:a16="http://schemas.microsoft.com/office/drawing/2014/main" id="{3B765161-6C78-D07D-E416-F531356CE1BF}"/>
              </a:ext>
            </a:extLst>
          </p:cNvPr>
          <p:cNvSpPr txBox="1"/>
          <p:nvPr/>
        </p:nvSpPr>
        <p:spPr>
          <a:xfrm>
            <a:off x="3554757" y="6465042"/>
            <a:ext cx="8500609" cy="251068"/>
          </a:xfrm>
          <a:prstGeom prst="rect">
            <a:avLst/>
          </a:prstGeom>
          <a:noFill/>
        </p:spPr>
        <p:txBody>
          <a:bodyPr wrap="square" lIns="216000" rtlCol="0" anchor="ctr">
            <a:spAutoFit/>
          </a:bodyPr>
          <a:lstStyle/>
          <a:p>
            <a:pPr algn="r"/>
            <a:r>
              <a:rPr lang="en-GB" sz="1000" dirty="0">
                <a:solidFill>
                  <a:schemeClr val="bg1"/>
                </a:solidFill>
                <a:effectLst/>
                <a:latin typeface="Arial" panose="020B0604020202020204" pitchFamily="34" charset="0"/>
                <a:cs typeface="Arial" panose="020B0604020202020204" pitchFamily="34" charset="0"/>
              </a:rPr>
              <a:t>Page x </a:t>
            </a:r>
            <a:r>
              <a:rPr lang="en-GB" sz="1000" dirty="0">
                <a:solidFill>
                  <a:schemeClr val="accent2"/>
                </a:solidFill>
                <a:effectLst/>
                <a:latin typeface="Arial" panose="020B0604020202020204" pitchFamily="34" charset="0"/>
                <a:cs typeface="Arial" panose="020B0604020202020204" pitchFamily="34" charset="0"/>
              </a:rPr>
              <a:t>•</a:t>
            </a:r>
            <a:r>
              <a:rPr lang="en-GB" sz="1000" dirty="0">
                <a:solidFill>
                  <a:schemeClr val="bg1"/>
                </a:solidFill>
                <a:effectLst/>
                <a:latin typeface="Arial" panose="020B0604020202020204" pitchFamily="34" charset="0"/>
                <a:cs typeface="Arial" panose="020B0604020202020204" pitchFamily="34" charset="0"/>
              </a:rPr>
              <a:t> Presentation main heading here </a:t>
            </a:r>
            <a:r>
              <a:rPr lang="en-GB" sz="1000" dirty="0">
                <a:solidFill>
                  <a:schemeClr val="bg2"/>
                </a:solidFill>
                <a:effectLst/>
                <a:latin typeface="Arial" panose="020B0604020202020204" pitchFamily="34" charset="0"/>
                <a:cs typeface="Arial" panose="020B0604020202020204" pitchFamily="34" charset="0"/>
              </a:rPr>
              <a:t>•</a:t>
            </a:r>
            <a:r>
              <a:rPr lang="en-GB" sz="1000" dirty="0">
                <a:solidFill>
                  <a:schemeClr val="bg1"/>
                </a:solidFill>
                <a:effectLst/>
                <a:latin typeface="Arial" panose="020B0604020202020204" pitchFamily="34" charset="0"/>
                <a:cs typeface="Arial" panose="020B0604020202020204" pitchFamily="34" charset="0"/>
              </a:rPr>
              <a:t> date</a:t>
            </a:r>
          </a:p>
        </p:txBody>
      </p:sp>
      <p:sp>
        <p:nvSpPr>
          <p:cNvPr id="6" name="Content Placeholder 2" descr="text">
            <a:extLst>
              <a:ext uri="{FF2B5EF4-FFF2-40B4-BE49-F238E27FC236}">
                <a16:creationId xmlns:a16="http://schemas.microsoft.com/office/drawing/2014/main" id="{4BB38176-A0D9-32B2-61A0-E7F1B3AB4F3B}"/>
              </a:ext>
            </a:extLst>
          </p:cNvPr>
          <p:cNvSpPr txBox="1">
            <a:spLocks/>
          </p:cNvSpPr>
          <p:nvPr/>
        </p:nvSpPr>
        <p:spPr>
          <a:xfrm>
            <a:off x="492225" y="1776361"/>
            <a:ext cx="11338400" cy="425072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GB" sz="2000" b="1" dirty="0">
                <a:solidFill>
                  <a:srgbClr val="3B4395"/>
                </a:solidFill>
              </a:rPr>
              <a:t>STPCD 2024 </a:t>
            </a:r>
          </a:p>
          <a:p>
            <a:pPr>
              <a:lnSpc>
                <a:spcPct val="120000"/>
              </a:lnSpc>
            </a:pPr>
            <a:r>
              <a:rPr lang="en-GB" sz="1600" b="1" dirty="0">
                <a:solidFill>
                  <a:srgbClr val="007B8F"/>
                </a:solidFill>
              </a:rPr>
              <a:t>The </a:t>
            </a:r>
            <a:r>
              <a:rPr lang="en-GB" sz="1600" b="1" dirty="0" err="1">
                <a:solidFill>
                  <a:srgbClr val="007B8F"/>
                </a:solidFill>
              </a:rPr>
              <a:t>DfE</a:t>
            </a:r>
            <a:r>
              <a:rPr lang="en-GB" sz="1600" b="1" dirty="0">
                <a:solidFill>
                  <a:srgbClr val="007B8F"/>
                </a:solidFill>
              </a:rPr>
              <a:t> is expected to publish the final, updated School Teachers’ Pay and Conditions Document (STPCD) 2024 around 18 October 2024 (backdated to 1 September 2024). </a:t>
            </a:r>
          </a:p>
          <a:p>
            <a:pPr>
              <a:lnSpc>
                <a:spcPct val="120000"/>
              </a:lnSpc>
            </a:pPr>
            <a:r>
              <a:rPr lang="en-GB" sz="1600" b="1" dirty="0" smtClean="0">
                <a:solidFill>
                  <a:srgbClr val="007B8F"/>
                </a:solidFill>
              </a:rPr>
              <a:t>The </a:t>
            </a:r>
            <a:r>
              <a:rPr lang="en-GB" sz="1600" b="1" dirty="0">
                <a:solidFill>
                  <a:srgbClr val="007B8F"/>
                </a:solidFill>
              </a:rPr>
              <a:t>Government has accepted the School Teachers’ Review Body's recommendations in full for 2024, which includes the 5.5% uplift to all pay points and allowances for both teachers and leaders.</a:t>
            </a:r>
          </a:p>
          <a:p>
            <a:pPr>
              <a:lnSpc>
                <a:spcPct val="120000"/>
              </a:lnSpc>
            </a:pPr>
            <a:r>
              <a:rPr lang="en-GB" sz="1600" b="1" dirty="0" smtClean="0">
                <a:solidFill>
                  <a:srgbClr val="007B8F"/>
                </a:solidFill>
              </a:rPr>
              <a:t>The </a:t>
            </a:r>
            <a:r>
              <a:rPr lang="en-GB" sz="1600" b="1" dirty="0">
                <a:solidFill>
                  <a:srgbClr val="007B8F"/>
                </a:solidFill>
              </a:rPr>
              <a:t>Government’s deadline for statutory consultee’s to respond to the proposed pay award is 12 pm on 7 October 2024. Once the Government has had time to consider the consultation responses, the final STPCD 2024 will be laid in parliament for a 21-calendar day ‘praying period’ to enable Members of Parliament (MPs) to raise any objections. The </a:t>
            </a:r>
            <a:r>
              <a:rPr lang="en-GB" sz="1600" b="1" dirty="0" err="1">
                <a:solidFill>
                  <a:srgbClr val="007B8F"/>
                </a:solidFill>
              </a:rPr>
              <a:t>DfE</a:t>
            </a:r>
            <a:r>
              <a:rPr lang="en-GB" sz="1600" b="1" dirty="0">
                <a:solidFill>
                  <a:srgbClr val="007B8F"/>
                </a:solidFill>
              </a:rPr>
              <a:t> have estimated this will take place around 8 November 2024</a:t>
            </a:r>
            <a:r>
              <a:rPr lang="en-GB" sz="1600" b="1" dirty="0" smtClean="0">
                <a:solidFill>
                  <a:srgbClr val="007B8F"/>
                </a:solidFill>
              </a:rPr>
              <a:t>.</a:t>
            </a:r>
            <a:endParaRPr lang="en-GB" sz="1600" b="1" dirty="0">
              <a:solidFill>
                <a:srgbClr val="007B8F"/>
              </a:solidFill>
            </a:endParaRPr>
          </a:p>
        </p:txBody>
      </p:sp>
      <p:sp>
        <p:nvSpPr>
          <p:cNvPr id="10" name="Title 9"/>
          <p:cNvSpPr>
            <a:spLocks noGrp="1"/>
          </p:cNvSpPr>
          <p:nvPr>
            <p:ph type="title" idx="4294967295"/>
          </p:nvPr>
        </p:nvSpPr>
        <p:spPr>
          <a:xfrm>
            <a:off x="349102" y="144000"/>
            <a:ext cx="10515600" cy="901442"/>
          </a:xfrm>
        </p:spPr>
        <p:txBody>
          <a:bodyPr>
            <a:noAutofit/>
          </a:bodyPr>
          <a:lstStyle/>
          <a:p>
            <a:r>
              <a:rPr lang="en-US" dirty="0" smtClean="0">
                <a:solidFill>
                  <a:srgbClr val="3B4395"/>
                </a:solidFill>
              </a:rPr>
              <a:t>Teachers</a:t>
            </a:r>
            <a:r>
              <a:rPr lang="en-US" dirty="0">
                <a:solidFill>
                  <a:srgbClr val="3B4395"/>
                </a:solidFill>
              </a:rPr>
              <a:t>’ </a:t>
            </a:r>
            <a:r>
              <a:rPr lang="en-US" dirty="0" smtClean="0">
                <a:solidFill>
                  <a:srgbClr val="3B4395"/>
                </a:solidFill>
              </a:rPr>
              <a:t>Pay (2)</a:t>
            </a:r>
            <a:endParaRPr lang="en-GB" dirty="0">
              <a:solidFill>
                <a:srgbClr val="3B4395"/>
              </a:solidFill>
            </a:endParaRPr>
          </a:p>
        </p:txBody>
      </p:sp>
    </p:spTree>
    <p:extLst>
      <p:ext uri="{BB962C8B-B14F-4D97-AF65-F5344CB8AC3E}">
        <p14:creationId xmlns:p14="http://schemas.microsoft.com/office/powerpoint/2010/main" val="36605040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descr="text">
            <a:extLst>
              <a:ext uri="{FF2B5EF4-FFF2-40B4-BE49-F238E27FC236}">
                <a16:creationId xmlns:a16="http://schemas.microsoft.com/office/drawing/2014/main" id="{3B765161-6C78-D07D-E416-F531356CE1BF}"/>
              </a:ext>
            </a:extLst>
          </p:cNvPr>
          <p:cNvSpPr txBox="1"/>
          <p:nvPr/>
        </p:nvSpPr>
        <p:spPr>
          <a:xfrm>
            <a:off x="3554757" y="6465042"/>
            <a:ext cx="8500609" cy="251068"/>
          </a:xfrm>
          <a:prstGeom prst="rect">
            <a:avLst/>
          </a:prstGeom>
          <a:noFill/>
        </p:spPr>
        <p:txBody>
          <a:bodyPr wrap="square" lIns="216000" rtlCol="0" anchor="ctr">
            <a:spAutoFit/>
          </a:bodyPr>
          <a:lstStyle/>
          <a:p>
            <a:pPr algn="r"/>
            <a:r>
              <a:rPr lang="en-GB" sz="1000" dirty="0">
                <a:solidFill>
                  <a:schemeClr val="bg1"/>
                </a:solidFill>
                <a:effectLst/>
                <a:latin typeface="Arial" panose="020B0604020202020204" pitchFamily="34" charset="0"/>
                <a:cs typeface="Arial" panose="020B0604020202020204" pitchFamily="34" charset="0"/>
              </a:rPr>
              <a:t>Page x </a:t>
            </a:r>
            <a:r>
              <a:rPr lang="en-GB" sz="1000" dirty="0">
                <a:solidFill>
                  <a:schemeClr val="accent2"/>
                </a:solidFill>
                <a:effectLst/>
                <a:latin typeface="Arial" panose="020B0604020202020204" pitchFamily="34" charset="0"/>
                <a:cs typeface="Arial" panose="020B0604020202020204" pitchFamily="34" charset="0"/>
              </a:rPr>
              <a:t>•</a:t>
            </a:r>
            <a:r>
              <a:rPr lang="en-GB" sz="1000" dirty="0">
                <a:solidFill>
                  <a:schemeClr val="bg1"/>
                </a:solidFill>
                <a:effectLst/>
                <a:latin typeface="Arial" panose="020B0604020202020204" pitchFamily="34" charset="0"/>
                <a:cs typeface="Arial" panose="020B0604020202020204" pitchFamily="34" charset="0"/>
              </a:rPr>
              <a:t> Presentation main heading here </a:t>
            </a:r>
            <a:r>
              <a:rPr lang="en-GB" sz="1000" dirty="0">
                <a:solidFill>
                  <a:schemeClr val="bg2"/>
                </a:solidFill>
                <a:effectLst/>
                <a:latin typeface="Arial" panose="020B0604020202020204" pitchFamily="34" charset="0"/>
                <a:cs typeface="Arial" panose="020B0604020202020204" pitchFamily="34" charset="0"/>
              </a:rPr>
              <a:t>•</a:t>
            </a:r>
            <a:r>
              <a:rPr lang="en-GB" sz="1000" dirty="0">
                <a:solidFill>
                  <a:schemeClr val="bg1"/>
                </a:solidFill>
                <a:effectLst/>
                <a:latin typeface="Arial" panose="020B0604020202020204" pitchFamily="34" charset="0"/>
                <a:cs typeface="Arial" panose="020B0604020202020204" pitchFamily="34" charset="0"/>
              </a:rPr>
              <a:t> date</a:t>
            </a:r>
          </a:p>
        </p:txBody>
      </p:sp>
      <p:sp>
        <p:nvSpPr>
          <p:cNvPr id="6" name="Content Placeholder 2" descr="text">
            <a:extLst>
              <a:ext uri="{FF2B5EF4-FFF2-40B4-BE49-F238E27FC236}">
                <a16:creationId xmlns:a16="http://schemas.microsoft.com/office/drawing/2014/main" id="{4BB38176-A0D9-32B2-61A0-E7F1B3AB4F3B}"/>
              </a:ext>
            </a:extLst>
          </p:cNvPr>
          <p:cNvSpPr txBox="1">
            <a:spLocks/>
          </p:cNvSpPr>
          <p:nvPr/>
        </p:nvSpPr>
        <p:spPr>
          <a:xfrm>
            <a:off x="492225" y="1776361"/>
            <a:ext cx="11338400" cy="425072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GB" sz="2000" b="1" dirty="0">
                <a:solidFill>
                  <a:srgbClr val="3B4395"/>
                </a:solidFill>
              </a:rPr>
              <a:t>Schools’ HR Model Schools Pay Policy</a:t>
            </a:r>
          </a:p>
          <a:p>
            <a:pPr>
              <a:lnSpc>
                <a:spcPct val="120000"/>
              </a:lnSpc>
            </a:pPr>
            <a:r>
              <a:rPr lang="en-GB" sz="1600" b="1" dirty="0" smtClean="0">
                <a:solidFill>
                  <a:srgbClr val="007B8F"/>
                </a:solidFill>
              </a:rPr>
              <a:t>The Model Pay </a:t>
            </a:r>
            <a:r>
              <a:rPr lang="en-GB" sz="1600" b="1" dirty="0">
                <a:solidFill>
                  <a:srgbClr val="007B8F"/>
                </a:solidFill>
              </a:rPr>
              <a:t>Policy has been </a:t>
            </a:r>
            <a:r>
              <a:rPr lang="en-GB" sz="1600" b="1" dirty="0" smtClean="0">
                <a:solidFill>
                  <a:srgbClr val="007B8F"/>
                </a:solidFill>
              </a:rPr>
              <a:t>amended </a:t>
            </a:r>
            <a:r>
              <a:rPr lang="en-GB" sz="1600" b="1" dirty="0">
                <a:solidFill>
                  <a:srgbClr val="007B8F"/>
                </a:solidFill>
              </a:rPr>
              <a:t>to </a:t>
            </a:r>
            <a:r>
              <a:rPr lang="en-GB" sz="1600" b="1" dirty="0" smtClean="0">
                <a:solidFill>
                  <a:srgbClr val="007B8F"/>
                </a:solidFill>
              </a:rPr>
              <a:t>reflect </a:t>
            </a:r>
            <a:r>
              <a:rPr lang="en-GB" sz="1600" b="1" dirty="0">
                <a:solidFill>
                  <a:srgbClr val="007B8F"/>
                </a:solidFill>
              </a:rPr>
              <a:t>the updated teacher pay award. </a:t>
            </a:r>
            <a:endParaRPr lang="en-GB" sz="1600" b="1" dirty="0" smtClean="0">
              <a:solidFill>
                <a:srgbClr val="007B8F"/>
              </a:solidFill>
            </a:endParaRPr>
          </a:p>
          <a:p>
            <a:pPr>
              <a:lnSpc>
                <a:spcPct val="120000"/>
              </a:lnSpc>
            </a:pPr>
            <a:r>
              <a:rPr lang="en-GB" sz="1600" b="1" dirty="0" smtClean="0">
                <a:solidFill>
                  <a:srgbClr val="007B8F"/>
                </a:solidFill>
              </a:rPr>
              <a:t>This </a:t>
            </a:r>
            <a:r>
              <a:rPr lang="en-GB" sz="1600" b="1" dirty="0">
                <a:solidFill>
                  <a:srgbClr val="007B8F"/>
                </a:solidFill>
              </a:rPr>
              <a:t>is available to </a:t>
            </a:r>
            <a:r>
              <a:rPr lang="en-GB" sz="1600" b="1" dirty="0" smtClean="0">
                <a:solidFill>
                  <a:srgbClr val="007B8F"/>
                </a:solidFill>
              </a:rPr>
              <a:t>all schools in Southwark.</a:t>
            </a:r>
          </a:p>
          <a:p>
            <a:pPr>
              <a:lnSpc>
                <a:spcPct val="120000"/>
              </a:lnSpc>
            </a:pPr>
            <a:r>
              <a:rPr lang="en-GB" sz="1600" b="1" dirty="0" smtClean="0">
                <a:solidFill>
                  <a:srgbClr val="007B8F"/>
                </a:solidFill>
              </a:rPr>
              <a:t>Visit the Pay and Conditions page on the website to view the policy:</a:t>
            </a:r>
          </a:p>
          <a:p>
            <a:pPr>
              <a:lnSpc>
                <a:spcPct val="120000"/>
              </a:lnSpc>
            </a:pPr>
            <a:endParaRPr lang="en-GB" sz="1600" b="1" dirty="0">
              <a:solidFill>
                <a:srgbClr val="007B8F"/>
              </a:solidFill>
            </a:endParaRPr>
          </a:p>
          <a:p>
            <a:pPr marL="0" indent="0">
              <a:lnSpc>
                <a:spcPct val="120000"/>
              </a:lnSpc>
              <a:buNone/>
            </a:pPr>
            <a:r>
              <a:rPr lang="en-GB" sz="1600" dirty="0">
                <a:hlinkClick r:id="rId2"/>
              </a:rPr>
              <a:t>https://</a:t>
            </a:r>
            <a:r>
              <a:rPr lang="en-GB" sz="1600" dirty="0" smtClean="0">
                <a:hlinkClick r:id="rId2"/>
              </a:rPr>
              <a:t>education.southwark.gov.uk/schoolshr/pay-and-conditions</a:t>
            </a:r>
            <a:endParaRPr lang="en-GB" sz="1600" dirty="0" smtClean="0"/>
          </a:p>
          <a:p>
            <a:pPr marL="0" indent="0">
              <a:lnSpc>
                <a:spcPct val="120000"/>
              </a:lnSpc>
              <a:buNone/>
            </a:pPr>
            <a:endParaRPr lang="en-GB" sz="1600" dirty="0"/>
          </a:p>
          <a:p>
            <a:pPr>
              <a:lnSpc>
                <a:spcPct val="120000"/>
              </a:lnSpc>
            </a:pPr>
            <a:endParaRPr lang="en-GB" sz="1600" b="1" dirty="0">
              <a:solidFill>
                <a:srgbClr val="007B8F"/>
              </a:solidFill>
            </a:endParaRPr>
          </a:p>
        </p:txBody>
      </p:sp>
      <p:sp>
        <p:nvSpPr>
          <p:cNvPr id="10" name="Title 9"/>
          <p:cNvSpPr>
            <a:spLocks noGrp="1"/>
          </p:cNvSpPr>
          <p:nvPr>
            <p:ph type="title" idx="4294967295"/>
          </p:nvPr>
        </p:nvSpPr>
        <p:spPr>
          <a:xfrm>
            <a:off x="349102" y="144000"/>
            <a:ext cx="10515600" cy="901442"/>
          </a:xfrm>
        </p:spPr>
        <p:txBody>
          <a:bodyPr>
            <a:noAutofit/>
          </a:bodyPr>
          <a:lstStyle/>
          <a:p>
            <a:r>
              <a:rPr lang="en-US" dirty="0" smtClean="0">
                <a:solidFill>
                  <a:srgbClr val="3B4395"/>
                </a:solidFill>
              </a:rPr>
              <a:t>Teachers</a:t>
            </a:r>
            <a:r>
              <a:rPr lang="en-US" dirty="0">
                <a:solidFill>
                  <a:srgbClr val="3B4395"/>
                </a:solidFill>
              </a:rPr>
              <a:t>’ </a:t>
            </a:r>
            <a:r>
              <a:rPr lang="en-US" dirty="0" smtClean="0">
                <a:solidFill>
                  <a:srgbClr val="3B4395"/>
                </a:solidFill>
              </a:rPr>
              <a:t>Pay (3)</a:t>
            </a:r>
            <a:endParaRPr lang="en-GB" dirty="0">
              <a:solidFill>
                <a:srgbClr val="3B4395"/>
              </a:solidFill>
            </a:endParaRPr>
          </a:p>
        </p:txBody>
      </p:sp>
    </p:spTree>
    <p:extLst>
      <p:ext uri="{BB962C8B-B14F-4D97-AF65-F5344CB8AC3E}">
        <p14:creationId xmlns:p14="http://schemas.microsoft.com/office/powerpoint/2010/main" val="33995775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descr="text">
            <a:extLst>
              <a:ext uri="{FF2B5EF4-FFF2-40B4-BE49-F238E27FC236}">
                <a16:creationId xmlns:a16="http://schemas.microsoft.com/office/drawing/2014/main" id="{3B765161-6C78-D07D-E416-F531356CE1BF}"/>
              </a:ext>
            </a:extLst>
          </p:cNvPr>
          <p:cNvSpPr txBox="1"/>
          <p:nvPr/>
        </p:nvSpPr>
        <p:spPr>
          <a:xfrm>
            <a:off x="3554757" y="6465042"/>
            <a:ext cx="8500609" cy="251068"/>
          </a:xfrm>
          <a:prstGeom prst="rect">
            <a:avLst/>
          </a:prstGeom>
          <a:noFill/>
        </p:spPr>
        <p:txBody>
          <a:bodyPr wrap="square" lIns="216000" rtlCol="0" anchor="ctr">
            <a:spAutoFit/>
          </a:bodyPr>
          <a:lstStyle/>
          <a:p>
            <a:pPr algn="r"/>
            <a:r>
              <a:rPr lang="en-GB" sz="1000" dirty="0">
                <a:solidFill>
                  <a:schemeClr val="bg1"/>
                </a:solidFill>
                <a:effectLst/>
                <a:latin typeface="Arial" panose="020B0604020202020204" pitchFamily="34" charset="0"/>
                <a:cs typeface="Arial" panose="020B0604020202020204" pitchFamily="34" charset="0"/>
              </a:rPr>
              <a:t>Page x </a:t>
            </a:r>
            <a:r>
              <a:rPr lang="en-GB" sz="1000" dirty="0">
                <a:solidFill>
                  <a:schemeClr val="accent2"/>
                </a:solidFill>
                <a:effectLst/>
                <a:latin typeface="Arial" panose="020B0604020202020204" pitchFamily="34" charset="0"/>
                <a:cs typeface="Arial" panose="020B0604020202020204" pitchFamily="34" charset="0"/>
              </a:rPr>
              <a:t>•</a:t>
            </a:r>
            <a:r>
              <a:rPr lang="en-GB" sz="1000" dirty="0">
                <a:solidFill>
                  <a:schemeClr val="bg1"/>
                </a:solidFill>
                <a:effectLst/>
                <a:latin typeface="Arial" panose="020B0604020202020204" pitchFamily="34" charset="0"/>
                <a:cs typeface="Arial" panose="020B0604020202020204" pitchFamily="34" charset="0"/>
              </a:rPr>
              <a:t> Presentation main heading here </a:t>
            </a:r>
            <a:r>
              <a:rPr lang="en-GB" sz="1000" dirty="0">
                <a:solidFill>
                  <a:schemeClr val="bg2"/>
                </a:solidFill>
                <a:effectLst/>
                <a:latin typeface="Arial" panose="020B0604020202020204" pitchFamily="34" charset="0"/>
                <a:cs typeface="Arial" panose="020B0604020202020204" pitchFamily="34" charset="0"/>
              </a:rPr>
              <a:t>•</a:t>
            </a:r>
            <a:r>
              <a:rPr lang="en-GB" sz="1000" dirty="0">
                <a:solidFill>
                  <a:schemeClr val="bg1"/>
                </a:solidFill>
                <a:effectLst/>
                <a:latin typeface="Arial" panose="020B0604020202020204" pitchFamily="34" charset="0"/>
                <a:cs typeface="Arial" panose="020B0604020202020204" pitchFamily="34" charset="0"/>
              </a:rPr>
              <a:t> date</a:t>
            </a:r>
          </a:p>
        </p:txBody>
      </p:sp>
      <p:sp>
        <p:nvSpPr>
          <p:cNvPr id="6" name="Content Placeholder 2" descr="text">
            <a:extLst>
              <a:ext uri="{FF2B5EF4-FFF2-40B4-BE49-F238E27FC236}">
                <a16:creationId xmlns:a16="http://schemas.microsoft.com/office/drawing/2014/main" id="{4BB38176-A0D9-32B2-61A0-E7F1B3AB4F3B}"/>
              </a:ext>
            </a:extLst>
          </p:cNvPr>
          <p:cNvSpPr txBox="1">
            <a:spLocks/>
          </p:cNvSpPr>
          <p:nvPr/>
        </p:nvSpPr>
        <p:spPr>
          <a:xfrm>
            <a:off x="492225" y="1776361"/>
            <a:ext cx="11338400" cy="425072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GB" sz="2000" b="1" dirty="0">
                <a:solidFill>
                  <a:srgbClr val="3B4395"/>
                </a:solidFill>
              </a:rPr>
              <a:t>NJC LGS Pay 2024</a:t>
            </a:r>
          </a:p>
          <a:p>
            <a:pPr>
              <a:lnSpc>
                <a:spcPct val="120000"/>
              </a:lnSpc>
            </a:pPr>
            <a:r>
              <a:rPr lang="en-GB" sz="1600" b="1" dirty="0">
                <a:solidFill>
                  <a:srgbClr val="007B8F"/>
                </a:solidFill>
              </a:rPr>
              <a:t>The National Employers made the following full and final, one-year (1 April 2024 to 31 March 2025) offer:</a:t>
            </a:r>
          </a:p>
          <a:p>
            <a:pPr>
              <a:lnSpc>
                <a:spcPct val="120000"/>
              </a:lnSpc>
            </a:pPr>
            <a:r>
              <a:rPr lang="en-GB" sz="1600" b="1" dirty="0" smtClean="0">
                <a:solidFill>
                  <a:srgbClr val="007B8F"/>
                </a:solidFill>
              </a:rPr>
              <a:t>With </a:t>
            </a:r>
            <a:r>
              <a:rPr lang="en-GB" sz="1600" b="1" dirty="0">
                <a:solidFill>
                  <a:srgbClr val="007B8F"/>
                </a:solidFill>
              </a:rPr>
              <a:t>effect from 1 April 2024, an increase of £1,290 (pro rata for part-time employees) to be paid as a consolidated, permanent addition on all NJC pay points 2 to 43 inclusive. The equivalent percentage increases to each pay point are shown at Annex A</a:t>
            </a:r>
          </a:p>
          <a:p>
            <a:pPr>
              <a:lnSpc>
                <a:spcPct val="120000"/>
              </a:lnSpc>
            </a:pPr>
            <a:r>
              <a:rPr lang="en-GB" sz="1600" b="1" dirty="0" smtClean="0">
                <a:solidFill>
                  <a:srgbClr val="007B8F"/>
                </a:solidFill>
              </a:rPr>
              <a:t>With </a:t>
            </a:r>
            <a:r>
              <a:rPr lang="en-GB" sz="1600" b="1" dirty="0">
                <a:solidFill>
                  <a:srgbClr val="007B8F"/>
                </a:solidFill>
              </a:rPr>
              <a:t>effect from 1 April 2024, an increase of 2.50 per cent on all pay points above the maximum of the pay spine but graded below deputy chief officer (in accordance with Green Book Part 2 Para 5.4[2])</a:t>
            </a:r>
          </a:p>
          <a:p>
            <a:pPr>
              <a:lnSpc>
                <a:spcPct val="120000"/>
              </a:lnSpc>
            </a:pPr>
            <a:r>
              <a:rPr lang="en-GB" sz="1600" b="1" dirty="0" smtClean="0">
                <a:solidFill>
                  <a:srgbClr val="007B8F"/>
                </a:solidFill>
              </a:rPr>
              <a:t>With </a:t>
            </a:r>
            <a:r>
              <a:rPr lang="en-GB" sz="1600" b="1" dirty="0">
                <a:solidFill>
                  <a:srgbClr val="007B8F"/>
                </a:solidFill>
              </a:rPr>
              <a:t>effect from 1 April 2024 an increase of 2.50 per cent on all allowances (as listed in the 2023 NJC pay agreement circular dated 1 November 2023)</a:t>
            </a:r>
          </a:p>
          <a:p>
            <a:pPr>
              <a:lnSpc>
                <a:spcPct val="120000"/>
              </a:lnSpc>
            </a:pPr>
            <a:r>
              <a:rPr lang="en-GB" sz="1600" b="1" dirty="0" smtClean="0">
                <a:solidFill>
                  <a:srgbClr val="007B8F"/>
                </a:solidFill>
              </a:rPr>
              <a:t>Unite </a:t>
            </a:r>
            <a:r>
              <a:rPr lang="en-GB" sz="1600" b="1" dirty="0">
                <a:solidFill>
                  <a:srgbClr val="007B8F"/>
                </a:solidFill>
              </a:rPr>
              <a:t>and UNISON voted to reject the employer’s pay offer to NJC ‘Green Book’ employees. GMB accepted the offer.</a:t>
            </a:r>
          </a:p>
          <a:p>
            <a:pPr>
              <a:lnSpc>
                <a:spcPct val="120000"/>
              </a:lnSpc>
            </a:pPr>
            <a:endParaRPr lang="en-GB" sz="1600" b="1" dirty="0">
              <a:solidFill>
                <a:srgbClr val="007B8F"/>
              </a:solidFill>
            </a:endParaRPr>
          </a:p>
          <a:p>
            <a:pPr marL="0" indent="0">
              <a:lnSpc>
                <a:spcPct val="120000"/>
              </a:lnSpc>
              <a:buNone/>
            </a:pPr>
            <a:endParaRPr lang="en-GB" sz="1600" dirty="0"/>
          </a:p>
          <a:p>
            <a:pPr>
              <a:lnSpc>
                <a:spcPct val="120000"/>
              </a:lnSpc>
            </a:pPr>
            <a:endParaRPr lang="en-GB" sz="1600" b="1" dirty="0">
              <a:solidFill>
                <a:srgbClr val="007B8F"/>
              </a:solidFill>
            </a:endParaRPr>
          </a:p>
        </p:txBody>
      </p:sp>
      <p:sp>
        <p:nvSpPr>
          <p:cNvPr id="10" name="Title 9"/>
          <p:cNvSpPr>
            <a:spLocks noGrp="1"/>
          </p:cNvSpPr>
          <p:nvPr>
            <p:ph type="title" idx="4294967295"/>
          </p:nvPr>
        </p:nvSpPr>
        <p:spPr>
          <a:xfrm>
            <a:off x="349102" y="144000"/>
            <a:ext cx="10515600" cy="901442"/>
          </a:xfrm>
        </p:spPr>
        <p:txBody>
          <a:bodyPr>
            <a:noAutofit/>
          </a:bodyPr>
          <a:lstStyle/>
          <a:p>
            <a:r>
              <a:rPr lang="en-US" dirty="0" smtClean="0">
                <a:solidFill>
                  <a:srgbClr val="3B4395"/>
                </a:solidFill>
              </a:rPr>
              <a:t>Support Staff Pay</a:t>
            </a:r>
            <a:endParaRPr lang="en-GB" dirty="0">
              <a:solidFill>
                <a:srgbClr val="3B4395"/>
              </a:solidFill>
            </a:endParaRPr>
          </a:p>
        </p:txBody>
      </p:sp>
    </p:spTree>
    <p:extLst>
      <p:ext uri="{BB962C8B-B14F-4D97-AF65-F5344CB8AC3E}">
        <p14:creationId xmlns:p14="http://schemas.microsoft.com/office/powerpoint/2010/main" val="20209068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descr="text">
            <a:extLst>
              <a:ext uri="{FF2B5EF4-FFF2-40B4-BE49-F238E27FC236}">
                <a16:creationId xmlns:a16="http://schemas.microsoft.com/office/drawing/2014/main" id="{3B765161-6C78-D07D-E416-F531356CE1BF}"/>
              </a:ext>
            </a:extLst>
          </p:cNvPr>
          <p:cNvSpPr txBox="1"/>
          <p:nvPr/>
        </p:nvSpPr>
        <p:spPr>
          <a:xfrm>
            <a:off x="3554757" y="6465042"/>
            <a:ext cx="8500609" cy="251068"/>
          </a:xfrm>
          <a:prstGeom prst="rect">
            <a:avLst/>
          </a:prstGeom>
          <a:noFill/>
        </p:spPr>
        <p:txBody>
          <a:bodyPr wrap="square" lIns="216000" rtlCol="0" anchor="ctr">
            <a:spAutoFit/>
          </a:bodyPr>
          <a:lstStyle/>
          <a:p>
            <a:pPr algn="r"/>
            <a:r>
              <a:rPr lang="en-GB" sz="1000" dirty="0">
                <a:solidFill>
                  <a:schemeClr val="bg1"/>
                </a:solidFill>
                <a:effectLst/>
                <a:latin typeface="Arial" panose="020B0604020202020204" pitchFamily="34" charset="0"/>
                <a:cs typeface="Arial" panose="020B0604020202020204" pitchFamily="34" charset="0"/>
              </a:rPr>
              <a:t>Page x </a:t>
            </a:r>
            <a:r>
              <a:rPr lang="en-GB" sz="1000" dirty="0">
                <a:solidFill>
                  <a:schemeClr val="accent2"/>
                </a:solidFill>
                <a:effectLst/>
                <a:latin typeface="Arial" panose="020B0604020202020204" pitchFamily="34" charset="0"/>
                <a:cs typeface="Arial" panose="020B0604020202020204" pitchFamily="34" charset="0"/>
              </a:rPr>
              <a:t>•</a:t>
            </a:r>
            <a:r>
              <a:rPr lang="en-GB" sz="1000" dirty="0">
                <a:solidFill>
                  <a:schemeClr val="bg1"/>
                </a:solidFill>
                <a:effectLst/>
                <a:latin typeface="Arial" panose="020B0604020202020204" pitchFamily="34" charset="0"/>
                <a:cs typeface="Arial" panose="020B0604020202020204" pitchFamily="34" charset="0"/>
              </a:rPr>
              <a:t> Presentation main heading here </a:t>
            </a:r>
            <a:r>
              <a:rPr lang="en-GB" sz="1000" dirty="0">
                <a:solidFill>
                  <a:schemeClr val="bg2"/>
                </a:solidFill>
                <a:effectLst/>
                <a:latin typeface="Arial" panose="020B0604020202020204" pitchFamily="34" charset="0"/>
                <a:cs typeface="Arial" panose="020B0604020202020204" pitchFamily="34" charset="0"/>
              </a:rPr>
              <a:t>•</a:t>
            </a:r>
            <a:r>
              <a:rPr lang="en-GB" sz="1000" dirty="0">
                <a:solidFill>
                  <a:schemeClr val="bg1"/>
                </a:solidFill>
                <a:effectLst/>
                <a:latin typeface="Arial" panose="020B0604020202020204" pitchFamily="34" charset="0"/>
                <a:cs typeface="Arial" panose="020B0604020202020204" pitchFamily="34" charset="0"/>
              </a:rPr>
              <a:t> date</a:t>
            </a:r>
          </a:p>
        </p:txBody>
      </p:sp>
      <p:sp>
        <p:nvSpPr>
          <p:cNvPr id="6" name="Content Placeholder 2" descr="text">
            <a:extLst>
              <a:ext uri="{FF2B5EF4-FFF2-40B4-BE49-F238E27FC236}">
                <a16:creationId xmlns:a16="http://schemas.microsoft.com/office/drawing/2014/main" id="{4BB38176-A0D9-32B2-61A0-E7F1B3AB4F3B}"/>
              </a:ext>
            </a:extLst>
          </p:cNvPr>
          <p:cNvSpPr txBox="1">
            <a:spLocks/>
          </p:cNvSpPr>
          <p:nvPr/>
        </p:nvSpPr>
        <p:spPr>
          <a:xfrm>
            <a:off x="492225" y="1776361"/>
            <a:ext cx="11338400" cy="425072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GB" sz="2000" b="1" dirty="0">
                <a:solidFill>
                  <a:srgbClr val="3B4395"/>
                </a:solidFill>
              </a:rPr>
              <a:t>NJC LGS Pay 2024</a:t>
            </a:r>
          </a:p>
          <a:p>
            <a:pPr>
              <a:lnSpc>
                <a:spcPct val="120000"/>
              </a:lnSpc>
            </a:pPr>
            <a:r>
              <a:rPr lang="en-GB" sz="1600" b="1" dirty="0">
                <a:solidFill>
                  <a:srgbClr val="007B8F"/>
                </a:solidFill>
              </a:rPr>
              <a:t>The National Employers made the following full and final, one-year (1 April 2024 to 31 March 2025) offer:</a:t>
            </a:r>
          </a:p>
          <a:p>
            <a:pPr>
              <a:lnSpc>
                <a:spcPct val="120000"/>
              </a:lnSpc>
            </a:pPr>
            <a:r>
              <a:rPr lang="en-GB" sz="1600" b="1" dirty="0" smtClean="0">
                <a:solidFill>
                  <a:srgbClr val="007B8F"/>
                </a:solidFill>
              </a:rPr>
              <a:t>With </a:t>
            </a:r>
            <a:r>
              <a:rPr lang="en-GB" sz="1600" b="1" dirty="0">
                <a:solidFill>
                  <a:srgbClr val="007B8F"/>
                </a:solidFill>
              </a:rPr>
              <a:t>effect from 1 April 2024, an increase of £1,290 (pro rata for part-time employees) to be paid as a consolidated, permanent addition on all NJC pay points 2 to 43 inclusive. The equivalent percentage increases to each pay point are shown at Annex A</a:t>
            </a:r>
          </a:p>
          <a:p>
            <a:pPr>
              <a:lnSpc>
                <a:spcPct val="120000"/>
              </a:lnSpc>
            </a:pPr>
            <a:r>
              <a:rPr lang="en-GB" sz="1600" b="1" dirty="0" smtClean="0">
                <a:solidFill>
                  <a:srgbClr val="007B8F"/>
                </a:solidFill>
              </a:rPr>
              <a:t>With </a:t>
            </a:r>
            <a:r>
              <a:rPr lang="en-GB" sz="1600" b="1" dirty="0">
                <a:solidFill>
                  <a:srgbClr val="007B8F"/>
                </a:solidFill>
              </a:rPr>
              <a:t>effect from 1 April 2024, an increase of 2.50 per cent on all pay points above the maximum of the pay spine but graded below deputy chief officer (in accordance with Green Book Part 2 Para 5.4[2])</a:t>
            </a:r>
          </a:p>
          <a:p>
            <a:pPr>
              <a:lnSpc>
                <a:spcPct val="120000"/>
              </a:lnSpc>
            </a:pPr>
            <a:r>
              <a:rPr lang="en-GB" sz="1600" b="1" dirty="0" smtClean="0">
                <a:solidFill>
                  <a:srgbClr val="007B8F"/>
                </a:solidFill>
              </a:rPr>
              <a:t>With </a:t>
            </a:r>
            <a:r>
              <a:rPr lang="en-GB" sz="1600" b="1" dirty="0">
                <a:solidFill>
                  <a:srgbClr val="007B8F"/>
                </a:solidFill>
              </a:rPr>
              <a:t>effect from 1 April 2024 an increase of 2.50 per cent on all allowances (as listed in the 2023 NJC pay agreement circular dated 1 November 2023)</a:t>
            </a:r>
          </a:p>
          <a:p>
            <a:pPr>
              <a:lnSpc>
                <a:spcPct val="120000"/>
              </a:lnSpc>
            </a:pPr>
            <a:r>
              <a:rPr lang="en-GB" sz="1600" b="1" dirty="0" smtClean="0">
                <a:solidFill>
                  <a:srgbClr val="007B8F"/>
                </a:solidFill>
              </a:rPr>
              <a:t>Unite </a:t>
            </a:r>
            <a:r>
              <a:rPr lang="en-GB" sz="1600" b="1" dirty="0">
                <a:solidFill>
                  <a:srgbClr val="007B8F"/>
                </a:solidFill>
              </a:rPr>
              <a:t>and UNISON voted to reject the employer’s pay offer to NJC ‘Green Book’ employees. GMB accepted the offer.</a:t>
            </a:r>
          </a:p>
          <a:p>
            <a:pPr>
              <a:lnSpc>
                <a:spcPct val="120000"/>
              </a:lnSpc>
            </a:pPr>
            <a:endParaRPr lang="en-GB" sz="1600" b="1" dirty="0">
              <a:solidFill>
                <a:srgbClr val="007B8F"/>
              </a:solidFill>
            </a:endParaRPr>
          </a:p>
          <a:p>
            <a:pPr marL="0" indent="0">
              <a:lnSpc>
                <a:spcPct val="120000"/>
              </a:lnSpc>
              <a:buNone/>
            </a:pPr>
            <a:endParaRPr lang="en-GB" sz="1600" dirty="0"/>
          </a:p>
          <a:p>
            <a:pPr>
              <a:lnSpc>
                <a:spcPct val="120000"/>
              </a:lnSpc>
            </a:pPr>
            <a:endParaRPr lang="en-GB" sz="1600" b="1" dirty="0">
              <a:solidFill>
                <a:srgbClr val="007B8F"/>
              </a:solidFill>
            </a:endParaRPr>
          </a:p>
        </p:txBody>
      </p:sp>
      <p:sp>
        <p:nvSpPr>
          <p:cNvPr id="10" name="Title 9"/>
          <p:cNvSpPr>
            <a:spLocks noGrp="1"/>
          </p:cNvSpPr>
          <p:nvPr>
            <p:ph type="title" idx="4294967295"/>
          </p:nvPr>
        </p:nvSpPr>
        <p:spPr>
          <a:xfrm>
            <a:off x="349102" y="144000"/>
            <a:ext cx="10515600" cy="901442"/>
          </a:xfrm>
        </p:spPr>
        <p:txBody>
          <a:bodyPr>
            <a:noAutofit/>
          </a:bodyPr>
          <a:lstStyle/>
          <a:p>
            <a:r>
              <a:rPr lang="en-US" dirty="0" smtClean="0">
                <a:solidFill>
                  <a:srgbClr val="3B4395"/>
                </a:solidFill>
              </a:rPr>
              <a:t>Support Staff Pay</a:t>
            </a:r>
            <a:endParaRPr lang="en-GB" dirty="0">
              <a:solidFill>
                <a:srgbClr val="3B4395"/>
              </a:solidFill>
            </a:endParaRPr>
          </a:p>
        </p:txBody>
      </p:sp>
    </p:spTree>
    <p:extLst>
      <p:ext uri="{BB962C8B-B14F-4D97-AF65-F5344CB8AC3E}">
        <p14:creationId xmlns:p14="http://schemas.microsoft.com/office/powerpoint/2010/main" val="15378982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descr="text">
            <a:extLst>
              <a:ext uri="{FF2B5EF4-FFF2-40B4-BE49-F238E27FC236}">
                <a16:creationId xmlns:a16="http://schemas.microsoft.com/office/drawing/2014/main" id="{3B765161-6C78-D07D-E416-F531356CE1BF}"/>
              </a:ext>
            </a:extLst>
          </p:cNvPr>
          <p:cNvSpPr txBox="1"/>
          <p:nvPr/>
        </p:nvSpPr>
        <p:spPr>
          <a:xfrm>
            <a:off x="3554757" y="6465042"/>
            <a:ext cx="8500609" cy="251068"/>
          </a:xfrm>
          <a:prstGeom prst="rect">
            <a:avLst/>
          </a:prstGeom>
          <a:noFill/>
        </p:spPr>
        <p:txBody>
          <a:bodyPr wrap="square" lIns="216000" rtlCol="0" anchor="ctr">
            <a:spAutoFit/>
          </a:bodyPr>
          <a:lstStyle/>
          <a:p>
            <a:pPr algn="r"/>
            <a:r>
              <a:rPr lang="en-GB" sz="1000" dirty="0">
                <a:solidFill>
                  <a:schemeClr val="bg1"/>
                </a:solidFill>
                <a:effectLst/>
                <a:latin typeface="Arial" panose="020B0604020202020204" pitchFamily="34" charset="0"/>
                <a:cs typeface="Arial" panose="020B0604020202020204" pitchFamily="34" charset="0"/>
              </a:rPr>
              <a:t>Page x </a:t>
            </a:r>
            <a:r>
              <a:rPr lang="en-GB" sz="1000" dirty="0">
                <a:solidFill>
                  <a:schemeClr val="accent2"/>
                </a:solidFill>
                <a:effectLst/>
                <a:latin typeface="Arial" panose="020B0604020202020204" pitchFamily="34" charset="0"/>
                <a:cs typeface="Arial" panose="020B0604020202020204" pitchFamily="34" charset="0"/>
              </a:rPr>
              <a:t>•</a:t>
            </a:r>
            <a:r>
              <a:rPr lang="en-GB" sz="1000" dirty="0">
                <a:solidFill>
                  <a:schemeClr val="bg1"/>
                </a:solidFill>
                <a:effectLst/>
                <a:latin typeface="Arial" panose="020B0604020202020204" pitchFamily="34" charset="0"/>
                <a:cs typeface="Arial" panose="020B0604020202020204" pitchFamily="34" charset="0"/>
              </a:rPr>
              <a:t> Presentation main heading here </a:t>
            </a:r>
            <a:r>
              <a:rPr lang="en-GB" sz="1000" dirty="0">
                <a:solidFill>
                  <a:schemeClr val="bg2"/>
                </a:solidFill>
                <a:effectLst/>
                <a:latin typeface="Arial" panose="020B0604020202020204" pitchFamily="34" charset="0"/>
                <a:cs typeface="Arial" panose="020B0604020202020204" pitchFamily="34" charset="0"/>
              </a:rPr>
              <a:t>•</a:t>
            </a:r>
            <a:r>
              <a:rPr lang="en-GB" sz="1000" dirty="0">
                <a:solidFill>
                  <a:schemeClr val="bg1"/>
                </a:solidFill>
                <a:effectLst/>
                <a:latin typeface="Arial" panose="020B0604020202020204" pitchFamily="34" charset="0"/>
                <a:cs typeface="Arial" panose="020B0604020202020204" pitchFamily="34" charset="0"/>
              </a:rPr>
              <a:t> date</a:t>
            </a:r>
          </a:p>
        </p:txBody>
      </p:sp>
      <p:sp>
        <p:nvSpPr>
          <p:cNvPr id="6" name="Content Placeholder 2" descr="text">
            <a:extLst>
              <a:ext uri="{FF2B5EF4-FFF2-40B4-BE49-F238E27FC236}">
                <a16:creationId xmlns:a16="http://schemas.microsoft.com/office/drawing/2014/main" id="{4BB38176-A0D9-32B2-61A0-E7F1B3AB4F3B}"/>
              </a:ext>
            </a:extLst>
          </p:cNvPr>
          <p:cNvSpPr txBox="1">
            <a:spLocks/>
          </p:cNvSpPr>
          <p:nvPr/>
        </p:nvSpPr>
        <p:spPr>
          <a:xfrm>
            <a:off x="492225" y="1776361"/>
            <a:ext cx="11338400" cy="425072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GB" sz="2000" b="1" dirty="0">
                <a:solidFill>
                  <a:srgbClr val="3B4395"/>
                </a:solidFill>
              </a:rPr>
              <a:t>Unite</a:t>
            </a:r>
          </a:p>
          <a:p>
            <a:pPr>
              <a:lnSpc>
                <a:spcPct val="120000"/>
              </a:lnSpc>
            </a:pPr>
            <a:r>
              <a:rPr lang="en-GB" sz="1700" b="1" dirty="0">
                <a:solidFill>
                  <a:srgbClr val="007B8F"/>
                </a:solidFill>
              </a:rPr>
              <a:t>Following Unite members’ vote to reject the employers’ full and final pay offer, the union has just announced it will ballot for industrial action. The ballot will run from 27 August to 15 October.</a:t>
            </a:r>
          </a:p>
          <a:p>
            <a:pPr>
              <a:lnSpc>
                <a:spcPct val="120000"/>
              </a:lnSpc>
            </a:pPr>
            <a:r>
              <a:rPr lang="en-GB" sz="1700" b="1" dirty="0">
                <a:solidFill>
                  <a:srgbClr val="007B8F"/>
                </a:solidFill>
              </a:rPr>
              <a:t>To read more from </a:t>
            </a:r>
            <a:r>
              <a:rPr lang="en-GB" sz="1700" b="1" dirty="0" smtClean="0">
                <a:solidFill>
                  <a:srgbClr val="007B8F"/>
                </a:solidFill>
              </a:rPr>
              <a:t>Unite:</a:t>
            </a:r>
          </a:p>
          <a:p>
            <a:pPr marL="0" indent="0">
              <a:lnSpc>
                <a:spcPct val="120000"/>
              </a:lnSpc>
              <a:buNone/>
            </a:pPr>
            <a:r>
              <a:rPr lang="en-GB" sz="1600" dirty="0">
                <a:hlinkClick r:id="rId2"/>
              </a:rPr>
              <a:t>https://</a:t>
            </a:r>
            <a:r>
              <a:rPr lang="en-GB" sz="1600" dirty="0" smtClean="0">
                <a:hlinkClick r:id="rId2"/>
              </a:rPr>
              <a:t>www.unitetheunion.org/news-events/news/2024/july/unite-members-reject-local-government-pay-offer</a:t>
            </a:r>
            <a:endParaRPr lang="en-GB" sz="1600" dirty="0" smtClean="0"/>
          </a:p>
          <a:p>
            <a:pPr marL="0" indent="0">
              <a:lnSpc>
                <a:spcPct val="120000"/>
              </a:lnSpc>
              <a:buNone/>
            </a:pPr>
            <a:r>
              <a:rPr lang="en-GB" sz="2000" b="1" dirty="0" smtClean="0">
                <a:solidFill>
                  <a:srgbClr val="3B4395"/>
                </a:solidFill>
              </a:rPr>
              <a:t>UNISON</a:t>
            </a:r>
            <a:endParaRPr lang="en-GB" sz="2000" b="1" dirty="0">
              <a:solidFill>
                <a:srgbClr val="3B4395"/>
              </a:solidFill>
            </a:endParaRPr>
          </a:p>
          <a:p>
            <a:pPr>
              <a:lnSpc>
                <a:spcPct val="120000"/>
              </a:lnSpc>
            </a:pPr>
            <a:r>
              <a:rPr lang="en-GB" sz="1700" b="1" dirty="0">
                <a:solidFill>
                  <a:srgbClr val="007B8F"/>
                </a:solidFill>
              </a:rPr>
              <a:t>UNISON will conduct a ballot for industrial action that will run from 4 September to 16 October.</a:t>
            </a:r>
          </a:p>
          <a:p>
            <a:pPr>
              <a:lnSpc>
                <a:spcPct val="120000"/>
              </a:lnSpc>
            </a:pPr>
            <a:r>
              <a:rPr lang="en-GB" sz="1700" b="1" dirty="0">
                <a:solidFill>
                  <a:srgbClr val="007B8F"/>
                </a:solidFill>
              </a:rPr>
              <a:t>To read more from </a:t>
            </a:r>
            <a:r>
              <a:rPr lang="en-GB" sz="1700" b="1" dirty="0" smtClean="0">
                <a:solidFill>
                  <a:srgbClr val="007B8F"/>
                </a:solidFill>
              </a:rPr>
              <a:t>UNISON:</a:t>
            </a:r>
            <a:endParaRPr lang="en-GB" sz="1700" b="1" dirty="0">
              <a:solidFill>
                <a:srgbClr val="007B8F"/>
              </a:solidFill>
            </a:endParaRPr>
          </a:p>
          <a:p>
            <a:pPr marL="0" indent="0">
              <a:lnSpc>
                <a:spcPct val="120000"/>
              </a:lnSpc>
              <a:buNone/>
            </a:pPr>
            <a:r>
              <a:rPr lang="en-GB" sz="1600" dirty="0">
                <a:hlinkClick r:id="rId3"/>
              </a:rPr>
              <a:t>https://www.unison.org.uk/news/article/2024/07/council-and-school-workers-in-england-wales-and-northern-ireland-asked-to-vote-on-possible-strike-action-says-unison</a:t>
            </a:r>
            <a:r>
              <a:rPr lang="en-GB" sz="1600" dirty="0" smtClean="0">
                <a:hlinkClick r:id="rId3"/>
              </a:rPr>
              <a:t>/</a:t>
            </a:r>
            <a:endParaRPr lang="en-GB" sz="1600" dirty="0" smtClean="0"/>
          </a:p>
          <a:p>
            <a:pPr marL="0" indent="0">
              <a:lnSpc>
                <a:spcPct val="120000"/>
              </a:lnSpc>
              <a:buNone/>
            </a:pPr>
            <a:endParaRPr lang="en-GB" sz="1600" dirty="0"/>
          </a:p>
          <a:p>
            <a:pPr marL="0" indent="0">
              <a:lnSpc>
                <a:spcPct val="120000"/>
              </a:lnSpc>
              <a:buNone/>
            </a:pPr>
            <a:endParaRPr lang="en-GB" sz="1600" dirty="0"/>
          </a:p>
          <a:p>
            <a:pPr>
              <a:lnSpc>
                <a:spcPct val="120000"/>
              </a:lnSpc>
            </a:pPr>
            <a:endParaRPr lang="en-GB" sz="1600" b="1" dirty="0">
              <a:solidFill>
                <a:srgbClr val="007B8F"/>
              </a:solidFill>
            </a:endParaRPr>
          </a:p>
        </p:txBody>
      </p:sp>
      <p:sp>
        <p:nvSpPr>
          <p:cNvPr id="10" name="Title 9"/>
          <p:cNvSpPr>
            <a:spLocks noGrp="1"/>
          </p:cNvSpPr>
          <p:nvPr>
            <p:ph type="title" idx="4294967295"/>
          </p:nvPr>
        </p:nvSpPr>
        <p:spPr>
          <a:xfrm>
            <a:off x="349102" y="144000"/>
            <a:ext cx="9645688" cy="901442"/>
          </a:xfrm>
        </p:spPr>
        <p:txBody>
          <a:bodyPr>
            <a:noAutofit/>
          </a:bodyPr>
          <a:lstStyle/>
          <a:p>
            <a:r>
              <a:rPr lang="en-GB" sz="3600" dirty="0">
                <a:solidFill>
                  <a:srgbClr val="3B4395"/>
                </a:solidFill>
              </a:rPr>
              <a:t>Unite and UNISON Ballot for Industrial Action</a:t>
            </a:r>
          </a:p>
        </p:txBody>
      </p:sp>
    </p:spTree>
    <p:extLst>
      <p:ext uri="{BB962C8B-B14F-4D97-AF65-F5344CB8AC3E}">
        <p14:creationId xmlns:p14="http://schemas.microsoft.com/office/powerpoint/2010/main" val="20520194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descr="text">
            <a:extLst>
              <a:ext uri="{FF2B5EF4-FFF2-40B4-BE49-F238E27FC236}">
                <a16:creationId xmlns:a16="http://schemas.microsoft.com/office/drawing/2014/main" id="{3B765161-6C78-D07D-E416-F531356CE1BF}"/>
              </a:ext>
            </a:extLst>
          </p:cNvPr>
          <p:cNvSpPr txBox="1"/>
          <p:nvPr/>
        </p:nvSpPr>
        <p:spPr>
          <a:xfrm>
            <a:off x="3554757" y="6465042"/>
            <a:ext cx="8500609" cy="251068"/>
          </a:xfrm>
          <a:prstGeom prst="rect">
            <a:avLst/>
          </a:prstGeom>
          <a:noFill/>
        </p:spPr>
        <p:txBody>
          <a:bodyPr wrap="square" lIns="216000" rtlCol="0" anchor="ctr">
            <a:spAutoFit/>
          </a:bodyPr>
          <a:lstStyle/>
          <a:p>
            <a:pPr algn="r"/>
            <a:r>
              <a:rPr lang="en-GB" sz="1000" dirty="0">
                <a:solidFill>
                  <a:schemeClr val="bg1"/>
                </a:solidFill>
                <a:effectLst/>
                <a:latin typeface="Arial" panose="020B0604020202020204" pitchFamily="34" charset="0"/>
                <a:cs typeface="Arial" panose="020B0604020202020204" pitchFamily="34" charset="0"/>
              </a:rPr>
              <a:t>Page x </a:t>
            </a:r>
            <a:r>
              <a:rPr lang="en-GB" sz="1000" dirty="0">
                <a:solidFill>
                  <a:schemeClr val="accent2"/>
                </a:solidFill>
                <a:effectLst/>
                <a:latin typeface="Arial" panose="020B0604020202020204" pitchFamily="34" charset="0"/>
                <a:cs typeface="Arial" panose="020B0604020202020204" pitchFamily="34" charset="0"/>
              </a:rPr>
              <a:t>•</a:t>
            </a:r>
            <a:r>
              <a:rPr lang="en-GB" sz="1000" dirty="0">
                <a:solidFill>
                  <a:schemeClr val="bg1"/>
                </a:solidFill>
                <a:effectLst/>
                <a:latin typeface="Arial" panose="020B0604020202020204" pitchFamily="34" charset="0"/>
                <a:cs typeface="Arial" panose="020B0604020202020204" pitchFamily="34" charset="0"/>
              </a:rPr>
              <a:t> Presentation main heading here </a:t>
            </a:r>
            <a:r>
              <a:rPr lang="en-GB" sz="1000" dirty="0">
                <a:solidFill>
                  <a:schemeClr val="bg2"/>
                </a:solidFill>
                <a:effectLst/>
                <a:latin typeface="Arial" panose="020B0604020202020204" pitchFamily="34" charset="0"/>
                <a:cs typeface="Arial" panose="020B0604020202020204" pitchFamily="34" charset="0"/>
              </a:rPr>
              <a:t>•</a:t>
            </a:r>
            <a:r>
              <a:rPr lang="en-GB" sz="1000" dirty="0">
                <a:solidFill>
                  <a:schemeClr val="bg1"/>
                </a:solidFill>
                <a:effectLst/>
                <a:latin typeface="Arial" panose="020B0604020202020204" pitchFamily="34" charset="0"/>
                <a:cs typeface="Arial" panose="020B0604020202020204" pitchFamily="34" charset="0"/>
              </a:rPr>
              <a:t> date</a:t>
            </a:r>
          </a:p>
        </p:txBody>
      </p:sp>
      <p:sp>
        <p:nvSpPr>
          <p:cNvPr id="6" name="Content Placeholder 2" descr="text">
            <a:extLst>
              <a:ext uri="{FF2B5EF4-FFF2-40B4-BE49-F238E27FC236}">
                <a16:creationId xmlns:a16="http://schemas.microsoft.com/office/drawing/2014/main" id="{4BB38176-A0D9-32B2-61A0-E7F1B3AB4F3B}"/>
              </a:ext>
            </a:extLst>
          </p:cNvPr>
          <p:cNvSpPr txBox="1">
            <a:spLocks/>
          </p:cNvSpPr>
          <p:nvPr/>
        </p:nvSpPr>
        <p:spPr>
          <a:xfrm>
            <a:off x="492225" y="1359673"/>
            <a:ext cx="11338400" cy="466741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GB" sz="1600" b="1" dirty="0">
                <a:solidFill>
                  <a:srgbClr val="007B8F"/>
                </a:solidFill>
              </a:rPr>
              <a:t>We are keen to promote schools working together and to offer opportunities for our SBMs to develop through supporting others. In order to facilitate this, we have created a survey for SBMs to complete. Once we have gathered the survey results, we will put together a spreadsheet containing useful information that we feel SBMs will benefit from and share this with SBMs</a:t>
            </a:r>
            <a:r>
              <a:rPr lang="en-GB" sz="1600" b="1" dirty="0" smtClean="0">
                <a:solidFill>
                  <a:srgbClr val="007B8F"/>
                </a:solidFill>
              </a:rPr>
              <a:t>.</a:t>
            </a:r>
            <a:endParaRPr lang="en-GB" sz="1600" b="1" dirty="0">
              <a:solidFill>
                <a:srgbClr val="007B8F"/>
              </a:solidFill>
            </a:endParaRPr>
          </a:p>
          <a:p>
            <a:pPr>
              <a:lnSpc>
                <a:spcPct val="120000"/>
              </a:lnSpc>
            </a:pPr>
            <a:r>
              <a:rPr lang="en-GB" sz="1600" b="1" dirty="0">
                <a:solidFill>
                  <a:srgbClr val="007B8F"/>
                </a:solidFill>
              </a:rPr>
              <a:t>The survey </a:t>
            </a:r>
            <a:r>
              <a:rPr lang="en-GB" sz="1600" b="1" dirty="0" smtClean="0">
                <a:solidFill>
                  <a:srgbClr val="007B8F"/>
                </a:solidFill>
              </a:rPr>
              <a:t>includes </a:t>
            </a:r>
            <a:r>
              <a:rPr lang="en-GB" sz="1600" b="1" dirty="0">
                <a:solidFill>
                  <a:srgbClr val="007B8F"/>
                </a:solidFill>
              </a:rPr>
              <a:t>questions on</a:t>
            </a:r>
            <a:r>
              <a:rPr lang="en-GB" sz="1600" b="1" dirty="0" smtClean="0">
                <a:solidFill>
                  <a:srgbClr val="007B8F"/>
                </a:solidFill>
              </a:rPr>
              <a:t>:</a:t>
            </a:r>
            <a:endParaRPr lang="en-GB" sz="1600" b="1" dirty="0">
              <a:solidFill>
                <a:srgbClr val="007B8F"/>
              </a:solidFill>
            </a:endParaRPr>
          </a:p>
          <a:p>
            <a:pPr lvl="1">
              <a:lnSpc>
                <a:spcPct val="120000"/>
              </a:lnSpc>
            </a:pPr>
            <a:r>
              <a:rPr lang="en-GB" sz="1600" b="1" dirty="0" smtClean="0">
                <a:solidFill>
                  <a:srgbClr val="007B8F"/>
                </a:solidFill>
              </a:rPr>
              <a:t>areas </a:t>
            </a:r>
            <a:r>
              <a:rPr lang="en-GB" sz="1600" b="1" dirty="0">
                <a:solidFill>
                  <a:srgbClr val="007B8F"/>
                </a:solidFill>
              </a:rPr>
              <a:t>of </a:t>
            </a:r>
            <a:r>
              <a:rPr lang="en-GB" sz="1600" b="1" dirty="0" smtClean="0">
                <a:solidFill>
                  <a:srgbClr val="007B8F"/>
                </a:solidFill>
              </a:rPr>
              <a:t>expertise</a:t>
            </a:r>
          </a:p>
          <a:p>
            <a:pPr lvl="1">
              <a:lnSpc>
                <a:spcPct val="120000"/>
              </a:lnSpc>
            </a:pPr>
            <a:r>
              <a:rPr lang="en-GB" sz="1600" b="1" dirty="0" smtClean="0">
                <a:solidFill>
                  <a:srgbClr val="007B8F"/>
                </a:solidFill>
              </a:rPr>
              <a:t>areas SBMs are </a:t>
            </a:r>
            <a:r>
              <a:rPr lang="en-GB" sz="1600" b="1" dirty="0">
                <a:solidFill>
                  <a:srgbClr val="007B8F"/>
                </a:solidFill>
              </a:rPr>
              <a:t>happy to support other SBMs </a:t>
            </a:r>
            <a:r>
              <a:rPr lang="en-GB" sz="1600" b="1" dirty="0" smtClean="0">
                <a:solidFill>
                  <a:srgbClr val="007B8F"/>
                </a:solidFill>
              </a:rPr>
              <a:t>with</a:t>
            </a:r>
          </a:p>
          <a:p>
            <a:pPr lvl="1">
              <a:lnSpc>
                <a:spcPct val="120000"/>
              </a:lnSpc>
            </a:pPr>
            <a:r>
              <a:rPr lang="en-GB" sz="1600" b="1" dirty="0" smtClean="0">
                <a:solidFill>
                  <a:srgbClr val="007B8F"/>
                </a:solidFill>
              </a:rPr>
              <a:t>systems SBMs/the school </a:t>
            </a:r>
            <a:r>
              <a:rPr lang="en-GB" sz="1600" b="1" dirty="0">
                <a:solidFill>
                  <a:srgbClr val="007B8F"/>
                </a:solidFill>
              </a:rPr>
              <a:t>use and contracts you </a:t>
            </a:r>
            <a:r>
              <a:rPr lang="en-GB" sz="1600" b="1" dirty="0" smtClean="0">
                <a:solidFill>
                  <a:srgbClr val="007B8F"/>
                </a:solidFill>
              </a:rPr>
              <a:t>have</a:t>
            </a:r>
          </a:p>
          <a:p>
            <a:pPr lvl="1">
              <a:lnSpc>
                <a:spcPct val="120000"/>
              </a:lnSpc>
            </a:pPr>
            <a:r>
              <a:rPr lang="en-GB" sz="1600" b="1" dirty="0" smtClean="0">
                <a:solidFill>
                  <a:srgbClr val="007B8F"/>
                </a:solidFill>
              </a:rPr>
              <a:t>work </a:t>
            </a:r>
            <a:r>
              <a:rPr lang="en-GB" sz="1600" b="1" dirty="0">
                <a:solidFill>
                  <a:srgbClr val="007B8F"/>
                </a:solidFill>
              </a:rPr>
              <a:t>contact details for a contact list on the SBM </a:t>
            </a:r>
            <a:r>
              <a:rPr lang="en-GB" sz="1600" b="1" dirty="0" smtClean="0">
                <a:solidFill>
                  <a:srgbClr val="007B8F"/>
                </a:solidFill>
              </a:rPr>
              <a:t>website</a:t>
            </a:r>
          </a:p>
          <a:p>
            <a:pPr>
              <a:lnSpc>
                <a:spcPct val="120000"/>
              </a:lnSpc>
            </a:pPr>
            <a:r>
              <a:rPr lang="en-GB" sz="1600" b="1" dirty="0" smtClean="0">
                <a:solidFill>
                  <a:srgbClr val="007B8F"/>
                </a:solidFill>
              </a:rPr>
              <a:t>We have asked SBMs to speak with their </a:t>
            </a:r>
            <a:r>
              <a:rPr lang="en-GB" sz="1600" b="1" dirty="0" err="1" smtClean="0">
                <a:solidFill>
                  <a:srgbClr val="007B8F"/>
                </a:solidFill>
              </a:rPr>
              <a:t>Headteachers</a:t>
            </a:r>
            <a:r>
              <a:rPr lang="en-GB" sz="1600" b="1" dirty="0" smtClean="0">
                <a:solidFill>
                  <a:srgbClr val="007B8F"/>
                </a:solidFill>
              </a:rPr>
              <a:t> about them supporting other SBMs and potentially supporting another school that requires SBM support</a:t>
            </a:r>
            <a:endParaRPr lang="en-GB" sz="1600" b="1" dirty="0">
              <a:solidFill>
                <a:srgbClr val="007B8F"/>
              </a:solidFill>
            </a:endParaRPr>
          </a:p>
          <a:p>
            <a:pPr marL="0" indent="0">
              <a:lnSpc>
                <a:spcPct val="140000"/>
              </a:lnSpc>
              <a:buNone/>
            </a:pPr>
            <a:r>
              <a:rPr lang="en-GB" sz="1600" dirty="0"/>
              <a:t>https://docs.google.com/forms/d/1y7Mmo2TMwvwGkDon8sGyMVrhLmhsL_Ho-5MuxYN8gfw/edit?usp=forms_home&amp;ths=true</a:t>
            </a:r>
          </a:p>
          <a:p>
            <a:pPr>
              <a:lnSpc>
                <a:spcPct val="120000"/>
              </a:lnSpc>
            </a:pPr>
            <a:endParaRPr lang="en-GB" sz="1700" b="1" dirty="0">
              <a:solidFill>
                <a:srgbClr val="007B8F"/>
              </a:solidFill>
            </a:endParaRPr>
          </a:p>
          <a:p>
            <a:pPr marL="0" indent="0">
              <a:lnSpc>
                <a:spcPct val="120000"/>
              </a:lnSpc>
              <a:buNone/>
            </a:pPr>
            <a:endParaRPr lang="en-GB" sz="1600" dirty="0"/>
          </a:p>
          <a:p>
            <a:pPr marL="0" indent="0">
              <a:lnSpc>
                <a:spcPct val="120000"/>
              </a:lnSpc>
              <a:buNone/>
            </a:pPr>
            <a:endParaRPr lang="en-GB" sz="1600" dirty="0"/>
          </a:p>
          <a:p>
            <a:pPr>
              <a:lnSpc>
                <a:spcPct val="120000"/>
              </a:lnSpc>
            </a:pPr>
            <a:endParaRPr lang="en-GB" sz="1600" b="1" dirty="0">
              <a:solidFill>
                <a:srgbClr val="007B8F"/>
              </a:solidFill>
            </a:endParaRPr>
          </a:p>
        </p:txBody>
      </p:sp>
      <p:sp>
        <p:nvSpPr>
          <p:cNvPr id="10" name="Title 9"/>
          <p:cNvSpPr>
            <a:spLocks noGrp="1"/>
          </p:cNvSpPr>
          <p:nvPr>
            <p:ph type="title" idx="4294967295"/>
          </p:nvPr>
        </p:nvSpPr>
        <p:spPr>
          <a:xfrm>
            <a:off x="349102" y="144000"/>
            <a:ext cx="9645688" cy="901442"/>
          </a:xfrm>
        </p:spPr>
        <p:txBody>
          <a:bodyPr>
            <a:noAutofit/>
          </a:bodyPr>
          <a:lstStyle/>
          <a:p>
            <a:r>
              <a:rPr lang="en-GB" sz="4000" dirty="0" smtClean="0">
                <a:solidFill>
                  <a:srgbClr val="3B4395"/>
                </a:solidFill>
              </a:rPr>
              <a:t>SBM </a:t>
            </a:r>
            <a:r>
              <a:rPr lang="en-GB" sz="4000" dirty="0">
                <a:solidFill>
                  <a:srgbClr val="3B4395"/>
                </a:solidFill>
              </a:rPr>
              <a:t>School to School Working Survey</a:t>
            </a:r>
            <a:endParaRPr lang="en-GB" sz="3200" dirty="0">
              <a:solidFill>
                <a:srgbClr val="3B4395"/>
              </a:solidFill>
            </a:endParaRPr>
          </a:p>
        </p:txBody>
      </p:sp>
    </p:spTree>
    <p:extLst>
      <p:ext uri="{BB962C8B-B14F-4D97-AF65-F5344CB8AC3E}">
        <p14:creationId xmlns:p14="http://schemas.microsoft.com/office/powerpoint/2010/main" val="3353734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descr="text">
            <a:extLst>
              <a:ext uri="{FF2B5EF4-FFF2-40B4-BE49-F238E27FC236}">
                <a16:creationId xmlns:a16="http://schemas.microsoft.com/office/drawing/2014/main" id="{3B765161-6C78-D07D-E416-F531356CE1BF}"/>
              </a:ext>
            </a:extLst>
          </p:cNvPr>
          <p:cNvSpPr txBox="1"/>
          <p:nvPr/>
        </p:nvSpPr>
        <p:spPr>
          <a:xfrm>
            <a:off x="3554757" y="6465042"/>
            <a:ext cx="8500609" cy="251068"/>
          </a:xfrm>
          <a:prstGeom prst="rect">
            <a:avLst/>
          </a:prstGeom>
          <a:noFill/>
        </p:spPr>
        <p:txBody>
          <a:bodyPr wrap="square" lIns="216000" rtlCol="0" anchor="ctr">
            <a:spAutoFit/>
          </a:bodyPr>
          <a:lstStyle/>
          <a:p>
            <a:pPr algn="r"/>
            <a:r>
              <a:rPr lang="en-GB" sz="1000" dirty="0">
                <a:solidFill>
                  <a:schemeClr val="bg1"/>
                </a:solidFill>
                <a:effectLst/>
                <a:latin typeface="Arial" panose="020B0604020202020204" pitchFamily="34" charset="0"/>
                <a:cs typeface="Arial" panose="020B0604020202020204" pitchFamily="34" charset="0"/>
              </a:rPr>
              <a:t>Page x </a:t>
            </a:r>
            <a:r>
              <a:rPr lang="en-GB" sz="1000" dirty="0">
                <a:solidFill>
                  <a:schemeClr val="accent2"/>
                </a:solidFill>
                <a:effectLst/>
                <a:latin typeface="Arial" panose="020B0604020202020204" pitchFamily="34" charset="0"/>
                <a:cs typeface="Arial" panose="020B0604020202020204" pitchFamily="34" charset="0"/>
              </a:rPr>
              <a:t>•</a:t>
            </a:r>
            <a:r>
              <a:rPr lang="en-GB" sz="1000" dirty="0">
                <a:solidFill>
                  <a:schemeClr val="bg1"/>
                </a:solidFill>
                <a:effectLst/>
                <a:latin typeface="Arial" panose="020B0604020202020204" pitchFamily="34" charset="0"/>
                <a:cs typeface="Arial" panose="020B0604020202020204" pitchFamily="34" charset="0"/>
              </a:rPr>
              <a:t> Presentation main heading here </a:t>
            </a:r>
            <a:r>
              <a:rPr lang="en-GB" sz="1000" dirty="0">
                <a:solidFill>
                  <a:schemeClr val="bg2"/>
                </a:solidFill>
                <a:effectLst/>
                <a:latin typeface="Arial" panose="020B0604020202020204" pitchFamily="34" charset="0"/>
                <a:cs typeface="Arial" panose="020B0604020202020204" pitchFamily="34" charset="0"/>
              </a:rPr>
              <a:t>•</a:t>
            </a:r>
            <a:r>
              <a:rPr lang="en-GB" sz="1000" dirty="0">
                <a:solidFill>
                  <a:schemeClr val="bg1"/>
                </a:solidFill>
                <a:effectLst/>
                <a:latin typeface="Arial" panose="020B0604020202020204" pitchFamily="34" charset="0"/>
                <a:cs typeface="Arial" panose="020B0604020202020204" pitchFamily="34" charset="0"/>
              </a:rPr>
              <a:t> date</a:t>
            </a:r>
          </a:p>
        </p:txBody>
      </p:sp>
      <p:sp>
        <p:nvSpPr>
          <p:cNvPr id="6" name="Content Placeholder 2" descr="text">
            <a:extLst>
              <a:ext uri="{FF2B5EF4-FFF2-40B4-BE49-F238E27FC236}">
                <a16:creationId xmlns:a16="http://schemas.microsoft.com/office/drawing/2014/main" id="{4BB38176-A0D9-32B2-61A0-E7F1B3AB4F3B}"/>
              </a:ext>
            </a:extLst>
          </p:cNvPr>
          <p:cNvSpPr txBox="1">
            <a:spLocks/>
          </p:cNvSpPr>
          <p:nvPr/>
        </p:nvSpPr>
        <p:spPr>
          <a:xfrm>
            <a:off x="492225" y="1359673"/>
            <a:ext cx="11338400" cy="466741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GB" sz="1600" b="1" dirty="0">
                <a:solidFill>
                  <a:srgbClr val="007B8F"/>
                </a:solidFill>
              </a:rPr>
              <a:t>We </a:t>
            </a:r>
            <a:r>
              <a:rPr lang="en-GB" sz="1600" b="1" dirty="0" smtClean="0">
                <a:solidFill>
                  <a:srgbClr val="007B8F"/>
                </a:solidFill>
              </a:rPr>
              <a:t>are running a NEW SBM Induction for SBMs who have joined in the last two years or for existing SBMs who would like a refresher on different areas of their work. </a:t>
            </a:r>
          </a:p>
          <a:p>
            <a:pPr>
              <a:lnSpc>
                <a:spcPct val="120000"/>
              </a:lnSpc>
            </a:pPr>
            <a:r>
              <a:rPr lang="en-GB" sz="1600" b="1" dirty="0" smtClean="0">
                <a:solidFill>
                  <a:srgbClr val="007B8F"/>
                </a:solidFill>
              </a:rPr>
              <a:t>There will be six sessions in the year.</a:t>
            </a:r>
          </a:p>
          <a:p>
            <a:pPr>
              <a:lnSpc>
                <a:spcPct val="120000"/>
              </a:lnSpc>
            </a:pPr>
            <a:r>
              <a:rPr lang="en-GB" sz="1600" b="1" dirty="0" smtClean="0">
                <a:solidFill>
                  <a:srgbClr val="007B8F"/>
                </a:solidFill>
              </a:rPr>
              <a:t>Purpose of these sessions is to strengthen the role of the School Business Manager, encourage partnership working between schools and sharing of good practice. </a:t>
            </a:r>
          </a:p>
          <a:p>
            <a:pPr>
              <a:lnSpc>
                <a:spcPct val="120000"/>
              </a:lnSpc>
            </a:pPr>
            <a:r>
              <a:rPr lang="en-GB" sz="1600" b="1" dirty="0" smtClean="0">
                <a:solidFill>
                  <a:srgbClr val="007B8F"/>
                </a:solidFill>
              </a:rPr>
              <a:t>This will support you in your capacity as </a:t>
            </a:r>
            <a:r>
              <a:rPr lang="en-GB" sz="1600" b="1" dirty="0" err="1" smtClean="0">
                <a:solidFill>
                  <a:srgbClr val="007B8F"/>
                </a:solidFill>
              </a:rPr>
              <a:t>Headteachers</a:t>
            </a:r>
            <a:r>
              <a:rPr lang="en-GB" sz="1600" b="1" dirty="0" smtClean="0">
                <a:solidFill>
                  <a:srgbClr val="007B8F"/>
                </a:solidFill>
              </a:rPr>
              <a:t>.</a:t>
            </a:r>
          </a:p>
          <a:p>
            <a:pPr marL="0" indent="0">
              <a:lnSpc>
                <a:spcPct val="120000"/>
              </a:lnSpc>
              <a:buNone/>
            </a:pPr>
            <a:endParaRPr lang="en-GB" sz="1600" b="1" dirty="0">
              <a:solidFill>
                <a:srgbClr val="007B8F"/>
              </a:solidFill>
            </a:endParaRPr>
          </a:p>
          <a:p>
            <a:pPr marL="0" indent="0">
              <a:lnSpc>
                <a:spcPct val="120000"/>
              </a:lnSpc>
              <a:buNone/>
            </a:pPr>
            <a:r>
              <a:rPr lang="en-GB" sz="1600" b="1" dirty="0" smtClean="0">
                <a:solidFill>
                  <a:srgbClr val="007B8F"/>
                </a:solidFill>
              </a:rPr>
              <a:t>Request: we would like you to release your SBMs to attend the sessions. </a:t>
            </a:r>
            <a:endParaRPr lang="en-GB" sz="1600" dirty="0"/>
          </a:p>
          <a:p>
            <a:pPr marL="0" indent="0">
              <a:lnSpc>
                <a:spcPct val="120000"/>
              </a:lnSpc>
              <a:buNone/>
            </a:pPr>
            <a:endParaRPr lang="en-GB" sz="1600" dirty="0"/>
          </a:p>
          <a:p>
            <a:pPr>
              <a:lnSpc>
                <a:spcPct val="120000"/>
              </a:lnSpc>
            </a:pPr>
            <a:endParaRPr lang="en-GB" sz="1600" b="1" dirty="0">
              <a:solidFill>
                <a:srgbClr val="007B8F"/>
              </a:solidFill>
            </a:endParaRPr>
          </a:p>
        </p:txBody>
      </p:sp>
      <p:sp>
        <p:nvSpPr>
          <p:cNvPr id="10" name="Title 9"/>
          <p:cNvSpPr>
            <a:spLocks noGrp="1"/>
          </p:cNvSpPr>
          <p:nvPr>
            <p:ph type="title" idx="4294967295"/>
          </p:nvPr>
        </p:nvSpPr>
        <p:spPr>
          <a:xfrm>
            <a:off x="349102" y="144000"/>
            <a:ext cx="9645688" cy="901442"/>
          </a:xfrm>
        </p:spPr>
        <p:txBody>
          <a:bodyPr>
            <a:noAutofit/>
          </a:bodyPr>
          <a:lstStyle/>
          <a:p>
            <a:r>
              <a:rPr lang="en-GB" sz="3200" dirty="0" smtClean="0">
                <a:solidFill>
                  <a:srgbClr val="3B4395"/>
                </a:solidFill>
              </a:rPr>
              <a:t>New SBM Induction </a:t>
            </a:r>
            <a:endParaRPr lang="en-GB" sz="3200" dirty="0">
              <a:solidFill>
                <a:srgbClr val="3B4395"/>
              </a:solidFill>
            </a:endParaRPr>
          </a:p>
        </p:txBody>
      </p:sp>
    </p:spTree>
    <p:extLst>
      <p:ext uri="{BB962C8B-B14F-4D97-AF65-F5344CB8AC3E}">
        <p14:creationId xmlns:p14="http://schemas.microsoft.com/office/powerpoint/2010/main" val="31411485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descr="text">
            <a:extLst>
              <a:ext uri="{FF2B5EF4-FFF2-40B4-BE49-F238E27FC236}">
                <a16:creationId xmlns:a16="http://schemas.microsoft.com/office/drawing/2014/main" id="{3B765161-6C78-D07D-E416-F531356CE1BF}"/>
              </a:ext>
            </a:extLst>
          </p:cNvPr>
          <p:cNvSpPr txBox="1"/>
          <p:nvPr/>
        </p:nvSpPr>
        <p:spPr>
          <a:xfrm>
            <a:off x="3554757" y="6465042"/>
            <a:ext cx="8500609" cy="251068"/>
          </a:xfrm>
          <a:prstGeom prst="rect">
            <a:avLst/>
          </a:prstGeom>
          <a:noFill/>
        </p:spPr>
        <p:txBody>
          <a:bodyPr wrap="square" lIns="216000" rtlCol="0" anchor="ctr">
            <a:spAutoFit/>
          </a:bodyPr>
          <a:lstStyle/>
          <a:p>
            <a:pPr algn="r"/>
            <a:r>
              <a:rPr lang="en-GB" sz="1000" dirty="0">
                <a:solidFill>
                  <a:schemeClr val="bg1"/>
                </a:solidFill>
                <a:effectLst/>
                <a:latin typeface="Arial" panose="020B0604020202020204" pitchFamily="34" charset="0"/>
                <a:cs typeface="Arial" panose="020B0604020202020204" pitchFamily="34" charset="0"/>
              </a:rPr>
              <a:t>Page x </a:t>
            </a:r>
            <a:r>
              <a:rPr lang="en-GB" sz="1000" dirty="0">
                <a:solidFill>
                  <a:schemeClr val="accent2"/>
                </a:solidFill>
                <a:effectLst/>
                <a:latin typeface="Arial" panose="020B0604020202020204" pitchFamily="34" charset="0"/>
                <a:cs typeface="Arial" panose="020B0604020202020204" pitchFamily="34" charset="0"/>
              </a:rPr>
              <a:t>•</a:t>
            </a:r>
            <a:r>
              <a:rPr lang="en-GB" sz="1000" dirty="0">
                <a:solidFill>
                  <a:schemeClr val="bg1"/>
                </a:solidFill>
                <a:effectLst/>
                <a:latin typeface="Arial" panose="020B0604020202020204" pitchFamily="34" charset="0"/>
                <a:cs typeface="Arial" panose="020B0604020202020204" pitchFamily="34" charset="0"/>
              </a:rPr>
              <a:t> Presentation main heading here </a:t>
            </a:r>
            <a:r>
              <a:rPr lang="en-GB" sz="1000" dirty="0">
                <a:solidFill>
                  <a:schemeClr val="bg2"/>
                </a:solidFill>
                <a:effectLst/>
                <a:latin typeface="Arial" panose="020B0604020202020204" pitchFamily="34" charset="0"/>
                <a:cs typeface="Arial" panose="020B0604020202020204" pitchFamily="34" charset="0"/>
              </a:rPr>
              <a:t>•</a:t>
            </a:r>
            <a:r>
              <a:rPr lang="en-GB" sz="1000" dirty="0">
                <a:solidFill>
                  <a:schemeClr val="bg1"/>
                </a:solidFill>
                <a:effectLst/>
                <a:latin typeface="Arial" panose="020B0604020202020204" pitchFamily="34" charset="0"/>
                <a:cs typeface="Arial" panose="020B0604020202020204" pitchFamily="34" charset="0"/>
              </a:rPr>
              <a:t> date</a:t>
            </a:r>
          </a:p>
        </p:txBody>
      </p:sp>
      <p:sp>
        <p:nvSpPr>
          <p:cNvPr id="6" name="Content Placeholder 2" descr="text">
            <a:extLst>
              <a:ext uri="{FF2B5EF4-FFF2-40B4-BE49-F238E27FC236}">
                <a16:creationId xmlns:a16="http://schemas.microsoft.com/office/drawing/2014/main" id="{4BB38176-A0D9-32B2-61A0-E7F1B3AB4F3B}"/>
              </a:ext>
            </a:extLst>
          </p:cNvPr>
          <p:cNvSpPr txBox="1">
            <a:spLocks/>
          </p:cNvSpPr>
          <p:nvPr/>
        </p:nvSpPr>
        <p:spPr>
          <a:xfrm>
            <a:off x="492225" y="1359673"/>
            <a:ext cx="11338400" cy="466741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GB" sz="1600" b="1" dirty="0">
                <a:solidFill>
                  <a:srgbClr val="007B8F"/>
                </a:solidFill>
              </a:rPr>
              <a:t>We have updated our Training &amp; Events page with new training dates for academic year 24/25. To view the training dates, </a:t>
            </a:r>
            <a:r>
              <a:rPr lang="en-GB" sz="1600" b="1" dirty="0" smtClean="0">
                <a:solidFill>
                  <a:srgbClr val="007B8F"/>
                </a:solidFill>
              </a:rPr>
              <a:t>head to the Training and Events Page.</a:t>
            </a:r>
            <a:endParaRPr lang="en-GB" sz="1700" b="1" dirty="0">
              <a:solidFill>
                <a:srgbClr val="007B8F"/>
              </a:solidFill>
            </a:endParaRPr>
          </a:p>
          <a:p>
            <a:pPr marL="0" indent="0">
              <a:lnSpc>
                <a:spcPct val="120000"/>
              </a:lnSpc>
              <a:buNone/>
            </a:pPr>
            <a:endParaRPr lang="en-GB" sz="1600" dirty="0"/>
          </a:p>
          <a:p>
            <a:pPr marL="0" indent="0">
              <a:lnSpc>
                <a:spcPct val="120000"/>
              </a:lnSpc>
              <a:buNone/>
            </a:pPr>
            <a:endParaRPr lang="en-GB" sz="1600" dirty="0"/>
          </a:p>
          <a:p>
            <a:pPr>
              <a:lnSpc>
                <a:spcPct val="120000"/>
              </a:lnSpc>
            </a:pPr>
            <a:endParaRPr lang="en-GB" sz="1600" b="1" dirty="0">
              <a:solidFill>
                <a:srgbClr val="007B8F"/>
              </a:solidFill>
            </a:endParaRPr>
          </a:p>
        </p:txBody>
      </p:sp>
      <p:sp>
        <p:nvSpPr>
          <p:cNvPr id="10" name="Title 9"/>
          <p:cNvSpPr>
            <a:spLocks noGrp="1"/>
          </p:cNvSpPr>
          <p:nvPr>
            <p:ph type="title" idx="4294967295"/>
          </p:nvPr>
        </p:nvSpPr>
        <p:spPr>
          <a:xfrm>
            <a:off x="349102" y="144000"/>
            <a:ext cx="9645688" cy="901442"/>
          </a:xfrm>
        </p:spPr>
        <p:txBody>
          <a:bodyPr>
            <a:noAutofit/>
          </a:bodyPr>
          <a:lstStyle/>
          <a:p>
            <a:r>
              <a:rPr lang="en-GB" sz="4000" dirty="0" smtClean="0">
                <a:solidFill>
                  <a:srgbClr val="3B4395"/>
                </a:solidFill>
              </a:rPr>
              <a:t>Southwark </a:t>
            </a:r>
            <a:r>
              <a:rPr lang="en-GB" sz="4000" dirty="0">
                <a:solidFill>
                  <a:srgbClr val="3B4395"/>
                </a:solidFill>
              </a:rPr>
              <a:t>Schools’ HR Training </a:t>
            </a:r>
            <a:r>
              <a:rPr lang="en-GB" sz="4000" dirty="0" smtClean="0">
                <a:solidFill>
                  <a:srgbClr val="3B4395"/>
                </a:solidFill>
              </a:rPr>
              <a:t>Dates</a:t>
            </a:r>
            <a:endParaRPr lang="en-GB" sz="3200" dirty="0">
              <a:solidFill>
                <a:srgbClr val="3B4395"/>
              </a:solidFill>
            </a:endParaRPr>
          </a:p>
        </p:txBody>
      </p:sp>
      <p:pic>
        <p:nvPicPr>
          <p:cNvPr id="3" name="Picture 2"/>
          <p:cNvPicPr>
            <a:picLocks noChangeAspect="1"/>
          </p:cNvPicPr>
          <p:nvPr/>
        </p:nvPicPr>
        <p:blipFill>
          <a:blip r:embed="rId2"/>
          <a:stretch>
            <a:fillRect/>
          </a:stretch>
        </p:blipFill>
        <p:spPr>
          <a:xfrm>
            <a:off x="316417" y="2011680"/>
            <a:ext cx="5710672" cy="4220701"/>
          </a:xfrm>
          <a:prstGeom prst="rect">
            <a:avLst/>
          </a:prstGeom>
        </p:spPr>
      </p:pic>
      <p:pic>
        <p:nvPicPr>
          <p:cNvPr id="7" name="Picture 6"/>
          <p:cNvPicPr>
            <a:picLocks noChangeAspect="1"/>
          </p:cNvPicPr>
          <p:nvPr/>
        </p:nvPicPr>
        <p:blipFill rotWithShape="1">
          <a:blip r:embed="rId2"/>
          <a:srcRect b="28789"/>
          <a:stretch/>
        </p:blipFill>
        <p:spPr>
          <a:xfrm>
            <a:off x="6119953" y="2011680"/>
            <a:ext cx="5710672" cy="3005594"/>
          </a:xfrm>
          <a:prstGeom prst="rect">
            <a:avLst/>
          </a:prstGeom>
        </p:spPr>
      </p:pic>
      <p:pic>
        <p:nvPicPr>
          <p:cNvPr id="4" name="Picture 3"/>
          <p:cNvPicPr>
            <a:picLocks noChangeAspect="1"/>
          </p:cNvPicPr>
          <p:nvPr/>
        </p:nvPicPr>
        <p:blipFill>
          <a:blip r:embed="rId3"/>
          <a:stretch>
            <a:fillRect/>
          </a:stretch>
        </p:blipFill>
        <p:spPr>
          <a:xfrm>
            <a:off x="6119953" y="2304619"/>
            <a:ext cx="5690176" cy="2784216"/>
          </a:xfrm>
          <a:prstGeom prst="rect">
            <a:avLst/>
          </a:prstGeom>
        </p:spPr>
      </p:pic>
    </p:spTree>
    <p:extLst>
      <p:ext uri="{BB962C8B-B14F-4D97-AF65-F5344CB8AC3E}">
        <p14:creationId xmlns:p14="http://schemas.microsoft.com/office/powerpoint/2010/main" val="25666132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descr="text">
            <a:extLst>
              <a:ext uri="{FF2B5EF4-FFF2-40B4-BE49-F238E27FC236}">
                <a16:creationId xmlns:a16="http://schemas.microsoft.com/office/drawing/2014/main" id="{3B765161-6C78-D07D-E416-F531356CE1BF}"/>
              </a:ext>
            </a:extLst>
          </p:cNvPr>
          <p:cNvSpPr txBox="1"/>
          <p:nvPr/>
        </p:nvSpPr>
        <p:spPr>
          <a:xfrm>
            <a:off x="3554757" y="6465042"/>
            <a:ext cx="8500609" cy="251068"/>
          </a:xfrm>
          <a:prstGeom prst="rect">
            <a:avLst/>
          </a:prstGeom>
          <a:noFill/>
        </p:spPr>
        <p:txBody>
          <a:bodyPr wrap="square" lIns="216000" rtlCol="0" anchor="ctr">
            <a:spAutoFit/>
          </a:bodyPr>
          <a:lstStyle/>
          <a:p>
            <a:pPr algn="r"/>
            <a:r>
              <a:rPr lang="en-GB" sz="1000" dirty="0">
                <a:solidFill>
                  <a:schemeClr val="bg1"/>
                </a:solidFill>
                <a:effectLst/>
                <a:latin typeface="Arial" panose="020B0604020202020204" pitchFamily="34" charset="0"/>
                <a:cs typeface="Arial" panose="020B0604020202020204" pitchFamily="34" charset="0"/>
              </a:rPr>
              <a:t>Page x </a:t>
            </a:r>
            <a:r>
              <a:rPr lang="en-GB" sz="1000" dirty="0">
                <a:solidFill>
                  <a:schemeClr val="accent2"/>
                </a:solidFill>
                <a:effectLst/>
                <a:latin typeface="Arial" panose="020B0604020202020204" pitchFamily="34" charset="0"/>
                <a:cs typeface="Arial" panose="020B0604020202020204" pitchFamily="34" charset="0"/>
              </a:rPr>
              <a:t>•</a:t>
            </a:r>
            <a:r>
              <a:rPr lang="en-GB" sz="1000" dirty="0">
                <a:solidFill>
                  <a:schemeClr val="bg1"/>
                </a:solidFill>
                <a:effectLst/>
                <a:latin typeface="Arial" panose="020B0604020202020204" pitchFamily="34" charset="0"/>
                <a:cs typeface="Arial" panose="020B0604020202020204" pitchFamily="34" charset="0"/>
              </a:rPr>
              <a:t> Presentation main heading here </a:t>
            </a:r>
            <a:r>
              <a:rPr lang="en-GB" sz="1000" dirty="0">
                <a:solidFill>
                  <a:schemeClr val="bg2"/>
                </a:solidFill>
                <a:effectLst/>
                <a:latin typeface="Arial" panose="020B0604020202020204" pitchFamily="34" charset="0"/>
                <a:cs typeface="Arial" panose="020B0604020202020204" pitchFamily="34" charset="0"/>
              </a:rPr>
              <a:t>•</a:t>
            </a:r>
            <a:r>
              <a:rPr lang="en-GB" sz="1000" dirty="0">
                <a:solidFill>
                  <a:schemeClr val="bg1"/>
                </a:solidFill>
                <a:effectLst/>
                <a:latin typeface="Arial" panose="020B0604020202020204" pitchFamily="34" charset="0"/>
                <a:cs typeface="Arial" panose="020B0604020202020204" pitchFamily="34" charset="0"/>
              </a:rPr>
              <a:t> date</a:t>
            </a:r>
          </a:p>
        </p:txBody>
      </p:sp>
      <p:sp>
        <p:nvSpPr>
          <p:cNvPr id="6" name="Content Placeholder 2" descr="text">
            <a:extLst>
              <a:ext uri="{FF2B5EF4-FFF2-40B4-BE49-F238E27FC236}">
                <a16:creationId xmlns:a16="http://schemas.microsoft.com/office/drawing/2014/main" id="{4BB38176-A0D9-32B2-61A0-E7F1B3AB4F3B}"/>
              </a:ext>
            </a:extLst>
          </p:cNvPr>
          <p:cNvSpPr txBox="1">
            <a:spLocks/>
          </p:cNvSpPr>
          <p:nvPr/>
        </p:nvSpPr>
        <p:spPr>
          <a:xfrm>
            <a:off x="492225" y="1359673"/>
            <a:ext cx="11338400" cy="466741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smtClean="0"/>
          </a:p>
          <a:p>
            <a:r>
              <a:rPr lang="en-GB" dirty="0"/>
              <a:t>The Worker Protection (Amendment of Equality Act 2010) Act 2023 comes into force on 26 October </a:t>
            </a:r>
            <a:r>
              <a:rPr lang="en-GB" dirty="0" smtClean="0"/>
              <a:t>2024. </a:t>
            </a:r>
          </a:p>
          <a:p>
            <a:r>
              <a:rPr lang="en-GB" dirty="0" smtClean="0"/>
              <a:t>This introduces </a:t>
            </a:r>
            <a:r>
              <a:rPr lang="en-GB" dirty="0"/>
              <a:t>a duty for employers to take reasonable steps to prevent sexual harassment of employees in the course of their employment.  </a:t>
            </a:r>
          </a:p>
          <a:p>
            <a:r>
              <a:rPr lang="en-GB" dirty="0" smtClean="0"/>
              <a:t>The </a:t>
            </a:r>
            <a:r>
              <a:rPr lang="en-GB" dirty="0"/>
              <a:t>new law will place a new duty on employers to take ‘reasonable steps’ to prevent sexual harassment. Tribunals will have the power to increase compensation by up to 25% if they find an employer has breached this duty.  </a:t>
            </a:r>
            <a:endParaRPr lang="en-GB" dirty="0" smtClean="0"/>
          </a:p>
          <a:p>
            <a:pPr>
              <a:lnSpc>
                <a:spcPct val="120000"/>
              </a:lnSpc>
            </a:pPr>
            <a:endParaRPr lang="en-GB" sz="1700" b="1" dirty="0">
              <a:solidFill>
                <a:srgbClr val="007B8F"/>
              </a:solidFill>
            </a:endParaRPr>
          </a:p>
          <a:p>
            <a:pPr marL="0" indent="0">
              <a:lnSpc>
                <a:spcPct val="120000"/>
              </a:lnSpc>
              <a:buNone/>
            </a:pPr>
            <a:endParaRPr lang="en-GB" sz="1600" dirty="0"/>
          </a:p>
          <a:p>
            <a:pPr marL="0" indent="0">
              <a:lnSpc>
                <a:spcPct val="120000"/>
              </a:lnSpc>
              <a:buNone/>
            </a:pPr>
            <a:endParaRPr lang="en-GB" sz="1600" dirty="0"/>
          </a:p>
          <a:p>
            <a:pPr>
              <a:lnSpc>
                <a:spcPct val="120000"/>
              </a:lnSpc>
            </a:pPr>
            <a:endParaRPr lang="en-GB" sz="1600" b="1" dirty="0">
              <a:solidFill>
                <a:srgbClr val="007B8F"/>
              </a:solidFill>
            </a:endParaRPr>
          </a:p>
        </p:txBody>
      </p:sp>
      <p:sp>
        <p:nvSpPr>
          <p:cNvPr id="10" name="Title 9"/>
          <p:cNvSpPr>
            <a:spLocks noGrp="1"/>
          </p:cNvSpPr>
          <p:nvPr>
            <p:ph type="title" idx="4294967295"/>
          </p:nvPr>
        </p:nvSpPr>
        <p:spPr>
          <a:xfrm>
            <a:off x="349102" y="144000"/>
            <a:ext cx="9645688" cy="901442"/>
          </a:xfrm>
        </p:spPr>
        <p:txBody>
          <a:bodyPr>
            <a:noAutofit/>
          </a:bodyPr>
          <a:lstStyle/>
          <a:p>
            <a:r>
              <a:rPr lang="en-GB" dirty="0" smtClean="0">
                <a:solidFill>
                  <a:srgbClr val="3B4395"/>
                </a:solidFill>
              </a:rPr>
              <a:t>Sexual Harassment – New Law (1)</a:t>
            </a:r>
            <a:endParaRPr lang="en-GB" sz="3600" dirty="0">
              <a:solidFill>
                <a:srgbClr val="3B4395"/>
              </a:solidFill>
            </a:endParaRPr>
          </a:p>
        </p:txBody>
      </p:sp>
    </p:spTree>
    <p:extLst>
      <p:ext uri="{BB962C8B-B14F-4D97-AF65-F5344CB8AC3E}">
        <p14:creationId xmlns:p14="http://schemas.microsoft.com/office/powerpoint/2010/main" val="16819343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descr="text">
            <a:extLst>
              <a:ext uri="{FF2B5EF4-FFF2-40B4-BE49-F238E27FC236}">
                <a16:creationId xmlns:a16="http://schemas.microsoft.com/office/drawing/2014/main" id="{3B765161-6C78-D07D-E416-F531356CE1BF}"/>
              </a:ext>
            </a:extLst>
          </p:cNvPr>
          <p:cNvSpPr txBox="1"/>
          <p:nvPr/>
        </p:nvSpPr>
        <p:spPr>
          <a:xfrm>
            <a:off x="3554757" y="6465042"/>
            <a:ext cx="8500609" cy="251068"/>
          </a:xfrm>
          <a:prstGeom prst="rect">
            <a:avLst/>
          </a:prstGeom>
          <a:noFill/>
        </p:spPr>
        <p:txBody>
          <a:bodyPr wrap="square" lIns="216000" rtlCol="0" anchor="ctr">
            <a:spAutoFit/>
          </a:bodyPr>
          <a:lstStyle/>
          <a:p>
            <a:pPr algn="r"/>
            <a:r>
              <a:rPr lang="en-GB" sz="1000" dirty="0">
                <a:solidFill>
                  <a:schemeClr val="bg1"/>
                </a:solidFill>
                <a:effectLst/>
                <a:latin typeface="Arial" panose="020B0604020202020204" pitchFamily="34" charset="0"/>
                <a:cs typeface="Arial" panose="020B0604020202020204" pitchFamily="34" charset="0"/>
              </a:rPr>
              <a:t>Page x </a:t>
            </a:r>
            <a:r>
              <a:rPr lang="en-GB" sz="1000" dirty="0">
                <a:solidFill>
                  <a:schemeClr val="accent2"/>
                </a:solidFill>
                <a:effectLst/>
                <a:latin typeface="Arial" panose="020B0604020202020204" pitchFamily="34" charset="0"/>
                <a:cs typeface="Arial" panose="020B0604020202020204" pitchFamily="34" charset="0"/>
              </a:rPr>
              <a:t>•</a:t>
            </a:r>
            <a:r>
              <a:rPr lang="en-GB" sz="1000" dirty="0">
                <a:solidFill>
                  <a:schemeClr val="bg1"/>
                </a:solidFill>
                <a:effectLst/>
                <a:latin typeface="Arial" panose="020B0604020202020204" pitchFamily="34" charset="0"/>
                <a:cs typeface="Arial" panose="020B0604020202020204" pitchFamily="34" charset="0"/>
              </a:rPr>
              <a:t> Presentation main heading here </a:t>
            </a:r>
            <a:r>
              <a:rPr lang="en-GB" sz="1000" dirty="0">
                <a:solidFill>
                  <a:schemeClr val="bg2"/>
                </a:solidFill>
                <a:effectLst/>
                <a:latin typeface="Arial" panose="020B0604020202020204" pitchFamily="34" charset="0"/>
                <a:cs typeface="Arial" panose="020B0604020202020204" pitchFamily="34" charset="0"/>
              </a:rPr>
              <a:t>•</a:t>
            </a:r>
            <a:r>
              <a:rPr lang="en-GB" sz="1000" dirty="0">
                <a:solidFill>
                  <a:schemeClr val="bg1"/>
                </a:solidFill>
                <a:effectLst/>
                <a:latin typeface="Arial" panose="020B0604020202020204" pitchFamily="34" charset="0"/>
                <a:cs typeface="Arial" panose="020B0604020202020204" pitchFamily="34" charset="0"/>
              </a:rPr>
              <a:t> date</a:t>
            </a:r>
          </a:p>
        </p:txBody>
      </p:sp>
      <p:sp>
        <p:nvSpPr>
          <p:cNvPr id="6" name="Content Placeholder 2" descr="text">
            <a:extLst>
              <a:ext uri="{FF2B5EF4-FFF2-40B4-BE49-F238E27FC236}">
                <a16:creationId xmlns:a16="http://schemas.microsoft.com/office/drawing/2014/main" id="{4BB38176-A0D9-32B2-61A0-E7F1B3AB4F3B}"/>
              </a:ext>
            </a:extLst>
          </p:cNvPr>
          <p:cNvSpPr txBox="1">
            <a:spLocks/>
          </p:cNvSpPr>
          <p:nvPr/>
        </p:nvSpPr>
        <p:spPr>
          <a:xfrm>
            <a:off x="492225" y="1359673"/>
            <a:ext cx="11338400" cy="466741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b="1" dirty="0" smtClean="0"/>
              <a:t>Schools HR Action:</a:t>
            </a:r>
          </a:p>
          <a:p>
            <a:r>
              <a:rPr lang="en-GB" dirty="0" smtClean="0"/>
              <a:t>Developing a new policy, which we will consult on and share with all schools. </a:t>
            </a:r>
          </a:p>
          <a:p>
            <a:r>
              <a:rPr lang="en-GB" dirty="0" smtClean="0"/>
              <a:t>Creating online training on sexual harassment. </a:t>
            </a:r>
          </a:p>
          <a:p>
            <a:r>
              <a:rPr lang="en-GB" dirty="0" smtClean="0"/>
              <a:t>Overlap with health and safety – as sexual harassment is part of the proposed violence and aggression policy and schools will need to report incidents on Assure.</a:t>
            </a:r>
            <a:r>
              <a:rPr lang="en-GB" dirty="0"/>
              <a:t>  </a:t>
            </a:r>
            <a:endParaRPr lang="en-GB" dirty="0" smtClean="0"/>
          </a:p>
          <a:p>
            <a:pPr>
              <a:lnSpc>
                <a:spcPct val="120000"/>
              </a:lnSpc>
            </a:pPr>
            <a:endParaRPr lang="en-GB" sz="1700" b="1" dirty="0">
              <a:solidFill>
                <a:srgbClr val="007B8F"/>
              </a:solidFill>
            </a:endParaRPr>
          </a:p>
          <a:p>
            <a:pPr marL="0" indent="0">
              <a:lnSpc>
                <a:spcPct val="120000"/>
              </a:lnSpc>
              <a:buNone/>
            </a:pPr>
            <a:endParaRPr lang="en-GB" sz="1600" dirty="0"/>
          </a:p>
          <a:p>
            <a:pPr marL="0" indent="0">
              <a:lnSpc>
                <a:spcPct val="120000"/>
              </a:lnSpc>
              <a:buNone/>
            </a:pPr>
            <a:endParaRPr lang="en-GB" sz="1600" dirty="0"/>
          </a:p>
          <a:p>
            <a:pPr>
              <a:lnSpc>
                <a:spcPct val="120000"/>
              </a:lnSpc>
            </a:pPr>
            <a:endParaRPr lang="en-GB" sz="1600" b="1" dirty="0">
              <a:solidFill>
                <a:srgbClr val="007B8F"/>
              </a:solidFill>
            </a:endParaRPr>
          </a:p>
        </p:txBody>
      </p:sp>
      <p:sp>
        <p:nvSpPr>
          <p:cNvPr id="10" name="Title 9"/>
          <p:cNvSpPr>
            <a:spLocks noGrp="1"/>
          </p:cNvSpPr>
          <p:nvPr>
            <p:ph type="title" idx="4294967295"/>
          </p:nvPr>
        </p:nvSpPr>
        <p:spPr>
          <a:xfrm>
            <a:off x="349102" y="144000"/>
            <a:ext cx="9645688" cy="901442"/>
          </a:xfrm>
        </p:spPr>
        <p:txBody>
          <a:bodyPr>
            <a:noAutofit/>
          </a:bodyPr>
          <a:lstStyle/>
          <a:p>
            <a:r>
              <a:rPr lang="en-GB" dirty="0" smtClean="0">
                <a:solidFill>
                  <a:srgbClr val="3B4395"/>
                </a:solidFill>
              </a:rPr>
              <a:t>Sexual Harassment – New Law (2)</a:t>
            </a:r>
            <a:endParaRPr lang="en-GB" sz="3600" dirty="0">
              <a:solidFill>
                <a:srgbClr val="3B4395"/>
              </a:solidFill>
            </a:endParaRPr>
          </a:p>
        </p:txBody>
      </p:sp>
    </p:spTree>
    <p:extLst>
      <p:ext uri="{BB962C8B-B14F-4D97-AF65-F5344CB8AC3E}">
        <p14:creationId xmlns:p14="http://schemas.microsoft.com/office/powerpoint/2010/main" val="28166161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Decorative" title="Decorative">
            <a:extLst>
              <a:ext uri="{FF2B5EF4-FFF2-40B4-BE49-F238E27FC236}">
                <a16:creationId xmlns:a16="http://schemas.microsoft.com/office/drawing/2014/main" id="{4F712EE9-FE9F-CBB3-A805-E695764CB91B}"/>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6777318" y="1097343"/>
            <a:ext cx="5414682" cy="5761775"/>
          </a:xfrm>
          <a:prstGeom prst="rect">
            <a:avLst/>
          </a:prstGeom>
        </p:spPr>
      </p:pic>
      <p:sp>
        <p:nvSpPr>
          <p:cNvPr id="6" name="Content Placeholder 2" descr="Text box ">
            <a:extLst>
              <a:ext uri="{FF2B5EF4-FFF2-40B4-BE49-F238E27FC236}">
                <a16:creationId xmlns:a16="http://schemas.microsoft.com/office/drawing/2014/main" id="{09E283CE-DA9D-2CDA-FDFF-8B5E8F51EE56}"/>
              </a:ext>
            </a:extLst>
          </p:cNvPr>
          <p:cNvSpPr txBox="1">
            <a:spLocks/>
          </p:cNvSpPr>
          <p:nvPr/>
        </p:nvSpPr>
        <p:spPr>
          <a:xfrm>
            <a:off x="540000" y="1800000"/>
            <a:ext cx="5635010" cy="4650583"/>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US" sz="1600" b="1" dirty="0" smtClean="0">
                <a:solidFill>
                  <a:srgbClr val="007B8F"/>
                </a:solidFill>
              </a:rPr>
              <a:t>Schools’ HR Update</a:t>
            </a:r>
          </a:p>
          <a:p>
            <a:pPr>
              <a:lnSpc>
                <a:spcPct val="120000"/>
              </a:lnSpc>
            </a:pPr>
            <a:r>
              <a:rPr lang="en-US" sz="1600" b="1" dirty="0" smtClean="0">
                <a:solidFill>
                  <a:srgbClr val="007B8F"/>
                </a:solidFill>
              </a:rPr>
              <a:t>Safeguarding</a:t>
            </a:r>
          </a:p>
          <a:p>
            <a:pPr>
              <a:lnSpc>
                <a:spcPct val="120000"/>
              </a:lnSpc>
            </a:pPr>
            <a:r>
              <a:rPr lang="en-US" sz="1600" b="1" dirty="0" smtClean="0">
                <a:solidFill>
                  <a:srgbClr val="007B8F"/>
                </a:solidFill>
              </a:rPr>
              <a:t>SFSP</a:t>
            </a:r>
          </a:p>
          <a:p>
            <a:pPr>
              <a:lnSpc>
                <a:spcPct val="120000"/>
              </a:lnSpc>
            </a:pPr>
            <a:r>
              <a:rPr lang="en-US" sz="1600" b="1" dirty="0" smtClean="0">
                <a:solidFill>
                  <a:srgbClr val="007B8F"/>
                </a:solidFill>
              </a:rPr>
              <a:t>Pay and Performance Management Guidance</a:t>
            </a:r>
          </a:p>
          <a:p>
            <a:pPr>
              <a:lnSpc>
                <a:spcPct val="120000"/>
              </a:lnSpc>
            </a:pPr>
            <a:r>
              <a:rPr lang="en-US" sz="1600" b="1" dirty="0" smtClean="0">
                <a:solidFill>
                  <a:srgbClr val="007B8F"/>
                </a:solidFill>
              </a:rPr>
              <a:t>Teachers’ Pay</a:t>
            </a:r>
          </a:p>
          <a:p>
            <a:pPr>
              <a:lnSpc>
                <a:spcPct val="120000"/>
              </a:lnSpc>
            </a:pPr>
            <a:r>
              <a:rPr lang="en-US" sz="1600" b="1" dirty="0" smtClean="0">
                <a:solidFill>
                  <a:srgbClr val="007B8F"/>
                </a:solidFill>
              </a:rPr>
              <a:t>Support Staff Pay</a:t>
            </a:r>
          </a:p>
          <a:p>
            <a:pPr>
              <a:lnSpc>
                <a:spcPct val="120000"/>
              </a:lnSpc>
            </a:pPr>
            <a:r>
              <a:rPr lang="en-US" sz="1600" b="1" dirty="0" smtClean="0">
                <a:solidFill>
                  <a:srgbClr val="007B8F"/>
                </a:solidFill>
              </a:rPr>
              <a:t>Industrial Action Ballot</a:t>
            </a:r>
          </a:p>
          <a:p>
            <a:pPr>
              <a:lnSpc>
                <a:spcPct val="120000"/>
              </a:lnSpc>
            </a:pPr>
            <a:r>
              <a:rPr lang="en-US" sz="1600" b="1" dirty="0" smtClean="0">
                <a:solidFill>
                  <a:srgbClr val="007B8F"/>
                </a:solidFill>
              </a:rPr>
              <a:t>SBM School to School Working Survey</a:t>
            </a:r>
          </a:p>
          <a:p>
            <a:pPr>
              <a:lnSpc>
                <a:spcPct val="120000"/>
              </a:lnSpc>
            </a:pPr>
            <a:r>
              <a:rPr lang="en-US" sz="1600" b="1" dirty="0">
                <a:solidFill>
                  <a:srgbClr val="007B8F"/>
                </a:solidFill>
              </a:rPr>
              <a:t>New SBM induction </a:t>
            </a:r>
            <a:endParaRPr lang="en-US" sz="1600" b="1" dirty="0" smtClean="0">
              <a:solidFill>
                <a:srgbClr val="007B8F"/>
              </a:solidFill>
            </a:endParaRPr>
          </a:p>
          <a:p>
            <a:pPr>
              <a:lnSpc>
                <a:spcPct val="120000"/>
              </a:lnSpc>
            </a:pPr>
            <a:r>
              <a:rPr lang="en-US" sz="1600" b="1" dirty="0" smtClean="0">
                <a:solidFill>
                  <a:srgbClr val="007B8F"/>
                </a:solidFill>
              </a:rPr>
              <a:t>Schools’ HR Training Dates</a:t>
            </a:r>
          </a:p>
          <a:p>
            <a:pPr>
              <a:lnSpc>
                <a:spcPct val="120000"/>
              </a:lnSpc>
            </a:pPr>
            <a:r>
              <a:rPr lang="en-US" sz="1600" b="1" dirty="0" smtClean="0">
                <a:solidFill>
                  <a:srgbClr val="007B8F"/>
                </a:solidFill>
              </a:rPr>
              <a:t>Sexual Harassment – New Law</a:t>
            </a:r>
          </a:p>
          <a:p>
            <a:pPr>
              <a:lnSpc>
                <a:spcPct val="120000"/>
              </a:lnSpc>
            </a:pPr>
            <a:r>
              <a:rPr lang="en-US" sz="1600" b="1" dirty="0">
                <a:solidFill>
                  <a:srgbClr val="007B8F"/>
                </a:solidFill>
              </a:rPr>
              <a:t>Minimum Service </a:t>
            </a:r>
            <a:r>
              <a:rPr lang="en-US" sz="1600" b="1" dirty="0" smtClean="0">
                <a:solidFill>
                  <a:srgbClr val="007B8F"/>
                </a:solidFill>
              </a:rPr>
              <a:t>Levels</a:t>
            </a:r>
          </a:p>
          <a:p>
            <a:pPr>
              <a:lnSpc>
                <a:spcPct val="120000"/>
              </a:lnSpc>
            </a:pPr>
            <a:r>
              <a:rPr lang="en-US" sz="1600" b="1" dirty="0" smtClean="0">
                <a:solidFill>
                  <a:srgbClr val="007B8F"/>
                </a:solidFill>
              </a:rPr>
              <a:t>Learning </a:t>
            </a:r>
            <a:r>
              <a:rPr lang="en-US" sz="1600" b="1" smtClean="0">
                <a:solidFill>
                  <a:srgbClr val="007B8F"/>
                </a:solidFill>
              </a:rPr>
              <a:t>Point – References </a:t>
            </a:r>
            <a:endParaRPr lang="en-US" sz="1600" b="1" dirty="0">
              <a:solidFill>
                <a:srgbClr val="007B8F"/>
              </a:solidFill>
            </a:endParaRPr>
          </a:p>
          <a:p>
            <a:pPr>
              <a:lnSpc>
                <a:spcPct val="120000"/>
              </a:lnSpc>
            </a:pPr>
            <a:endParaRPr lang="en-US" sz="1600" b="1" dirty="0">
              <a:solidFill>
                <a:srgbClr val="007B8F"/>
              </a:solidFill>
            </a:endParaRPr>
          </a:p>
        </p:txBody>
      </p:sp>
      <p:sp>
        <p:nvSpPr>
          <p:cNvPr id="4" name="Title 3"/>
          <p:cNvSpPr>
            <a:spLocks noGrp="1"/>
          </p:cNvSpPr>
          <p:nvPr>
            <p:ph type="title" idx="4294967295"/>
          </p:nvPr>
        </p:nvSpPr>
        <p:spPr>
          <a:xfrm>
            <a:off x="349102" y="158954"/>
            <a:ext cx="10351555" cy="846940"/>
          </a:xfrm>
        </p:spPr>
        <p:txBody>
          <a:bodyPr/>
          <a:lstStyle/>
          <a:p>
            <a:r>
              <a:rPr lang="en-US" dirty="0" smtClean="0">
                <a:solidFill>
                  <a:srgbClr val="3B4395"/>
                </a:solidFill>
              </a:rPr>
              <a:t>What we will cover:</a:t>
            </a:r>
            <a:endParaRPr lang="en-GB" dirty="0"/>
          </a:p>
        </p:txBody>
      </p:sp>
    </p:spTree>
    <p:extLst>
      <p:ext uri="{BB962C8B-B14F-4D97-AF65-F5344CB8AC3E}">
        <p14:creationId xmlns:p14="http://schemas.microsoft.com/office/powerpoint/2010/main" val="28654040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descr="text">
            <a:extLst>
              <a:ext uri="{FF2B5EF4-FFF2-40B4-BE49-F238E27FC236}">
                <a16:creationId xmlns:a16="http://schemas.microsoft.com/office/drawing/2014/main" id="{3B765161-6C78-D07D-E416-F531356CE1BF}"/>
              </a:ext>
            </a:extLst>
          </p:cNvPr>
          <p:cNvSpPr txBox="1"/>
          <p:nvPr/>
        </p:nvSpPr>
        <p:spPr>
          <a:xfrm>
            <a:off x="3554757" y="6465042"/>
            <a:ext cx="8500609" cy="251068"/>
          </a:xfrm>
          <a:prstGeom prst="rect">
            <a:avLst/>
          </a:prstGeom>
          <a:noFill/>
        </p:spPr>
        <p:txBody>
          <a:bodyPr wrap="square" lIns="216000" rtlCol="0" anchor="ctr">
            <a:spAutoFit/>
          </a:bodyPr>
          <a:lstStyle/>
          <a:p>
            <a:pPr algn="r"/>
            <a:r>
              <a:rPr lang="en-GB" sz="1000" dirty="0">
                <a:solidFill>
                  <a:schemeClr val="bg1"/>
                </a:solidFill>
                <a:effectLst/>
                <a:latin typeface="Arial" panose="020B0604020202020204" pitchFamily="34" charset="0"/>
                <a:cs typeface="Arial" panose="020B0604020202020204" pitchFamily="34" charset="0"/>
              </a:rPr>
              <a:t>Page x </a:t>
            </a:r>
            <a:r>
              <a:rPr lang="en-GB" sz="1000" dirty="0">
                <a:solidFill>
                  <a:schemeClr val="accent2"/>
                </a:solidFill>
                <a:effectLst/>
                <a:latin typeface="Arial" panose="020B0604020202020204" pitchFamily="34" charset="0"/>
                <a:cs typeface="Arial" panose="020B0604020202020204" pitchFamily="34" charset="0"/>
              </a:rPr>
              <a:t>•</a:t>
            </a:r>
            <a:r>
              <a:rPr lang="en-GB" sz="1000" dirty="0">
                <a:solidFill>
                  <a:schemeClr val="bg1"/>
                </a:solidFill>
                <a:effectLst/>
                <a:latin typeface="Arial" panose="020B0604020202020204" pitchFamily="34" charset="0"/>
                <a:cs typeface="Arial" panose="020B0604020202020204" pitchFamily="34" charset="0"/>
              </a:rPr>
              <a:t> Presentation main heading here </a:t>
            </a:r>
            <a:r>
              <a:rPr lang="en-GB" sz="1000" dirty="0">
                <a:solidFill>
                  <a:schemeClr val="bg2"/>
                </a:solidFill>
                <a:effectLst/>
                <a:latin typeface="Arial" panose="020B0604020202020204" pitchFamily="34" charset="0"/>
                <a:cs typeface="Arial" panose="020B0604020202020204" pitchFamily="34" charset="0"/>
              </a:rPr>
              <a:t>•</a:t>
            </a:r>
            <a:r>
              <a:rPr lang="en-GB" sz="1000" dirty="0">
                <a:solidFill>
                  <a:schemeClr val="bg1"/>
                </a:solidFill>
                <a:effectLst/>
                <a:latin typeface="Arial" panose="020B0604020202020204" pitchFamily="34" charset="0"/>
                <a:cs typeface="Arial" panose="020B0604020202020204" pitchFamily="34" charset="0"/>
              </a:rPr>
              <a:t> date</a:t>
            </a:r>
          </a:p>
        </p:txBody>
      </p:sp>
      <p:sp>
        <p:nvSpPr>
          <p:cNvPr id="6" name="Content Placeholder 2" descr="text">
            <a:extLst>
              <a:ext uri="{FF2B5EF4-FFF2-40B4-BE49-F238E27FC236}">
                <a16:creationId xmlns:a16="http://schemas.microsoft.com/office/drawing/2014/main" id="{4BB38176-A0D9-32B2-61A0-E7F1B3AB4F3B}"/>
              </a:ext>
            </a:extLst>
          </p:cNvPr>
          <p:cNvSpPr txBox="1">
            <a:spLocks/>
          </p:cNvSpPr>
          <p:nvPr/>
        </p:nvSpPr>
        <p:spPr>
          <a:xfrm>
            <a:off x="492225" y="1359673"/>
            <a:ext cx="11338400" cy="466741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b="1" dirty="0" smtClean="0"/>
              <a:t>School considerations:</a:t>
            </a:r>
          </a:p>
          <a:p>
            <a:r>
              <a:rPr lang="en-GB" sz="1700" b="1" smtClean="0">
                <a:solidFill>
                  <a:srgbClr val="007B8F"/>
                </a:solidFill>
              </a:rPr>
              <a:t>Organisational </a:t>
            </a:r>
            <a:r>
              <a:rPr lang="en-GB" sz="1700" b="1" dirty="0" smtClean="0">
                <a:solidFill>
                  <a:srgbClr val="007B8F"/>
                </a:solidFill>
              </a:rPr>
              <a:t>culture – senior leaders influence the working culture and set the tone for expectations around behaviour and workplace civility. </a:t>
            </a:r>
          </a:p>
          <a:p>
            <a:r>
              <a:rPr lang="en-GB" sz="1700" b="1" dirty="0" smtClean="0">
                <a:solidFill>
                  <a:srgbClr val="007B8F"/>
                </a:solidFill>
              </a:rPr>
              <a:t>Policies and procedures: A formal policy won’t change culture on its own but it is still important to have written policies and guidance. </a:t>
            </a:r>
          </a:p>
          <a:p>
            <a:r>
              <a:rPr lang="en-GB" sz="1700" b="1" dirty="0" smtClean="0">
                <a:solidFill>
                  <a:srgbClr val="007B8F"/>
                </a:solidFill>
              </a:rPr>
              <a:t>Training and development: Deliver training sessions for all staff so that they understand what sexual harassment is and their role in preventing / addressing it.</a:t>
            </a:r>
          </a:p>
          <a:p>
            <a:r>
              <a:rPr lang="en-GB" sz="1700" b="1" dirty="0" smtClean="0">
                <a:solidFill>
                  <a:srgbClr val="007B8F"/>
                </a:solidFill>
              </a:rPr>
              <a:t>Reporting: Make it clear what the reporting channels are. Any evidence of discriminatory behaviour or harassment among staff needs to be investigated and acted on swiftly.</a:t>
            </a:r>
          </a:p>
          <a:p>
            <a:r>
              <a:rPr lang="en-GB" sz="1700" b="1" dirty="0" smtClean="0">
                <a:solidFill>
                  <a:srgbClr val="007B8F"/>
                </a:solidFill>
              </a:rPr>
              <a:t>Line management capability: Line managers play an important role in identifying, challenging and dealing with unfair treatment including sexual harassment. Line managers need to have the training, education and guidance to give them the confidence to tackle sexual harassment.</a:t>
            </a:r>
          </a:p>
          <a:p>
            <a:r>
              <a:rPr lang="en-GB" sz="1700" b="1" dirty="0" smtClean="0">
                <a:solidFill>
                  <a:srgbClr val="007B8F"/>
                </a:solidFill>
              </a:rPr>
              <a:t>Monitoring and review: Carry out your workforce monitoring. Carry out staff surveys to collect feedback in areas like gender equality and bullying and harassment. </a:t>
            </a:r>
            <a:endParaRPr lang="en-GB" sz="1600" dirty="0"/>
          </a:p>
          <a:p>
            <a:pPr marL="0" indent="0">
              <a:lnSpc>
                <a:spcPct val="120000"/>
              </a:lnSpc>
              <a:buNone/>
            </a:pPr>
            <a:endParaRPr lang="en-GB" sz="1600" dirty="0"/>
          </a:p>
          <a:p>
            <a:pPr>
              <a:lnSpc>
                <a:spcPct val="120000"/>
              </a:lnSpc>
            </a:pPr>
            <a:endParaRPr lang="en-GB" sz="1600" b="1" dirty="0">
              <a:solidFill>
                <a:srgbClr val="007B8F"/>
              </a:solidFill>
            </a:endParaRPr>
          </a:p>
        </p:txBody>
      </p:sp>
      <p:sp>
        <p:nvSpPr>
          <p:cNvPr id="10" name="Title 9"/>
          <p:cNvSpPr>
            <a:spLocks noGrp="1"/>
          </p:cNvSpPr>
          <p:nvPr>
            <p:ph type="title" idx="4294967295"/>
          </p:nvPr>
        </p:nvSpPr>
        <p:spPr>
          <a:xfrm>
            <a:off x="349102" y="144000"/>
            <a:ext cx="9645688" cy="901442"/>
          </a:xfrm>
        </p:spPr>
        <p:txBody>
          <a:bodyPr>
            <a:noAutofit/>
          </a:bodyPr>
          <a:lstStyle/>
          <a:p>
            <a:r>
              <a:rPr lang="en-GB" dirty="0" smtClean="0">
                <a:solidFill>
                  <a:srgbClr val="3B4395"/>
                </a:solidFill>
              </a:rPr>
              <a:t>Sexual Harassment – New Law (3)</a:t>
            </a:r>
            <a:endParaRPr lang="en-GB" sz="3600" dirty="0">
              <a:solidFill>
                <a:srgbClr val="3B4395"/>
              </a:solidFill>
            </a:endParaRPr>
          </a:p>
        </p:txBody>
      </p:sp>
    </p:spTree>
    <p:extLst>
      <p:ext uri="{BB962C8B-B14F-4D97-AF65-F5344CB8AC3E}">
        <p14:creationId xmlns:p14="http://schemas.microsoft.com/office/powerpoint/2010/main" val="7963121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descr="text">
            <a:extLst>
              <a:ext uri="{FF2B5EF4-FFF2-40B4-BE49-F238E27FC236}">
                <a16:creationId xmlns:a16="http://schemas.microsoft.com/office/drawing/2014/main" id="{3B765161-6C78-D07D-E416-F531356CE1BF}"/>
              </a:ext>
            </a:extLst>
          </p:cNvPr>
          <p:cNvSpPr txBox="1"/>
          <p:nvPr/>
        </p:nvSpPr>
        <p:spPr>
          <a:xfrm>
            <a:off x="3554757" y="6465042"/>
            <a:ext cx="8500609" cy="251068"/>
          </a:xfrm>
          <a:prstGeom prst="rect">
            <a:avLst/>
          </a:prstGeom>
          <a:noFill/>
        </p:spPr>
        <p:txBody>
          <a:bodyPr wrap="square" lIns="216000" rtlCol="0" anchor="ctr">
            <a:spAutoFit/>
          </a:bodyPr>
          <a:lstStyle/>
          <a:p>
            <a:pPr algn="r"/>
            <a:r>
              <a:rPr lang="en-GB" sz="1000" dirty="0">
                <a:solidFill>
                  <a:schemeClr val="bg1"/>
                </a:solidFill>
                <a:effectLst/>
                <a:latin typeface="Arial" panose="020B0604020202020204" pitchFamily="34" charset="0"/>
                <a:cs typeface="Arial" panose="020B0604020202020204" pitchFamily="34" charset="0"/>
              </a:rPr>
              <a:t>Page x </a:t>
            </a:r>
            <a:r>
              <a:rPr lang="en-GB" sz="1000" dirty="0">
                <a:solidFill>
                  <a:schemeClr val="accent2"/>
                </a:solidFill>
                <a:effectLst/>
                <a:latin typeface="Arial" panose="020B0604020202020204" pitchFamily="34" charset="0"/>
                <a:cs typeface="Arial" panose="020B0604020202020204" pitchFamily="34" charset="0"/>
              </a:rPr>
              <a:t>•</a:t>
            </a:r>
            <a:r>
              <a:rPr lang="en-GB" sz="1000" dirty="0">
                <a:solidFill>
                  <a:schemeClr val="bg1"/>
                </a:solidFill>
                <a:effectLst/>
                <a:latin typeface="Arial" panose="020B0604020202020204" pitchFamily="34" charset="0"/>
                <a:cs typeface="Arial" panose="020B0604020202020204" pitchFamily="34" charset="0"/>
              </a:rPr>
              <a:t> Presentation main heading here </a:t>
            </a:r>
            <a:r>
              <a:rPr lang="en-GB" sz="1000" dirty="0">
                <a:solidFill>
                  <a:schemeClr val="bg2"/>
                </a:solidFill>
                <a:effectLst/>
                <a:latin typeface="Arial" panose="020B0604020202020204" pitchFamily="34" charset="0"/>
                <a:cs typeface="Arial" panose="020B0604020202020204" pitchFamily="34" charset="0"/>
              </a:rPr>
              <a:t>•</a:t>
            </a:r>
            <a:r>
              <a:rPr lang="en-GB" sz="1000" dirty="0">
                <a:solidFill>
                  <a:schemeClr val="bg1"/>
                </a:solidFill>
                <a:effectLst/>
                <a:latin typeface="Arial" panose="020B0604020202020204" pitchFamily="34" charset="0"/>
                <a:cs typeface="Arial" panose="020B0604020202020204" pitchFamily="34" charset="0"/>
              </a:rPr>
              <a:t> date</a:t>
            </a:r>
          </a:p>
        </p:txBody>
      </p:sp>
      <p:sp>
        <p:nvSpPr>
          <p:cNvPr id="6" name="Content Placeholder 2" descr="text">
            <a:extLst>
              <a:ext uri="{FF2B5EF4-FFF2-40B4-BE49-F238E27FC236}">
                <a16:creationId xmlns:a16="http://schemas.microsoft.com/office/drawing/2014/main" id="{4BB38176-A0D9-32B2-61A0-E7F1B3AB4F3B}"/>
              </a:ext>
            </a:extLst>
          </p:cNvPr>
          <p:cNvSpPr txBox="1">
            <a:spLocks/>
          </p:cNvSpPr>
          <p:nvPr/>
        </p:nvSpPr>
        <p:spPr>
          <a:xfrm>
            <a:off x="492225" y="1359673"/>
            <a:ext cx="11338400" cy="4667415"/>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GB" sz="1700" b="1" dirty="0" smtClean="0">
                <a:solidFill>
                  <a:srgbClr val="007B8F"/>
                </a:solidFill>
              </a:rPr>
              <a:t>Minimum </a:t>
            </a:r>
            <a:r>
              <a:rPr lang="en-GB" sz="1700" b="1" dirty="0">
                <a:solidFill>
                  <a:srgbClr val="007B8F"/>
                </a:solidFill>
              </a:rPr>
              <a:t>Service Levels will be repealed through the Employment Rights Bill, which will be introduced within the first 100 days of the new Government.</a:t>
            </a:r>
          </a:p>
          <a:p>
            <a:pPr>
              <a:lnSpc>
                <a:spcPct val="120000"/>
              </a:lnSpc>
            </a:pPr>
            <a:r>
              <a:rPr lang="en-GB" sz="1700" b="1" dirty="0">
                <a:solidFill>
                  <a:srgbClr val="007B8F"/>
                </a:solidFill>
              </a:rPr>
              <a:t>Deputy Prime Minister, Angela </a:t>
            </a:r>
            <a:r>
              <a:rPr lang="en-GB" sz="1700" b="1" dirty="0" err="1">
                <a:solidFill>
                  <a:srgbClr val="007B8F"/>
                </a:solidFill>
              </a:rPr>
              <a:t>Raynor</a:t>
            </a:r>
            <a:r>
              <a:rPr lang="en-GB" sz="1700" b="1" dirty="0">
                <a:solidFill>
                  <a:srgbClr val="007B8F"/>
                </a:solidFill>
              </a:rPr>
              <a:t>, explained the reasoning behind this repeal:</a:t>
            </a:r>
          </a:p>
          <a:p>
            <a:pPr>
              <a:lnSpc>
                <a:spcPct val="120000"/>
              </a:lnSpc>
            </a:pPr>
            <a:r>
              <a:rPr lang="en-GB" sz="1700" b="1" dirty="0">
                <a:solidFill>
                  <a:srgbClr val="007B8F"/>
                </a:solidFill>
              </a:rPr>
              <a:t>“Attempting to clamp down on the fundamental freedom of working people has got us nowhere and this was targeted at sectors who dedicate their lives to serving us all. That’s why we’re scrapping this pointless law and creating a new partnership between business, trade unions and working people through our New Deal.”</a:t>
            </a:r>
          </a:p>
          <a:p>
            <a:pPr>
              <a:lnSpc>
                <a:spcPct val="120000"/>
              </a:lnSpc>
            </a:pPr>
            <a:r>
              <a:rPr lang="en-GB" sz="1700" b="1" dirty="0">
                <a:solidFill>
                  <a:srgbClr val="007B8F"/>
                </a:solidFill>
              </a:rPr>
              <a:t>Business Secretary, Jonathon Reynolds, highlighted the benefits this repeal will bring:</a:t>
            </a:r>
          </a:p>
          <a:p>
            <a:pPr>
              <a:lnSpc>
                <a:spcPct val="120000"/>
              </a:lnSpc>
            </a:pPr>
            <a:r>
              <a:rPr lang="en-GB" sz="1700" b="1" dirty="0">
                <a:solidFill>
                  <a:srgbClr val="007B8F"/>
                </a:solidFill>
              </a:rPr>
              <a:t>“By removing minimum service levels, we will reset industrial relations, so they are based on good faith negotiation and bargaining, ending the chaos and restoring trust in public services. This is about restoring politics as public service ensuring government acts to fix problems not cause them.”</a:t>
            </a:r>
          </a:p>
          <a:p>
            <a:pPr>
              <a:lnSpc>
                <a:spcPct val="120000"/>
              </a:lnSpc>
            </a:pPr>
            <a:r>
              <a:rPr lang="en-GB" sz="1700" b="1" dirty="0">
                <a:solidFill>
                  <a:srgbClr val="007B8F"/>
                </a:solidFill>
              </a:rPr>
              <a:t>To find out more, </a:t>
            </a:r>
            <a:r>
              <a:rPr lang="en-GB" sz="1700" b="1" dirty="0" smtClean="0">
                <a:solidFill>
                  <a:srgbClr val="007B8F"/>
                </a:solidFill>
              </a:rPr>
              <a:t>see the below link:</a:t>
            </a:r>
          </a:p>
          <a:p>
            <a:pPr marL="0" indent="0">
              <a:lnSpc>
                <a:spcPct val="130000"/>
              </a:lnSpc>
              <a:buNone/>
            </a:pPr>
            <a:r>
              <a:rPr lang="en-GB" sz="1600" dirty="0">
                <a:hlinkClick r:id="rId2"/>
              </a:rPr>
              <a:t>https://</a:t>
            </a:r>
            <a:r>
              <a:rPr lang="en-GB" sz="1600" dirty="0" smtClean="0">
                <a:hlinkClick r:id="rId2"/>
              </a:rPr>
              <a:t>www.gov.uk/government/news/public-services-back-on-track-as-strikes-act-to-be-repealed</a:t>
            </a:r>
            <a:endParaRPr lang="en-GB" sz="1600" dirty="0" smtClean="0"/>
          </a:p>
          <a:p>
            <a:pPr>
              <a:lnSpc>
                <a:spcPct val="120000"/>
              </a:lnSpc>
            </a:pPr>
            <a:endParaRPr lang="en-GB" sz="1700" b="1" dirty="0">
              <a:solidFill>
                <a:srgbClr val="007B8F"/>
              </a:solidFill>
            </a:endParaRPr>
          </a:p>
          <a:p>
            <a:pPr marL="0" indent="0">
              <a:lnSpc>
                <a:spcPct val="120000"/>
              </a:lnSpc>
              <a:buNone/>
            </a:pPr>
            <a:endParaRPr lang="en-GB" sz="1600" dirty="0"/>
          </a:p>
          <a:p>
            <a:pPr marL="0" indent="0">
              <a:lnSpc>
                <a:spcPct val="120000"/>
              </a:lnSpc>
              <a:buNone/>
            </a:pPr>
            <a:endParaRPr lang="en-GB" sz="1600" dirty="0"/>
          </a:p>
          <a:p>
            <a:pPr>
              <a:lnSpc>
                <a:spcPct val="120000"/>
              </a:lnSpc>
            </a:pPr>
            <a:endParaRPr lang="en-GB" sz="1600" b="1" dirty="0">
              <a:solidFill>
                <a:srgbClr val="007B8F"/>
              </a:solidFill>
            </a:endParaRPr>
          </a:p>
        </p:txBody>
      </p:sp>
      <p:sp>
        <p:nvSpPr>
          <p:cNvPr id="10" name="Title 9"/>
          <p:cNvSpPr>
            <a:spLocks noGrp="1"/>
          </p:cNvSpPr>
          <p:nvPr>
            <p:ph type="title" idx="4294967295"/>
          </p:nvPr>
        </p:nvSpPr>
        <p:spPr>
          <a:xfrm>
            <a:off x="349102" y="144000"/>
            <a:ext cx="9645688" cy="901442"/>
          </a:xfrm>
        </p:spPr>
        <p:txBody>
          <a:bodyPr>
            <a:noAutofit/>
          </a:bodyPr>
          <a:lstStyle/>
          <a:p>
            <a:r>
              <a:rPr lang="en-GB" dirty="0" smtClean="0">
                <a:solidFill>
                  <a:srgbClr val="3B4395"/>
                </a:solidFill>
              </a:rPr>
              <a:t>Minimum </a:t>
            </a:r>
            <a:r>
              <a:rPr lang="en-GB" dirty="0">
                <a:solidFill>
                  <a:srgbClr val="3B4395"/>
                </a:solidFill>
              </a:rPr>
              <a:t>Service Levels</a:t>
            </a:r>
            <a:endParaRPr lang="en-GB" sz="3600" dirty="0">
              <a:solidFill>
                <a:srgbClr val="3B4395"/>
              </a:solidFill>
            </a:endParaRPr>
          </a:p>
        </p:txBody>
      </p:sp>
    </p:spTree>
    <p:extLst>
      <p:ext uri="{BB962C8B-B14F-4D97-AF65-F5344CB8AC3E}">
        <p14:creationId xmlns:p14="http://schemas.microsoft.com/office/powerpoint/2010/main" val="16361308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descr="text">
            <a:extLst>
              <a:ext uri="{FF2B5EF4-FFF2-40B4-BE49-F238E27FC236}">
                <a16:creationId xmlns:a16="http://schemas.microsoft.com/office/drawing/2014/main" id="{3B765161-6C78-D07D-E416-F531356CE1BF}"/>
              </a:ext>
            </a:extLst>
          </p:cNvPr>
          <p:cNvSpPr txBox="1"/>
          <p:nvPr/>
        </p:nvSpPr>
        <p:spPr>
          <a:xfrm>
            <a:off x="3554757" y="6465042"/>
            <a:ext cx="8500609" cy="251068"/>
          </a:xfrm>
          <a:prstGeom prst="rect">
            <a:avLst/>
          </a:prstGeom>
          <a:noFill/>
        </p:spPr>
        <p:txBody>
          <a:bodyPr wrap="square" lIns="216000" rtlCol="0" anchor="ctr">
            <a:spAutoFit/>
          </a:bodyPr>
          <a:lstStyle/>
          <a:p>
            <a:pPr algn="r"/>
            <a:r>
              <a:rPr lang="en-GB" sz="1000" dirty="0">
                <a:solidFill>
                  <a:schemeClr val="bg1"/>
                </a:solidFill>
                <a:effectLst/>
                <a:latin typeface="Arial" panose="020B0604020202020204" pitchFamily="34" charset="0"/>
                <a:cs typeface="Arial" panose="020B0604020202020204" pitchFamily="34" charset="0"/>
              </a:rPr>
              <a:t>Page x </a:t>
            </a:r>
            <a:r>
              <a:rPr lang="en-GB" sz="1000" dirty="0">
                <a:solidFill>
                  <a:schemeClr val="accent2"/>
                </a:solidFill>
                <a:effectLst/>
                <a:latin typeface="Arial" panose="020B0604020202020204" pitchFamily="34" charset="0"/>
                <a:cs typeface="Arial" panose="020B0604020202020204" pitchFamily="34" charset="0"/>
              </a:rPr>
              <a:t>•</a:t>
            </a:r>
            <a:r>
              <a:rPr lang="en-GB" sz="1000" dirty="0">
                <a:solidFill>
                  <a:schemeClr val="bg1"/>
                </a:solidFill>
                <a:effectLst/>
                <a:latin typeface="Arial" panose="020B0604020202020204" pitchFamily="34" charset="0"/>
                <a:cs typeface="Arial" panose="020B0604020202020204" pitchFamily="34" charset="0"/>
              </a:rPr>
              <a:t> Presentation main heading here </a:t>
            </a:r>
            <a:r>
              <a:rPr lang="en-GB" sz="1000" dirty="0">
                <a:solidFill>
                  <a:schemeClr val="bg2"/>
                </a:solidFill>
                <a:effectLst/>
                <a:latin typeface="Arial" panose="020B0604020202020204" pitchFamily="34" charset="0"/>
                <a:cs typeface="Arial" panose="020B0604020202020204" pitchFamily="34" charset="0"/>
              </a:rPr>
              <a:t>•</a:t>
            </a:r>
            <a:r>
              <a:rPr lang="en-GB" sz="1000" dirty="0">
                <a:solidFill>
                  <a:schemeClr val="bg1"/>
                </a:solidFill>
                <a:effectLst/>
                <a:latin typeface="Arial" panose="020B0604020202020204" pitchFamily="34" charset="0"/>
                <a:cs typeface="Arial" panose="020B0604020202020204" pitchFamily="34" charset="0"/>
              </a:rPr>
              <a:t> date</a:t>
            </a:r>
          </a:p>
        </p:txBody>
      </p:sp>
      <p:sp>
        <p:nvSpPr>
          <p:cNvPr id="6" name="Content Placeholder 2" descr="text">
            <a:extLst>
              <a:ext uri="{FF2B5EF4-FFF2-40B4-BE49-F238E27FC236}">
                <a16:creationId xmlns:a16="http://schemas.microsoft.com/office/drawing/2014/main" id="{4BB38176-A0D9-32B2-61A0-E7F1B3AB4F3B}"/>
              </a:ext>
            </a:extLst>
          </p:cNvPr>
          <p:cNvSpPr txBox="1">
            <a:spLocks/>
          </p:cNvSpPr>
          <p:nvPr/>
        </p:nvSpPr>
        <p:spPr>
          <a:xfrm>
            <a:off x="492225" y="1359673"/>
            <a:ext cx="11338400" cy="466741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endParaRPr lang="en-GB" sz="2000" b="1" dirty="0" smtClean="0">
              <a:solidFill>
                <a:srgbClr val="007B8F"/>
              </a:solidFill>
            </a:endParaRPr>
          </a:p>
          <a:p>
            <a:pPr marL="0" indent="0">
              <a:lnSpc>
                <a:spcPct val="120000"/>
              </a:lnSpc>
              <a:buNone/>
            </a:pPr>
            <a:r>
              <a:rPr lang="en-GB" sz="3200" b="1" dirty="0" smtClean="0">
                <a:solidFill>
                  <a:srgbClr val="007B8F"/>
                </a:solidFill>
              </a:rPr>
              <a:t>QUESTION: you receive a request to release a reference request? What do you do? </a:t>
            </a:r>
            <a:endParaRPr lang="en-GB" sz="3200" b="1" dirty="0">
              <a:solidFill>
                <a:srgbClr val="007B8F"/>
              </a:solidFill>
            </a:endParaRPr>
          </a:p>
          <a:p>
            <a:pPr marL="0" indent="0">
              <a:lnSpc>
                <a:spcPct val="120000"/>
              </a:lnSpc>
              <a:buNone/>
            </a:pPr>
            <a:endParaRPr lang="en-GB" sz="2400" dirty="0"/>
          </a:p>
          <a:p>
            <a:pPr marL="0" indent="0">
              <a:lnSpc>
                <a:spcPct val="120000"/>
              </a:lnSpc>
              <a:buNone/>
            </a:pPr>
            <a:endParaRPr lang="en-GB" sz="2400" dirty="0"/>
          </a:p>
          <a:p>
            <a:pPr>
              <a:lnSpc>
                <a:spcPct val="120000"/>
              </a:lnSpc>
            </a:pPr>
            <a:endParaRPr lang="en-GB" sz="1600" b="1" dirty="0">
              <a:solidFill>
                <a:srgbClr val="007B8F"/>
              </a:solidFill>
            </a:endParaRPr>
          </a:p>
        </p:txBody>
      </p:sp>
      <p:sp>
        <p:nvSpPr>
          <p:cNvPr id="10" name="Title 9"/>
          <p:cNvSpPr>
            <a:spLocks noGrp="1"/>
          </p:cNvSpPr>
          <p:nvPr>
            <p:ph type="title" idx="4294967295"/>
          </p:nvPr>
        </p:nvSpPr>
        <p:spPr>
          <a:xfrm>
            <a:off x="349102" y="144000"/>
            <a:ext cx="9645688" cy="901442"/>
          </a:xfrm>
        </p:spPr>
        <p:txBody>
          <a:bodyPr>
            <a:noAutofit/>
          </a:bodyPr>
          <a:lstStyle/>
          <a:p>
            <a:r>
              <a:rPr lang="en-GB" dirty="0" smtClean="0">
                <a:solidFill>
                  <a:srgbClr val="3B4395"/>
                </a:solidFill>
              </a:rPr>
              <a:t>Learning point – references </a:t>
            </a:r>
            <a:endParaRPr lang="en-GB" sz="3600" dirty="0">
              <a:solidFill>
                <a:srgbClr val="3B4395"/>
              </a:solidFill>
            </a:endParaRPr>
          </a:p>
        </p:txBody>
      </p:sp>
    </p:spTree>
    <p:extLst>
      <p:ext uri="{BB962C8B-B14F-4D97-AF65-F5344CB8AC3E}">
        <p14:creationId xmlns:p14="http://schemas.microsoft.com/office/powerpoint/2010/main" val="30560586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descr="text">
            <a:extLst>
              <a:ext uri="{FF2B5EF4-FFF2-40B4-BE49-F238E27FC236}">
                <a16:creationId xmlns:a16="http://schemas.microsoft.com/office/drawing/2014/main" id="{3B765161-6C78-D07D-E416-F531356CE1BF}"/>
              </a:ext>
            </a:extLst>
          </p:cNvPr>
          <p:cNvSpPr txBox="1"/>
          <p:nvPr/>
        </p:nvSpPr>
        <p:spPr>
          <a:xfrm>
            <a:off x="3554757" y="6465042"/>
            <a:ext cx="8500609" cy="251068"/>
          </a:xfrm>
          <a:prstGeom prst="rect">
            <a:avLst/>
          </a:prstGeom>
          <a:noFill/>
        </p:spPr>
        <p:txBody>
          <a:bodyPr wrap="square" lIns="216000" rtlCol="0" anchor="ctr">
            <a:spAutoFit/>
          </a:bodyPr>
          <a:lstStyle/>
          <a:p>
            <a:pPr algn="r"/>
            <a:r>
              <a:rPr lang="en-GB" sz="1000" dirty="0">
                <a:solidFill>
                  <a:schemeClr val="bg1"/>
                </a:solidFill>
                <a:effectLst/>
                <a:latin typeface="Arial" panose="020B0604020202020204" pitchFamily="34" charset="0"/>
                <a:cs typeface="Arial" panose="020B0604020202020204" pitchFamily="34" charset="0"/>
              </a:rPr>
              <a:t>Page x </a:t>
            </a:r>
            <a:r>
              <a:rPr lang="en-GB" sz="1000" dirty="0">
                <a:solidFill>
                  <a:schemeClr val="accent2"/>
                </a:solidFill>
                <a:effectLst/>
                <a:latin typeface="Arial" panose="020B0604020202020204" pitchFamily="34" charset="0"/>
                <a:cs typeface="Arial" panose="020B0604020202020204" pitchFamily="34" charset="0"/>
              </a:rPr>
              <a:t>•</a:t>
            </a:r>
            <a:r>
              <a:rPr lang="en-GB" sz="1000" dirty="0">
                <a:solidFill>
                  <a:schemeClr val="bg1"/>
                </a:solidFill>
                <a:effectLst/>
                <a:latin typeface="Arial" panose="020B0604020202020204" pitchFamily="34" charset="0"/>
                <a:cs typeface="Arial" panose="020B0604020202020204" pitchFamily="34" charset="0"/>
              </a:rPr>
              <a:t> Presentation main heading here </a:t>
            </a:r>
            <a:r>
              <a:rPr lang="en-GB" sz="1000" dirty="0">
                <a:solidFill>
                  <a:schemeClr val="bg2"/>
                </a:solidFill>
                <a:effectLst/>
                <a:latin typeface="Arial" panose="020B0604020202020204" pitchFamily="34" charset="0"/>
                <a:cs typeface="Arial" panose="020B0604020202020204" pitchFamily="34" charset="0"/>
              </a:rPr>
              <a:t>•</a:t>
            </a:r>
            <a:r>
              <a:rPr lang="en-GB" sz="1000" dirty="0">
                <a:solidFill>
                  <a:schemeClr val="bg1"/>
                </a:solidFill>
                <a:effectLst/>
                <a:latin typeface="Arial" panose="020B0604020202020204" pitchFamily="34" charset="0"/>
                <a:cs typeface="Arial" panose="020B0604020202020204" pitchFamily="34" charset="0"/>
              </a:rPr>
              <a:t> date</a:t>
            </a:r>
          </a:p>
        </p:txBody>
      </p:sp>
      <p:sp>
        <p:nvSpPr>
          <p:cNvPr id="6" name="Content Placeholder 2" descr="text">
            <a:extLst>
              <a:ext uri="{FF2B5EF4-FFF2-40B4-BE49-F238E27FC236}">
                <a16:creationId xmlns:a16="http://schemas.microsoft.com/office/drawing/2014/main" id="{4BB38176-A0D9-32B2-61A0-E7F1B3AB4F3B}"/>
              </a:ext>
            </a:extLst>
          </p:cNvPr>
          <p:cNvSpPr txBox="1">
            <a:spLocks/>
          </p:cNvSpPr>
          <p:nvPr/>
        </p:nvSpPr>
        <p:spPr>
          <a:xfrm>
            <a:off x="492225" y="1359673"/>
            <a:ext cx="11338400" cy="4667415"/>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endParaRPr lang="en-GB" sz="2000" b="1" dirty="0">
              <a:solidFill>
                <a:srgbClr val="007B8F"/>
              </a:solidFill>
            </a:endParaRPr>
          </a:p>
          <a:p>
            <a:pPr marL="0" indent="0">
              <a:lnSpc>
                <a:spcPct val="120000"/>
              </a:lnSpc>
              <a:buNone/>
            </a:pPr>
            <a:r>
              <a:rPr lang="en-GB" sz="2000" b="1" dirty="0" smtClean="0">
                <a:solidFill>
                  <a:srgbClr val="007B8F"/>
                </a:solidFill>
              </a:rPr>
              <a:t>ANSWER: </a:t>
            </a:r>
            <a:r>
              <a:rPr lang="en-GB" sz="2000" b="1" u="sng" dirty="0" smtClean="0">
                <a:solidFill>
                  <a:srgbClr val="007B8F"/>
                </a:solidFill>
              </a:rPr>
              <a:t>confidential </a:t>
            </a:r>
            <a:r>
              <a:rPr lang="en-GB" sz="2000" b="1" dirty="0" smtClean="0">
                <a:solidFill>
                  <a:srgbClr val="007B8F"/>
                </a:solidFill>
              </a:rPr>
              <a:t>references are exempt from data access requests.</a:t>
            </a:r>
          </a:p>
          <a:p>
            <a:pPr marL="0" indent="0">
              <a:lnSpc>
                <a:spcPct val="120000"/>
              </a:lnSpc>
              <a:buNone/>
            </a:pPr>
            <a:r>
              <a:rPr lang="en-GB" sz="2000" b="1" dirty="0" smtClean="0">
                <a:solidFill>
                  <a:srgbClr val="007B8F"/>
                </a:solidFill>
              </a:rPr>
              <a:t>ICO Exemption for Confidential References: </a:t>
            </a:r>
          </a:p>
          <a:p>
            <a:pPr marL="0" indent="0">
              <a:lnSpc>
                <a:spcPct val="120000"/>
              </a:lnSpc>
              <a:buNone/>
            </a:pPr>
            <a:r>
              <a:rPr lang="en-GB" u="sng" dirty="0" smtClean="0">
                <a:hlinkClick r:id="rId2"/>
              </a:rPr>
              <a:t>https</a:t>
            </a:r>
            <a:r>
              <a:rPr lang="en-GB" u="sng" dirty="0">
                <a:hlinkClick r:id="rId2"/>
              </a:rPr>
              <a:t>://ico.org.uk/for-organisations/uk-gdpr-guidance-and-resources/individual-rights/right-of-access/what-other-exemptions-are-there/</a:t>
            </a:r>
            <a:endParaRPr lang="en-GB" dirty="0"/>
          </a:p>
          <a:p>
            <a:r>
              <a:rPr lang="en-GB" sz="1900" i="1" dirty="0" smtClean="0"/>
              <a:t>From </a:t>
            </a:r>
            <a:r>
              <a:rPr lang="en-GB" sz="1900" i="1" dirty="0"/>
              <a:t>time to time you may give or receive references about an individual. The personal data included in a confidential reference is exempt from the right of access for the purpose of prospective or actual:</a:t>
            </a:r>
          </a:p>
          <a:p>
            <a:r>
              <a:rPr lang="en-GB" sz="1900" i="1" dirty="0"/>
              <a:t>education, training or employment of an individual;</a:t>
            </a:r>
          </a:p>
          <a:p>
            <a:r>
              <a:rPr lang="en-GB" sz="1900" i="1" dirty="0"/>
              <a:t>placement of an individual as a volunteer;</a:t>
            </a:r>
          </a:p>
          <a:p>
            <a:r>
              <a:rPr lang="en-GB" sz="1900" i="1" dirty="0"/>
              <a:t>appointment of an individual to office; or</a:t>
            </a:r>
          </a:p>
          <a:p>
            <a:r>
              <a:rPr lang="en-GB" sz="1900" i="1" dirty="0"/>
              <a:t>provision of any service by an individual.</a:t>
            </a:r>
          </a:p>
          <a:p>
            <a:r>
              <a:rPr lang="en-GB" sz="1900" i="1" dirty="0"/>
              <a:t>The exemption applies regardless of whether you have given or received the reference.</a:t>
            </a:r>
          </a:p>
          <a:p>
            <a:pPr marL="0" indent="0">
              <a:lnSpc>
                <a:spcPct val="120000"/>
              </a:lnSpc>
              <a:buNone/>
            </a:pPr>
            <a:endParaRPr lang="en-GB" sz="1600" dirty="0"/>
          </a:p>
          <a:p>
            <a:pPr marL="0" indent="0">
              <a:lnSpc>
                <a:spcPct val="120000"/>
              </a:lnSpc>
              <a:buNone/>
            </a:pPr>
            <a:endParaRPr lang="en-GB" sz="2400" dirty="0"/>
          </a:p>
          <a:p>
            <a:pPr>
              <a:lnSpc>
                <a:spcPct val="120000"/>
              </a:lnSpc>
            </a:pPr>
            <a:endParaRPr lang="en-GB" sz="1600" b="1" dirty="0">
              <a:solidFill>
                <a:srgbClr val="007B8F"/>
              </a:solidFill>
            </a:endParaRPr>
          </a:p>
        </p:txBody>
      </p:sp>
      <p:sp>
        <p:nvSpPr>
          <p:cNvPr id="10" name="Title 9"/>
          <p:cNvSpPr>
            <a:spLocks noGrp="1"/>
          </p:cNvSpPr>
          <p:nvPr>
            <p:ph type="title" idx="4294967295"/>
          </p:nvPr>
        </p:nvSpPr>
        <p:spPr>
          <a:xfrm>
            <a:off x="349102" y="144000"/>
            <a:ext cx="9645688" cy="901442"/>
          </a:xfrm>
        </p:spPr>
        <p:txBody>
          <a:bodyPr>
            <a:noAutofit/>
          </a:bodyPr>
          <a:lstStyle/>
          <a:p>
            <a:r>
              <a:rPr lang="en-GB" dirty="0" smtClean="0">
                <a:solidFill>
                  <a:srgbClr val="3B4395"/>
                </a:solidFill>
              </a:rPr>
              <a:t>Learning point – references </a:t>
            </a:r>
            <a:endParaRPr lang="en-GB" sz="3600" dirty="0">
              <a:solidFill>
                <a:srgbClr val="3B4395"/>
              </a:solidFill>
            </a:endParaRPr>
          </a:p>
        </p:txBody>
      </p:sp>
    </p:spTree>
    <p:extLst>
      <p:ext uri="{BB962C8B-B14F-4D97-AF65-F5344CB8AC3E}">
        <p14:creationId xmlns:p14="http://schemas.microsoft.com/office/powerpoint/2010/main" val="29684194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382928" y="968008"/>
            <a:ext cx="6438286" cy="3680741"/>
          </a:xfrm>
        </p:spPr>
        <p:txBody>
          <a:bodyPr>
            <a:normAutofit fontScale="90000"/>
          </a:bodyPr>
          <a:lstStyle/>
          <a:p>
            <a:r>
              <a:rPr lang="en-US" dirty="0" smtClean="0">
                <a:solidFill>
                  <a:srgbClr val="3B4395"/>
                </a:solidFill>
              </a:rPr>
              <a:t>Thank you </a:t>
            </a:r>
            <a:br>
              <a:rPr lang="en-US" dirty="0" smtClean="0">
                <a:solidFill>
                  <a:srgbClr val="3B4395"/>
                </a:solidFill>
              </a:rPr>
            </a:br>
            <a:r>
              <a:rPr lang="en-US" dirty="0" smtClean="0">
                <a:solidFill>
                  <a:srgbClr val="3B4395"/>
                </a:solidFill>
              </a:rPr>
              <a:t/>
            </a:r>
            <a:br>
              <a:rPr lang="en-US" dirty="0" smtClean="0">
                <a:solidFill>
                  <a:srgbClr val="3B4395"/>
                </a:solidFill>
              </a:rPr>
            </a:br>
            <a:r>
              <a:rPr lang="en-US" sz="1800" dirty="0" smtClean="0">
                <a:solidFill>
                  <a:srgbClr val="3B4395"/>
                </a:solidFill>
              </a:rPr>
              <a:t>Shereen Moussa</a:t>
            </a:r>
            <a:br>
              <a:rPr lang="en-US" sz="1800" dirty="0" smtClean="0">
                <a:solidFill>
                  <a:srgbClr val="3B4395"/>
                </a:solidFill>
              </a:rPr>
            </a:br>
            <a:r>
              <a:rPr lang="en-US" sz="1800" dirty="0" smtClean="0">
                <a:solidFill>
                  <a:srgbClr val="3B4395"/>
                </a:solidFill>
              </a:rPr>
              <a:t>Head of Schools HR, Southwark Council</a:t>
            </a:r>
            <a:br>
              <a:rPr lang="en-US" sz="1800" dirty="0" smtClean="0">
                <a:solidFill>
                  <a:srgbClr val="3B4395"/>
                </a:solidFill>
              </a:rPr>
            </a:br>
            <a:r>
              <a:rPr lang="en-US" sz="1800" dirty="0" smtClean="0">
                <a:solidFill>
                  <a:srgbClr val="3B4395"/>
                </a:solidFill>
              </a:rPr>
              <a:t>Email: </a:t>
            </a:r>
            <a:r>
              <a:rPr lang="en-US" sz="1800" dirty="0" smtClean="0">
                <a:solidFill>
                  <a:srgbClr val="3B4395"/>
                </a:solidFill>
                <a:hlinkClick r:id="rId2"/>
              </a:rPr>
              <a:t>shereen.moussa@southwark.gov.uk</a:t>
            </a:r>
            <a:r>
              <a:rPr lang="en-US" sz="1800" dirty="0">
                <a:solidFill>
                  <a:srgbClr val="3B4395"/>
                </a:solidFill>
              </a:rPr>
              <a:t/>
            </a:r>
            <a:br>
              <a:rPr lang="en-US" sz="1800" dirty="0">
                <a:solidFill>
                  <a:srgbClr val="3B4395"/>
                </a:solidFill>
              </a:rPr>
            </a:br>
            <a:r>
              <a:rPr lang="en-US" sz="1800" dirty="0" smtClean="0">
                <a:solidFill>
                  <a:srgbClr val="3B4395"/>
                </a:solidFill>
              </a:rPr>
              <a:t>T</a:t>
            </a:r>
            <a:r>
              <a:rPr lang="en-US" sz="1800" dirty="0">
                <a:solidFill>
                  <a:srgbClr val="3B4395"/>
                </a:solidFill>
              </a:rPr>
              <a:t>:  020 7525 0050</a:t>
            </a:r>
            <a:br>
              <a:rPr lang="en-US" sz="1800" dirty="0">
                <a:solidFill>
                  <a:srgbClr val="3B4395"/>
                </a:solidFill>
              </a:rPr>
            </a:br>
            <a:r>
              <a:rPr lang="en-US" sz="1800" dirty="0">
                <a:solidFill>
                  <a:srgbClr val="3B4395"/>
                </a:solidFill>
              </a:rPr>
              <a:t>M: 07841 867 956</a:t>
            </a:r>
            <a:br>
              <a:rPr lang="en-US" sz="1800" dirty="0">
                <a:solidFill>
                  <a:srgbClr val="3B4395"/>
                </a:solidFill>
              </a:rPr>
            </a:br>
            <a:r>
              <a:rPr lang="en-US" dirty="0" smtClean="0">
                <a:solidFill>
                  <a:srgbClr val="3B4395"/>
                </a:solidFill>
              </a:rPr>
              <a:t/>
            </a:r>
            <a:br>
              <a:rPr lang="en-US" dirty="0" smtClean="0">
                <a:solidFill>
                  <a:srgbClr val="3B4395"/>
                </a:solidFill>
              </a:rPr>
            </a:br>
            <a:r>
              <a:rPr lang="en-US" dirty="0" smtClean="0">
                <a:solidFill>
                  <a:srgbClr val="3B4395"/>
                </a:solidFill>
              </a:rPr>
              <a:t> </a:t>
            </a:r>
            <a:endParaRPr lang="en-US" dirty="0">
              <a:solidFill>
                <a:srgbClr val="3B4395"/>
              </a:solidFill>
            </a:endParaRPr>
          </a:p>
        </p:txBody>
      </p:sp>
    </p:spTree>
    <p:extLst>
      <p:ext uri="{BB962C8B-B14F-4D97-AF65-F5344CB8AC3E}">
        <p14:creationId xmlns:p14="http://schemas.microsoft.com/office/powerpoint/2010/main" val="35583875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descr="text">
            <a:extLst>
              <a:ext uri="{FF2B5EF4-FFF2-40B4-BE49-F238E27FC236}">
                <a16:creationId xmlns:a16="http://schemas.microsoft.com/office/drawing/2014/main" id="{3B765161-6C78-D07D-E416-F531356CE1BF}"/>
              </a:ext>
            </a:extLst>
          </p:cNvPr>
          <p:cNvSpPr txBox="1"/>
          <p:nvPr/>
        </p:nvSpPr>
        <p:spPr>
          <a:xfrm>
            <a:off x="3554757" y="6465042"/>
            <a:ext cx="8500609" cy="251068"/>
          </a:xfrm>
          <a:prstGeom prst="rect">
            <a:avLst/>
          </a:prstGeom>
          <a:noFill/>
        </p:spPr>
        <p:txBody>
          <a:bodyPr wrap="square" lIns="216000" rtlCol="0" anchor="ctr">
            <a:spAutoFit/>
          </a:bodyPr>
          <a:lstStyle/>
          <a:p>
            <a:pPr algn="r"/>
            <a:r>
              <a:rPr lang="en-GB" sz="1000" dirty="0">
                <a:solidFill>
                  <a:schemeClr val="bg1"/>
                </a:solidFill>
                <a:effectLst/>
                <a:latin typeface="Arial" panose="020B0604020202020204" pitchFamily="34" charset="0"/>
                <a:cs typeface="Arial" panose="020B0604020202020204" pitchFamily="34" charset="0"/>
              </a:rPr>
              <a:t>Page x </a:t>
            </a:r>
            <a:r>
              <a:rPr lang="en-GB" sz="1000" dirty="0">
                <a:solidFill>
                  <a:schemeClr val="accent2"/>
                </a:solidFill>
                <a:effectLst/>
                <a:latin typeface="Arial" panose="020B0604020202020204" pitchFamily="34" charset="0"/>
                <a:cs typeface="Arial" panose="020B0604020202020204" pitchFamily="34" charset="0"/>
              </a:rPr>
              <a:t>•</a:t>
            </a:r>
            <a:r>
              <a:rPr lang="en-GB" sz="1000" dirty="0">
                <a:solidFill>
                  <a:schemeClr val="bg1"/>
                </a:solidFill>
                <a:effectLst/>
                <a:latin typeface="Arial" panose="020B0604020202020204" pitchFamily="34" charset="0"/>
                <a:cs typeface="Arial" panose="020B0604020202020204" pitchFamily="34" charset="0"/>
              </a:rPr>
              <a:t> Presentation main heading here </a:t>
            </a:r>
            <a:r>
              <a:rPr lang="en-GB" sz="1000" dirty="0">
                <a:solidFill>
                  <a:schemeClr val="bg2"/>
                </a:solidFill>
                <a:effectLst/>
                <a:latin typeface="Arial" panose="020B0604020202020204" pitchFamily="34" charset="0"/>
                <a:cs typeface="Arial" panose="020B0604020202020204" pitchFamily="34" charset="0"/>
              </a:rPr>
              <a:t>•</a:t>
            </a:r>
            <a:r>
              <a:rPr lang="en-GB" sz="1000" dirty="0">
                <a:solidFill>
                  <a:schemeClr val="bg1"/>
                </a:solidFill>
                <a:effectLst/>
                <a:latin typeface="Arial" panose="020B0604020202020204" pitchFamily="34" charset="0"/>
                <a:cs typeface="Arial" panose="020B0604020202020204" pitchFamily="34" charset="0"/>
              </a:rPr>
              <a:t> date</a:t>
            </a:r>
          </a:p>
        </p:txBody>
      </p:sp>
      <p:sp>
        <p:nvSpPr>
          <p:cNvPr id="6" name="Content Placeholder 2" descr="text">
            <a:extLst>
              <a:ext uri="{FF2B5EF4-FFF2-40B4-BE49-F238E27FC236}">
                <a16:creationId xmlns:a16="http://schemas.microsoft.com/office/drawing/2014/main" id="{4BB38176-A0D9-32B2-61A0-E7F1B3AB4F3B}"/>
              </a:ext>
            </a:extLst>
          </p:cNvPr>
          <p:cNvSpPr txBox="1">
            <a:spLocks/>
          </p:cNvSpPr>
          <p:nvPr/>
        </p:nvSpPr>
        <p:spPr>
          <a:xfrm>
            <a:off x="349101" y="1315844"/>
            <a:ext cx="10980159" cy="485502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GB" dirty="0" smtClean="0"/>
              <a:t>Policy update </a:t>
            </a:r>
            <a:r>
              <a:rPr lang="en-GB" dirty="0"/>
              <a:t>– in consultation with trade </a:t>
            </a:r>
            <a:r>
              <a:rPr lang="en-GB" dirty="0" smtClean="0"/>
              <a:t>unions</a:t>
            </a:r>
          </a:p>
          <a:p>
            <a:pPr lvl="1">
              <a:lnSpc>
                <a:spcPct val="120000"/>
              </a:lnSpc>
            </a:pPr>
            <a:r>
              <a:rPr lang="en-GB" dirty="0"/>
              <a:t>Model Code of Conduct </a:t>
            </a:r>
            <a:r>
              <a:rPr lang="en-GB" dirty="0" smtClean="0"/>
              <a:t>Probation </a:t>
            </a:r>
            <a:r>
              <a:rPr lang="en-GB" dirty="0"/>
              <a:t>Policy (Support Staff) </a:t>
            </a:r>
          </a:p>
          <a:p>
            <a:pPr lvl="1">
              <a:lnSpc>
                <a:spcPct val="120000"/>
              </a:lnSpc>
            </a:pPr>
            <a:r>
              <a:rPr lang="en-GB" dirty="0"/>
              <a:t>Recruitment and Selection </a:t>
            </a:r>
            <a:r>
              <a:rPr lang="en-GB" dirty="0" smtClean="0"/>
              <a:t>Toolkit</a:t>
            </a:r>
          </a:p>
          <a:p>
            <a:pPr lvl="1">
              <a:lnSpc>
                <a:spcPct val="120000"/>
              </a:lnSpc>
            </a:pPr>
            <a:r>
              <a:rPr lang="en-GB" dirty="0" smtClean="0"/>
              <a:t>Advisory pay scales and model pay policy</a:t>
            </a:r>
          </a:p>
          <a:p>
            <a:pPr>
              <a:lnSpc>
                <a:spcPct val="120000"/>
              </a:lnSpc>
            </a:pPr>
            <a:r>
              <a:rPr lang="en-GB" dirty="0" smtClean="0"/>
              <a:t>Equalities update</a:t>
            </a:r>
          </a:p>
          <a:p>
            <a:pPr lvl="1">
              <a:lnSpc>
                <a:spcPct val="120000"/>
              </a:lnSpc>
            </a:pPr>
            <a:r>
              <a:rPr lang="en-GB" dirty="0"/>
              <a:t>Inclusive recruitment panels </a:t>
            </a:r>
            <a:r>
              <a:rPr lang="en-GB" dirty="0" smtClean="0"/>
              <a:t>– working on online training that will be available to all schools </a:t>
            </a:r>
            <a:endParaRPr lang="en-GB" dirty="0"/>
          </a:p>
          <a:p>
            <a:pPr lvl="1">
              <a:lnSpc>
                <a:spcPct val="120000"/>
              </a:lnSpc>
            </a:pPr>
            <a:r>
              <a:rPr lang="en-GB" dirty="0" smtClean="0"/>
              <a:t>Inclusive panels – working with governance and legal on training to upskill governors from a diverse background </a:t>
            </a:r>
          </a:p>
        </p:txBody>
      </p:sp>
      <p:sp>
        <p:nvSpPr>
          <p:cNvPr id="10" name="Title 9"/>
          <p:cNvSpPr>
            <a:spLocks noGrp="1"/>
          </p:cNvSpPr>
          <p:nvPr>
            <p:ph type="title" idx="4294967295"/>
          </p:nvPr>
        </p:nvSpPr>
        <p:spPr>
          <a:xfrm>
            <a:off x="0" y="144463"/>
            <a:ext cx="10515600" cy="901700"/>
          </a:xfrm>
        </p:spPr>
        <p:txBody>
          <a:bodyPr/>
          <a:lstStyle/>
          <a:p>
            <a:r>
              <a:rPr lang="en-GB" dirty="0" smtClean="0">
                <a:solidFill>
                  <a:srgbClr val="3B4395"/>
                </a:solidFill>
              </a:rPr>
              <a:t>Schools’ HR Update </a:t>
            </a:r>
            <a:endParaRPr lang="en-GB" dirty="0">
              <a:solidFill>
                <a:srgbClr val="3B4395"/>
              </a:solidFill>
            </a:endParaRPr>
          </a:p>
        </p:txBody>
      </p:sp>
    </p:spTree>
    <p:extLst>
      <p:ext uri="{BB962C8B-B14F-4D97-AF65-F5344CB8AC3E}">
        <p14:creationId xmlns:p14="http://schemas.microsoft.com/office/powerpoint/2010/main" val="9350788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descr="text">
            <a:extLst>
              <a:ext uri="{FF2B5EF4-FFF2-40B4-BE49-F238E27FC236}">
                <a16:creationId xmlns:a16="http://schemas.microsoft.com/office/drawing/2014/main" id="{3B765161-6C78-D07D-E416-F531356CE1BF}"/>
              </a:ext>
            </a:extLst>
          </p:cNvPr>
          <p:cNvSpPr txBox="1"/>
          <p:nvPr/>
        </p:nvSpPr>
        <p:spPr>
          <a:xfrm>
            <a:off x="3554757" y="6465042"/>
            <a:ext cx="8500609" cy="251068"/>
          </a:xfrm>
          <a:prstGeom prst="rect">
            <a:avLst/>
          </a:prstGeom>
          <a:noFill/>
        </p:spPr>
        <p:txBody>
          <a:bodyPr wrap="square" lIns="216000" rtlCol="0" anchor="ctr">
            <a:spAutoFit/>
          </a:bodyPr>
          <a:lstStyle/>
          <a:p>
            <a:pPr algn="r"/>
            <a:r>
              <a:rPr lang="en-GB" sz="1000" dirty="0">
                <a:solidFill>
                  <a:schemeClr val="bg1"/>
                </a:solidFill>
                <a:effectLst/>
                <a:latin typeface="Arial" panose="020B0604020202020204" pitchFamily="34" charset="0"/>
                <a:cs typeface="Arial" panose="020B0604020202020204" pitchFamily="34" charset="0"/>
              </a:rPr>
              <a:t>Page x </a:t>
            </a:r>
            <a:r>
              <a:rPr lang="en-GB" sz="1000" dirty="0">
                <a:solidFill>
                  <a:schemeClr val="accent2"/>
                </a:solidFill>
                <a:effectLst/>
                <a:latin typeface="Arial" panose="020B0604020202020204" pitchFamily="34" charset="0"/>
                <a:cs typeface="Arial" panose="020B0604020202020204" pitchFamily="34" charset="0"/>
              </a:rPr>
              <a:t>•</a:t>
            </a:r>
            <a:r>
              <a:rPr lang="en-GB" sz="1000" dirty="0">
                <a:solidFill>
                  <a:schemeClr val="bg1"/>
                </a:solidFill>
                <a:effectLst/>
                <a:latin typeface="Arial" panose="020B0604020202020204" pitchFamily="34" charset="0"/>
                <a:cs typeface="Arial" panose="020B0604020202020204" pitchFamily="34" charset="0"/>
              </a:rPr>
              <a:t> Presentation main heading here </a:t>
            </a:r>
            <a:r>
              <a:rPr lang="en-GB" sz="1000" dirty="0">
                <a:solidFill>
                  <a:schemeClr val="bg2"/>
                </a:solidFill>
                <a:effectLst/>
                <a:latin typeface="Arial" panose="020B0604020202020204" pitchFamily="34" charset="0"/>
                <a:cs typeface="Arial" panose="020B0604020202020204" pitchFamily="34" charset="0"/>
              </a:rPr>
              <a:t>•</a:t>
            </a:r>
            <a:r>
              <a:rPr lang="en-GB" sz="1000" dirty="0">
                <a:solidFill>
                  <a:schemeClr val="bg1"/>
                </a:solidFill>
                <a:effectLst/>
                <a:latin typeface="Arial" panose="020B0604020202020204" pitchFamily="34" charset="0"/>
                <a:cs typeface="Arial" panose="020B0604020202020204" pitchFamily="34" charset="0"/>
              </a:rPr>
              <a:t> date</a:t>
            </a:r>
          </a:p>
        </p:txBody>
      </p:sp>
      <p:sp>
        <p:nvSpPr>
          <p:cNvPr id="6" name="Content Placeholder 2" descr="text">
            <a:extLst>
              <a:ext uri="{FF2B5EF4-FFF2-40B4-BE49-F238E27FC236}">
                <a16:creationId xmlns:a16="http://schemas.microsoft.com/office/drawing/2014/main" id="{4BB38176-A0D9-32B2-61A0-E7F1B3AB4F3B}"/>
              </a:ext>
            </a:extLst>
          </p:cNvPr>
          <p:cNvSpPr txBox="1">
            <a:spLocks/>
          </p:cNvSpPr>
          <p:nvPr/>
        </p:nvSpPr>
        <p:spPr>
          <a:xfrm>
            <a:off x="349101" y="1315844"/>
            <a:ext cx="10980159" cy="485502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GB" sz="1100" b="1" dirty="0"/>
              <a:t>Keeping Children Safe in Education for September 2024</a:t>
            </a:r>
            <a:endParaRPr lang="en-GB" sz="1100" dirty="0"/>
          </a:p>
          <a:p>
            <a:pPr marL="0" indent="0">
              <a:lnSpc>
                <a:spcPct val="120000"/>
              </a:lnSpc>
              <a:buNone/>
            </a:pPr>
            <a:r>
              <a:rPr lang="en-GB" sz="1100" u="sng" dirty="0" smtClean="0">
                <a:hlinkClick r:id="rId2"/>
              </a:rPr>
              <a:t>https</a:t>
            </a:r>
            <a:r>
              <a:rPr lang="en-GB" sz="1100" u="sng" dirty="0">
                <a:hlinkClick r:id="rId2"/>
              </a:rPr>
              <a:t>://www.gov.uk/government/publications/keeping-children-safe-in-education--2</a:t>
            </a:r>
            <a:endParaRPr lang="en-GB" sz="1100" dirty="0"/>
          </a:p>
          <a:p>
            <a:pPr marL="0" indent="0">
              <a:lnSpc>
                <a:spcPct val="120000"/>
              </a:lnSpc>
              <a:buNone/>
            </a:pPr>
            <a:r>
              <a:rPr lang="en-GB" sz="1100" b="1" dirty="0" smtClean="0"/>
              <a:t>Two changes: </a:t>
            </a:r>
          </a:p>
          <a:p>
            <a:pPr>
              <a:lnSpc>
                <a:spcPct val="120000"/>
              </a:lnSpc>
            </a:pPr>
            <a:r>
              <a:rPr lang="en-GB" sz="1100" b="1" dirty="0" smtClean="0"/>
              <a:t>Safer </a:t>
            </a:r>
            <a:r>
              <a:rPr lang="en-GB" sz="1100" b="1" dirty="0"/>
              <a:t>Recruitment for individuals who have lived or worked outside the </a:t>
            </a:r>
            <a:r>
              <a:rPr lang="en-GB" sz="1100" b="1" dirty="0" smtClean="0"/>
              <a:t>UK</a:t>
            </a:r>
            <a:endParaRPr lang="en-GB" sz="1100" dirty="0"/>
          </a:p>
          <a:p>
            <a:pPr marL="0" indent="0">
              <a:lnSpc>
                <a:spcPct val="120000"/>
              </a:lnSpc>
              <a:buNone/>
            </a:pPr>
            <a:r>
              <a:rPr lang="en-GB" sz="1100" dirty="0" smtClean="0"/>
              <a:t>The </a:t>
            </a:r>
            <a:r>
              <a:rPr lang="en-GB" sz="1100" dirty="0"/>
              <a:t>following line has been removed from paragraph 286: 'applicants [who have lived or worked outside the UK] can also contact the UK Centre for Professional Qualifications who will signpost them to the appropriate EEA regulatory body</a:t>
            </a:r>
            <a:r>
              <a:rPr lang="en-GB" sz="1100" dirty="0" smtClean="0"/>
              <a:t>'.  This </a:t>
            </a:r>
            <a:r>
              <a:rPr lang="en-GB" sz="1100" dirty="0"/>
              <a:t>has been removed because the 'UK Centre for Professional Qualifications’ no longer provide an advisory service on behalf of the UK Government in regard to regulated professions and recognition of professional qualifications. </a:t>
            </a:r>
          </a:p>
          <a:p>
            <a:pPr>
              <a:lnSpc>
                <a:spcPct val="120000"/>
              </a:lnSpc>
            </a:pPr>
            <a:r>
              <a:rPr lang="en-GB" sz="1100" b="1" dirty="0"/>
              <a:t>Definition of Safeguarding</a:t>
            </a:r>
            <a:endParaRPr lang="en-GB" sz="1100" dirty="0"/>
          </a:p>
          <a:p>
            <a:pPr marL="0" indent="0">
              <a:lnSpc>
                <a:spcPct val="120000"/>
              </a:lnSpc>
              <a:buNone/>
            </a:pPr>
            <a:r>
              <a:rPr lang="en-GB" sz="1100" dirty="0" smtClean="0"/>
              <a:t>The </a:t>
            </a:r>
            <a:r>
              <a:rPr lang="en-GB" sz="1100" dirty="0"/>
              <a:t>definition of safeguarding has been updated to 'reflect' the changes to the definition in Working Together  to Safeguard Children that was updated in December 2023. However, whilst this change </a:t>
            </a:r>
            <a:r>
              <a:rPr lang="en-GB" sz="1100" i="1" dirty="0"/>
              <a:t>reflects</a:t>
            </a:r>
            <a:r>
              <a:rPr lang="en-GB" sz="1100" dirty="0"/>
              <a:t> the WT definition, it doesn't use it piecemeal.</a:t>
            </a:r>
          </a:p>
          <a:p>
            <a:pPr marL="0" indent="0">
              <a:lnSpc>
                <a:spcPct val="120000"/>
              </a:lnSpc>
              <a:buNone/>
            </a:pPr>
            <a:r>
              <a:rPr lang="en-GB" sz="1100" b="1" dirty="0"/>
              <a:t>Keeping Children Safe in Education (2024) Definition</a:t>
            </a:r>
            <a:endParaRPr lang="en-GB" sz="1100" dirty="0"/>
          </a:p>
          <a:p>
            <a:pPr marL="0" indent="0">
              <a:lnSpc>
                <a:spcPct val="120000"/>
              </a:lnSpc>
              <a:buNone/>
            </a:pPr>
            <a:r>
              <a:rPr lang="en-GB" sz="1100" dirty="0"/>
              <a:t>The new definition in KCSIE (2024) paragraph 3 is as follows (new wording in bold):</a:t>
            </a:r>
          </a:p>
          <a:p>
            <a:pPr marL="0" indent="0">
              <a:lnSpc>
                <a:spcPct val="120000"/>
              </a:lnSpc>
              <a:buNone/>
            </a:pPr>
            <a:r>
              <a:rPr lang="en-GB" sz="1100" dirty="0"/>
              <a:t>"Safeguarding and promoting the welfare of children is defined for the purposes of this guidance as:</a:t>
            </a:r>
          </a:p>
          <a:p>
            <a:pPr marL="0" lvl="0" indent="0">
              <a:lnSpc>
                <a:spcPct val="120000"/>
              </a:lnSpc>
              <a:buNone/>
            </a:pPr>
            <a:r>
              <a:rPr lang="en-GB" sz="1100" b="1" dirty="0"/>
              <a:t>providing help and support to meet the needs of children as soon as problems emerge</a:t>
            </a:r>
            <a:endParaRPr lang="en-GB" sz="1100" dirty="0"/>
          </a:p>
          <a:p>
            <a:pPr marL="0" lvl="0" indent="0">
              <a:lnSpc>
                <a:spcPct val="120000"/>
              </a:lnSpc>
              <a:buNone/>
            </a:pPr>
            <a:r>
              <a:rPr lang="en-GB" sz="1100" dirty="0"/>
              <a:t>protecting children from maltreatment, </a:t>
            </a:r>
            <a:r>
              <a:rPr lang="en-GB" sz="1100" b="1" dirty="0"/>
              <a:t>whether that is within or outside the home, including online</a:t>
            </a:r>
            <a:endParaRPr lang="en-GB" sz="1100" dirty="0"/>
          </a:p>
          <a:p>
            <a:pPr marL="0" lvl="0" indent="0">
              <a:lnSpc>
                <a:spcPct val="120000"/>
              </a:lnSpc>
              <a:buNone/>
            </a:pPr>
            <a:r>
              <a:rPr lang="en-GB" sz="1100" dirty="0"/>
              <a:t>preventing the impairment of children’s mental and physical health or </a:t>
            </a:r>
            <a:r>
              <a:rPr lang="en-GB" sz="1100" dirty="0" smtClean="0"/>
              <a:t>development ensuring </a:t>
            </a:r>
            <a:r>
              <a:rPr lang="en-GB" sz="1100" dirty="0"/>
              <a:t>that children grow up in circumstances consistent with the provision of safe and effective </a:t>
            </a:r>
            <a:r>
              <a:rPr lang="en-GB" sz="1100" dirty="0" smtClean="0"/>
              <a:t>care taking </a:t>
            </a:r>
            <a:r>
              <a:rPr lang="en-GB" sz="1100" dirty="0"/>
              <a:t>action to enable all children to have the best </a:t>
            </a:r>
            <a:r>
              <a:rPr lang="en-GB" sz="1100" dirty="0" smtClean="0"/>
              <a:t>outcomes“.</a:t>
            </a:r>
            <a:endParaRPr lang="en-GB" sz="1100" dirty="0"/>
          </a:p>
        </p:txBody>
      </p:sp>
      <p:sp>
        <p:nvSpPr>
          <p:cNvPr id="10" name="Title 9"/>
          <p:cNvSpPr>
            <a:spLocks noGrp="1"/>
          </p:cNvSpPr>
          <p:nvPr>
            <p:ph type="title" idx="4294967295"/>
          </p:nvPr>
        </p:nvSpPr>
        <p:spPr>
          <a:xfrm>
            <a:off x="0" y="144463"/>
            <a:ext cx="10515600" cy="901700"/>
          </a:xfrm>
        </p:spPr>
        <p:txBody>
          <a:bodyPr/>
          <a:lstStyle/>
          <a:p>
            <a:r>
              <a:rPr lang="en-GB" dirty="0" smtClean="0">
                <a:solidFill>
                  <a:srgbClr val="3B4395"/>
                </a:solidFill>
              </a:rPr>
              <a:t>Safeguarding (1) </a:t>
            </a:r>
            <a:endParaRPr lang="en-GB" dirty="0">
              <a:solidFill>
                <a:srgbClr val="3B4395"/>
              </a:solidFill>
            </a:endParaRPr>
          </a:p>
        </p:txBody>
      </p:sp>
    </p:spTree>
    <p:extLst>
      <p:ext uri="{BB962C8B-B14F-4D97-AF65-F5344CB8AC3E}">
        <p14:creationId xmlns:p14="http://schemas.microsoft.com/office/powerpoint/2010/main" val="20738308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descr="text">
            <a:extLst>
              <a:ext uri="{FF2B5EF4-FFF2-40B4-BE49-F238E27FC236}">
                <a16:creationId xmlns:a16="http://schemas.microsoft.com/office/drawing/2014/main" id="{3B765161-6C78-D07D-E416-F531356CE1BF}"/>
              </a:ext>
            </a:extLst>
          </p:cNvPr>
          <p:cNvSpPr txBox="1"/>
          <p:nvPr/>
        </p:nvSpPr>
        <p:spPr>
          <a:xfrm>
            <a:off x="3554757" y="6465042"/>
            <a:ext cx="8500609" cy="251068"/>
          </a:xfrm>
          <a:prstGeom prst="rect">
            <a:avLst/>
          </a:prstGeom>
          <a:noFill/>
        </p:spPr>
        <p:txBody>
          <a:bodyPr wrap="square" lIns="216000" rtlCol="0" anchor="ctr">
            <a:spAutoFit/>
          </a:bodyPr>
          <a:lstStyle/>
          <a:p>
            <a:pPr algn="r"/>
            <a:r>
              <a:rPr lang="en-GB" sz="1000" dirty="0">
                <a:solidFill>
                  <a:schemeClr val="bg1"/>
                </a:solidFill>
                <a:effectLst/>
                <a:latin typeface="Arial" panose="020B0604020202020204" pitchFamily="34" charset="0"/>
                <a:cs typeface="Arial" panose="020B0604020202020204" pitchFamily="34" charset="0"/>
              </a:rPr>
              <a:t>Page x </a:t>
            </a:r>
            <a:r>
              <a:rPr lang="en-GB" sz="1000" dirty="0">
                <a:solidFill>
                  <a:schemeClr val="accent2"/>
                </a:solidFill>
                <a:effectLst/>
                <a:latin typeface="Arial" panose="020B0604020202020204" pitchFamily="34" charset="0"/>
                <a:cs typeface="Arial" panose="020B0604020202020204" pitchFamily="34" charset="0"/>
              </a:rPr>
              <a:t>•</a:t>
            </a:r>
            <a:r>
              <a:rPr lang="en-GB" sz="1000" dirty="0">
                <a:solidFill>
                  <a:schemeClr val="bg1"/>
                </a:solidFill>
                <a:effectLst/>
                <a:latin typeface="Arial" panose="020B0604020202020204" pitchFamily="34" charset="0"/>
                <a:cs typeface="Arial" panose="020B0604020202020204" pitchFamily="34" charset="0"/>
              </a:rPr>
              <a:t> Presentation main heading here </a:t>
            </a:r>
            <a:r>
              <a:rPr lang="en-GB" sz="1000" dirty="0">
                <a:solidFill>
                  <a:schemeClr val="bg2"/>
                </a:solidFill>
                <a:effectLst/>
                <a:latin typeface="Arial" panose="020B0604020202020204" pitchFamily="34" charset="0"/>
                <a:cs typeface="Arial" panose="020B0604020202020204" pitchFamily="34" charset="0"/>
              </a:rPr>
              <a:t>•</a:t>
            </a:r>
            <a:r>
              <a:rPr lang="en-GB" sz="1000" dirty="0">
                <a:solidFill>
                  <a:schemeClr val="bg1"/>
                </a:solidFill>
                <a:effectLst/>
                <a:latin typeface="Arial" panose="020B0604020202020204" pitchFamily="34" charset="0"/>
                <a:cs typeface="Arial" panose="020B0604020202020204" pitchFamily="34" charset="0"/>
              </a:rPr>
              <a:t> date</a:t>
            </a:r>
          </a:p>
        </p:txBody>
      </p:sp>
      <p:sp>
        <p:nvSpPr>
          <p:cNvPr id="6" name="Content Placeholder 2" descr="text">
            <a:extLst>
              <a:ext uri="{FF2B5EF4-FFF2-40B4-BE49-F238E27FC236}">
                <a16:creationId xmlns:a16="http://schemas.microsoft.com/office/drawing/2014/main" id="{4BB38176-A0D9-32B2-61A0-E7F1B3AB4F3B}"/>
              </a:ext>
            </a:extLst>
          </p:cNvPr>
          <p:cNvSpPr txBox="1">
            <a:spLocks/>
          </p:cNvSpPr>
          <p:nvPr/>
        </p:nvSpPr>
        <p:spPr>
          <a:xfrm>
            <a:off x="349101" y="1315844"/>
            <a:ext cx="10980159" cy="485502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endParaRPr lang="en-US" sz="1600" b="1" dirty="0" smtClean="0">
              <a:solidFill>
                <a:srgbClr val="007B8F"/>
              </a:solidFill>
            </a:endParaRPr>
          </a:p>
          <a:p>
            <a:pPr marL="0" indent="0">
              <a:buNone/>
            </a:pPr>
            <a:r>
              <a:rPr lang="en-GB" b="1" dirty="0"/>
              <a:t>KCSIE Translations - London Grid for Learning </a:t>
            </a:r>
            <a:endParaRPr lang="en-GB" dirty="0"/>
          </a:p>
          <a:p>
            <a:r>
              <a:rPr lang="en-GB" dirty="0"/>
              <a:t>The London Grid for </a:t>
            </a:r>
            <a:r>
              <a:rPr lang="en-GB" dirty="0" smtClean="0"/>
              <a:t>Learning has translated the KCSIE </a:t>
            </a:r>
            <a:r>
              <a:rPr lang="en-GB" dirty="0"/>
              <a:t>2024 Part I into: Arabic, Bengali, Chinese, Gujarati, Polish, Portuguese, Punjabi, Romanian, Somali, Spanish, Ukrainian and </a:t>
            </a:r>
            <a:r>
              <a:rPr lang="en-GB" dirty="0" smtClean="0"/>
              <a:t>Urdu.</a:t>
            </a:r>
            <a:r>
              <a:rPr lang="en-GB" dirty="0"/>
              <a:t> </a:t>
            </a:r>
          </a:p>
          <a:p>
            <a:pPr marL="0" indent="0">
              <a:buNone/>
            </a:pPr>
            <a:endParaRPr lang="en-GB" u="sng" dirty="0" smtClean="0">
              <a:hlinkClick r:id="rId2"/>
            </a:endParaRPr>
          </a:p>
          <a:p>
            <a:pPr marL="0" indent="0">
              <a:buNone/>
            </a:pPr>
            <a:r>
              <a:rPr lang="en-GB" u="sng" dirty="0" smtClean="0">
                <a:hlinkClick r:id="rId2"/>
              </a:rPr>
              <a:t>https</a:t>
            </a:r>
            <a:r>
              <a:rPr lang="en-GB" u="sng" dirty="0">
                <a:hlinkClick r:id="rId2"/>
              </a:rPr>
              <a:t>://lgfl.net/safeguarding/kcsietranslate</a:t>
            </a:r>
            <a:endParaRPr lang="en-US" sz="1600" dirty="0"/>
          </a:p>
        </p:txBody>
      </p:sp>
      <p:sp>
        <p:nvSpPr>
          <p:cNvPr id="10" name="Title 9"/>
          <p:cNvSpPr>
            <a:spLocks noGrp="1"/>
          </p:cNvSpPr>
          <p:nvPr>
            <p:ph type="title" idx="4294967295"/>
          </p:nvPr>
        </p:nvSpPr>
        <p:spPr>
          <a:xfrm>
            <a:off x="0" y="144463"/>
            <a:ext cx="10515600" cy="901700"/>
          </a:xfrm>
        </p:spPr>
        <p:txBody>
          <a:bodyPr/>
          <a:lstStyle/>
          <a:p>
            <a:r>
              <a:rPr lang="en-GB" dirty="0" smtClean="0">
                <a:solidFill>
                  <a:srgbClr val="3B4395"/>
                </a:solidFill>
              </a:rPr>
              <a:t>Safeguarding (2) </a:t>
            </a:r>
            <a:endParaRPr lang="en-GB" dirty="0">
              <a:solidFill>
                <a:srgbClr val="3B4395"/>
              </a:solidFill>
            </a:endParaRPr>
          </a:p>
        </p:txBody>
      </p:sp>
    </p:spTree>
    <p:extLst>
      <p:ext uri="{BB962C8B-B14F-4D97-AF65-F5344CB8AC3E}">
        <p14:creationId xmlns:p14="http://schemas.microsoft.com/office/powerpoint/2010/main" val="9286544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descr="text">
            <a:extLst>
              <a:ext uri="{FF2B5EF4-FFF2-40B4-BE49-F238E27FC236}">
                <a16:creationId xmlns:a16="http://schemas.microsoft.com/office/drawing/2014/main" id="{3B765161-6C78-D07D-E416-F531356CE1BF}"/>
              </a:ext>
            </a:extLst>
          </p:cNvPr>
          <p:cNvSpPr txBox="1"/>
          <p:nvPr/>
        </p:nvSpPr>
        <p:spPr>
          <a:xfrm>
            <a:off x="3554757" y="6465042"/>
            <a:ext cx="8500609" cy="251068"/>
          </a:xfrm>
          <a:prstGeom prst="rect">
            <a:avLst/>
          </a:prstGeom>
          <a:noFill/>
        </p:spPr>
        <p:txBody>
          <a:bodyPr wrap="square" lIns="216000" rtlCol="0" anchor="ctr">
            <a:spAutoFit/>
          </a:bodyPr>
          <a:lstStyle/>
          <a:p>
            <a:pPr algn="r"/>
            <a:r>
              <a:rPr lang="en-GB" sz="1000" dirty="0">
                <a:solidFill>
                  <a:schemeClr val="bg1"/>
                </a:solidFill>
                <a:effectLst/>
                <a:latin typeface="Arial" panose="020B0604020202020204" pitchFamily="34" charset="0"/>
                <a:cs typeface="Arial" panose="020B0604020202020204" pitchFamily="34" charset="0"/>
              </a:rPr>
              <a:t>Page x </a:t>
            </a:r>
            <a:r>
              <a:rPr lang="en-GB" sz="1000" dirty="0">
                <a:solidFill>
                  <a:schemeClr val="accent2"/>
                </a:solidFill>
                <a:effectLst/>
                <a:latin typeface="Arial" panose="020B0604020202020204" pitchFamily="34" charset="0"/>
                <a:cs typeface="Arial" panose="020B0604020202020204" pitchFamily="34" charset="0"/>
              </a:rPr>
              <a:t>•</a:t>
            </a:r>
            <a:r>
              <a:rPr lang="en-GB" sz="1000" dirty="0">
                <a:solidFill>
                  <a:schemeClr val="bg1"/>
                </a:solidFill>
                <a:effectLst/>
                <a:latin typeface="Arial" panose="020B0604020202020204" pitchFamily="34" charset="0"/>
                <a:cs typeface="Arial" panose="020B0604020202020204" pitchFamily="34" charset="0"/>
              </a:rPr>
              <a:t> Presentation main heading here </a:t>
            </a:r>
            <a:r>
              <a:rPr lang="en-GB" sz="1000" dirty="0">
                <a:solidFill>
                  <a:schemeClr val="bg2"/>
                </a:solidFill>
                <a:effectLst/>
                <a:latin typeface="Arial" panose="020B0604020202020204" pitchFamily="34" charset="0"/>
                <a:cs typeface="Arial" panose="020B0604020202020204" pitchFamily="34" charset="0"/>
              </a:rPr>
              <a:t>•</a:t>
            </a:r>
            <a:r>
              <a:rPr lang="en-GB" sz="1000" dirty="0">
                <a:solidFill>
                  <a:schemeClr val="bg1"/>
                </a:solidFill>
                <a:effectLst/>
                <a:latin typeface="Arial" panose="020B0604020202020204" pitchFamily="34" charset="0"/>
                <a:cs typeface="Arial" panose="020B0604020202020204" pitchFamily="34" charset="0"/>
              </a:rPr>
              <a:t> date</a:t>
            </a:r>
          </a:p>
        </p:txBody>
      </p:sp>
      <p:sp>
        <p:nvSpPr>
          <p:cNvPr id="6" name="Content Placeholder 2" descr="text">
            <a:extLst>
              <a:ext uri="{FF2B5EF4-FFF2-40B4-BE49-F238E27FC236}">
                <a16:creationId xmlns:a16="http://schemas.microsoft.com/office/drawing/2014/main" id="{4BB38176-A0D9-32B2-61A0-E7F1B3AB4F3B}"/>
              </a:ext>
            </a:extLst>
          </p:cNvPr>
          <p:cNvSpPr txBox="1">
            <a:spLocks/>
          </p:cNvSpPr>
          <p:nvPr/>
        </p:nvSpPr>
        <p:spPr>
          <a:xfrm>
            <a:off x="349102" y="1315844"/>
            <a:ext cx="2775694" cy="4855027"/>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GB" sz="2000" b="1" dirty="0" smtClean="0">
                <a:solidFill>
                  <a:srgbClr val="3B4395"/>
                </a:solidFill>
              </a:rPr>
              <a:t>The </a:t>
            </a:r>
            <a:r>
              <a:rPr lang="en-GB" sz="2000" b="1" dirty="0">
                <a:solidFill>
                  <a:srgbClr val="3B4395"/>
                </a:solidFill>
              </a:rPr>
              <a:t>SFSP have set out the submission and panel meeting dates for the next academic </a:t>
            </a:r>
            <a:r>
              <a:rPr lang="en-GB" sz="2000" b="1" dirty="0" smtClean="0">
                <a:solidFill>
                  <a:srgbClr val="3B4395"/>
                </a:solidFill>
              </a:rPr>
              <a:t>year:</a:t>
            </a:r>
          </a:p>
          <a:p>
            <a:pPr marL="0" indent="0">
              <a:lnSpc>
                <a:spcPct val="120000"/>
              </a:lnSpc>
              <a:buNone/>
            </a:pPr>
            <a:r>
              <a:rPr lang="en-GB" sz="2000" b="1" dirty="0" smtClean="0">
                <a:solidFill>
                  <a:srgbClr val="3B4395"/>
                </a:solidFill>
              </a:rPr>
              <a:t> </a:t>
            </a:r>
          </a:p>
          <a:p>
            <a:pPr marL="0" indent="0">
              <a:lnSpc>
                <a:spcPct val="120000"/>
              </a:lnSpc>
              <a:buNone/>
            </a:pPr>
            <a:r>
              <a:rPr lang="en-GB" sz="2000" b="1" dirty="0" smtClean="0">
                <a:solidFill>
                  <a:srgbClr val="3B4395"/>
                </a:solidFill>
              </a:rPr>
              <a:t>The </a:t>
            </a:r>
            <a:r>
              <a:rPr lang="en-GB" sz="2000" b="1" dirty="0">
                <a:solidFill>
                  <a:srgbClr val="3B4395"/>
                </a:solidFill>
              </a:rPr>
              <a:t>dates, along with further information including the application form and checklist can be found </a:t>
            </a:r>
            <a:r>
              <a:rPr lang="en-GB" sz="2000" b="1" dirty="0" smtClean="0">
                <a:solidFill>
                  <a:srgbClr val="3B4395"/>
                </a:solidFill>
              </a:rPr>
              <a:t>on our website.</a:t>
            </a:r>
            <a:endParaRPr lang="en-GB" sz="2000" b="1" dirty="0">
              <a:solidFill>
                <a:srgbClr val="3B4395"/>
              </a:solidFill>
            </a:endParaRPr>
          </a:p>
          <a:p>
            <a:pPr marL="0" indent="0">
              <a:lnSpc>
                <a:spcPct val="120000"/>
              </a:lnSpc>
              <a:buNone/>
            </a:pPr>
            <a:endParaRPr lang="en-US" sz="1600" b="1" dirty="0" smtClean="0">
              <a:solidFill>
                <a:srgbClr val="007B8F"/>
              </a:solidFill>
            </a:endParaRPr>
          </a:p>
          <a:p>
            <a:pPr>
              <a:lnSpc>
                <a:spcPct val="120000"/>
              </a:lnSpc>
            </a:pPr>
            <a:endParaRPr lang="en-US" sz="1600" dirty="0"/>
          </a:p>
        </p:txBody>
      </p:sp>
      <p:sp>
        <p:nvSpPr>
          <p:cNvPr id="10" name="Title 9"/>
          <p:cNvSpPr>
            <a:spLocks noGrp="1"/>
          </p:cNvSpPr>
          <p:nvPr>
            <p:ph type="title" idx="4294967295"/>
          </p:nvPr>
        </p:nvSpPr>
        <p:spPr>
          <a:xfrm>
            <a:off x="349102" y="144000"/>
            <a:ext cx="10515600" cy="901442"/>
          </a:xfrm>
        </p:spPr>
        <p:txBody>
          <a:bodyPr/>
          <a:lstStyle/>
          <a:p>
            <a:r>
              <a:rPr lang="en-US" dirty="0" smtClean="0">
                <a:solidFill>
                  <a:srgbClr val="3B4395"/>
                </a:solidFill>
              </a:rPr>
              <a:t>School’s Financial Support Panel (1)</a:t>
            </a:r>
            <a:endParaRPr lang="en-GB" dirty="0">
              <a:solidFill>
                <a:srgbClr val="3B4395"/>
              </a:solidFill>
            </a:endParaRPr>
          </a:p>
        </p:txBody>
      </p:sp>
      <p:pic>
        <p:nvPicPr>
          <p:cNvPr id="3" name="Picture 2"/>
          <p:cNvPicPr>
            <a:picLocks noChangeAspect="1"/>
          </p:cNvPicPr>
          <p:nvPr/>
        </p:nvPicPr>
        <p:blipFill>
          <a:blip r:embed="rId2"/>
          <a:stretch>
            <a:fillRect/>
          </a:stretch>
        </p:blipFill>
        <p:spPr>
          <a:xfrm>
            <a:off x="3229847" y="1113764"/>
            <a:ext cx="8900160" cy="5259185"/>
          </a:xfrm>
          <a:prstGeom prst="rect">
            <a:avLst/>
          </a:prstGeom>
        </p:spPr>
      </p:pic>
    </p:spTree>
    <p:extLst>
      <p:ext uri="{BB962C8B-B14F-4D97-AF65-F5344CB8AC3E}">
        <p14:creationId xmlns:p14="http://schemas.microsoft.com/office/powerpoint/2010/main" val="2060956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descr="text">
            <a:extLst>
              <a:ext uri="{FF2B5EF4-FFF2-40B4-BE49-F238E27FC236}">
                <a16:creationId xmlns:a16="http://schemas.microsoft.com/office/drawing/2014/main" id="{3B765161-6C78-D07D-E416-F531356CE1BF}"/>
              </a:ext>
            </a:extLst>
          </p:cNvPr>
          <p:cNvSpPr txBox="1"/>
          <p:nvPr/>
        </p:nvSpPr>
        <p:spPr>
          <a:xfrm>
            <a:off x="3554757" y="6465042"/>
            <a:ext cx="8500609" cy="251068"/>
          </a:xfrm>
          <a:prstGeom prst="rect">
            <a:avLst/>
          </a:prstGeom>
          <a:noFill/>
        </p:spPr>
        <p:txBody>
          <a:bodyPr wrap="square" lIns="216000" rtlCol="0" anchor="ctr">
            <a:spAutoFit/>
          </a:bodyPr>
          <a:lstStyle/>
          <a:p>
            <a:pPr algn="r"/>
            <a:r>
              <a:rPr lang="en-GB" sz="1000" dirty="0">
                <a:solidFill>
                  <a:schemeClr val="bg1"/>
                </a:solidFill>
                <a:effectLst/>
                <a:latin typeface="Arial" panose="020B0604020202020204" pitchFamily="34" charset="0"/>
                <a:cs typeface="Arial" panose="020B0604020202020204" pitchFamily="34" charset="0"/>
              </a:rPr>
              <a:t>Page x </a:t>
            </a:r>
            <a:r>
              <a:rPr lang="en-GB" sz="1000" dirty="0">
                <a:solidFill>
                  <a:schemeClr val="accent2"/>
                </a:solidFill>
                <a:effectLst/>
                <a:latin typeface="Arial" panose="020B0604020202020204" pitchFamily="34" charset="0"/>
                <a:cs typeface="Arial" panose="020B0604020202020204" pitchFamily="34" charset="0"/>
              </a:rPr>
              <a:t>•</a:t>
            </a:r>
            <a:r>
              <a:rPr lang="en-GB" sz="1000" dirty="0">
                <a:solidFill>
                  <a:schemeClr val="bg1"/>
                </a:solidFill>
                <a:effectLst/>
                <a:latin typeface="Arial" panose="020B0604020202020204" pitchFamily="34" charset="0"/>
                <a:cs typeface="Arial" panose="020B0604020202020204" pitchFamily="34" charset="0"/>
              </a:rPr>
              <a:t> Presentation main heading here </a:t>
            </a:r>
            <a:r>
              <a:rPr lang="en-GB" sz="1000" dirty="0">
                <a:solidFill>
                  <a:schemeClr val="bg2"/>
                </a:solidFill>
                <a:effectLst/>
                <a:latin typeface="Arial" panose="020B0604020202020204" pitchFamily="34" charset="0"/>
                <a:cs typeface="Arial" panose="020B0604020202020204" pitchFamily="34" charset="0"/>
              </a:rPr>
              <a:t>•</a:t>
            </a:r>
            <a:r>
              <a:rPr lang="en-GB" sz="1000" dirty="0">
                <a:solidFill>
                  <a:schemeClr val="bg1"/>
                </a:solidFill>
                <a:effectLst/>
                <a:latin typeface="Arial" panose="020B0604020202020204" pitchFamily="34" charset="0"/>
                <a:cs typeface="Arial" panose="020B0604020202020204" pitchFamily="34" charset="0"/>
              </a:rPr>
              <a:t> date</a:t>
            </a:r>
          </a:p>
        </p:txBody>
      </p:sp>
      <p:sp>
        <p:nvSpPr>
          <p:cNvPr id="6" name="Content Placeholder 2" descr="text">
            <a:extLst>
              <a:ext uri="{FF2B5EF4-FFF2-40B4-BE49-F238E27FC236}">
                <a16:creationId xmlns:a16="http://schemas.microsoft.com/office/drawing/2014/main" id="{4BB38176-A0D9-32B2-61A0-E7F1B3AB4F3B}"/>
              </a:ext>
            </a:extLst>
          </p:cNvPr>
          <p:cNvSpPr txBox="1">
            <a:spLocks/>
          </p:cNvSpPr>
          <p:nvPr/>
        </p:nvSpPr>
        <p:spPr>
          <a:xfrm>
            <a:off x="349102" y="1315844"/>
            <a:ext cx="2775694" cy="4855027"/>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GB" sz="2000" b="1" dirty="0" smtClean="0">
                <a:solidFill>
                  <a:srgbClr val="3B4395"/>
                </a:solidFill>
              </a:rPr>
              <a:t>The </a:t>
            </a:r>
            <a:r>
              <a:rPr lang="en-GB" sz="2000" b="1" dirty="0">
                <a:solidFill>
                  <a:srgbClr val="3B4395"/>
                </a:solidFill>
              </a:rPr>
              <a:t>SFSP have set out the submission and panel meeting dates for the next academic </a:t>
            </a:r>
            <a:r>
              <a:rPr lang="en-GB" sz="2000" b="1" dirty="0" smtClean="0">
                <a:solidFill>
                  <a:srgbClr val="3B4395"/>
                </a:solidFill>
              </a:rPr>
              <a:t>year:</a:t>
            </a:r>
          </a:p>
          <a:p>
            <a:pPr marL="0" indent="0">
              <a:lnSpc>
                <a:spcPct val="120000"/>
              </a:lnSpc>
              <a:buNone/>
            </a:pPr>
            <a:r>
              <a:rPr lang="en-GB" sz="2000" b="1" dirty="0" smtClean="0">
                <a:solidFill>
                  <a:srgbClr val="3B4395"/>
                </a:solidFill>
              </a:rPr>
              <a:t> </a:t>
            </a:r>
          </a:p>
          <a:p>
            <a:pPr marL="0" indent="0">
              <a:lnSpc>
                <a:spcPct val="120000"/>
              </a:lnSpc>
              <a:buNone/>
            </a:pPr>
            <a:r>
              <a:rPr lang="en-GB" sz="2000" b="1" dirty="0" smtClean="0">
                <a:solidFill>
                  <a:srgbClr val="3B4395"/>
                </a:solidFill>
              </a:rPr>
              <a:t>The </a:t>
            </a:r>
            <a:r>
              <a:rPr lang="en-GB" sz="2000" b="1" dirty="0">
                <a:solidFill>
                  <a:srgbClr val="3B4395"/>
                </a:solidFill>
              </a:rPr>
              <a:t>dates, along with further information including the application form and checklist can be found </a:t>
            </a:r>
            <a:r>
              <a:rPr lang="en-GB" sz="2000" b="1" dirty="0" smtClean="0">
                <a:solidFill>
                  <a:srgbClr val="3B4395"/>
                </a:solidFill>
              </a:rPr>
              <a:t>on our website.</a:t>
            </a:r>
            <a:endParaRPr lang="en-GB" sz="2000" b="1" dirty="0">
              <a:solidFill>
                <a:srgbClr val="3B4395"/>
              </a:solidFill>
            </a:endParaRPr>
          </a:p>
          <a:p>
            <a:pPr marL="0" indent="0">
              <a:lnSpc>
                <a:spcPct val="120000"/>
              </a:lnSpc>
              <a:buNone/>
            </a:pPr>
            <a:endParaRPr lang="en-US" sz="1600" b="1" dirty="0" smtClean="0">
              <a:solidFill>
                <a:srgbClr val="007B8F"/>
              </a:solidFill>
            </a:endParaRPr>
          </a:p>
          <a:p>
            <a:pPr>
              <a:lnSpc>
                <a:spcPct val="120000"/>
              </a:lnSpc>
            </a:pPr>
            <a:endParaRPr lang="en-US" sz="1600" dirty="0"/>
          </a:p>
        </p:txBody>
      </p:sp>
      <p:sp>
        <p:nvSpPr>
          <p:cNvPr id="10" name="Title 9"/>
          <p:cNvSpPr>
            <a:spLocks noGrp="1"/>
          </p:cNvSpPr>
          <p:nvPr>
            <p:ph type="title" idx="4294967295"/>
          </p:nvPr>
        </p:nvSpPr>
        <p:spPr>
          <a:xfrm>
            <a:off x="349102" y="144000"/>
            <a:ext cx="10515600" cy="901442"/>
          </a:xfrm>
        </p:spPr>
        <p:txBody>
          <a:bodyPr/>
          <a:lstStyle/>
          <a:p>
            <a:r>
              <a:rPr lang="en-US" dirty="0" smtClean="0">
                <a:solidFill>
                  <a:srgbClr val="3B4395"/>
                </a:solidFill>
              </a:rPr>
              <a:t>School’s Financial Support Panel (2)</a:t>
            </a:r>
            <a:endParaRPr lang="en-GB" dirty="0">
              <a:solidFill>
                <a:srgbClr val="3B4395"/>
              </a:solidFill>
            </a:endParaRPr>
          </a:p>
        </p:txBody>
      </p:sp>
      <p:pic>
        <p:nvPicPr>
          <p:cNvPr id="3" name="Picture 2"/>
          <p:cNvPicPr>
            <a:picLocks noChangeAspect="1"/>
          </p:cNvPicPr>
          <p:nvPr/>
        </p:nvPicPr>
        <p:blipFill rotWithShape="1">
          <a:blip r:embed="rId2"/>
          <a:srcRect b="83985"/>
          <a:stretch/>
        </p:blipFill>
        <p:spPr>
          <a:xfrm>
            <a:off x="3291840" y="1124955"/>
            <a:ext cx="8900160" cy="842255"/>
          </a:xfrm>
          <a:prstGeom prst="rect">
            <a:avLst/>
          </a:prstGeom>
        </p:spPr>
      </p:pic>
      <p:pic>
        <p:nvPicPr>
          <p:cNvPr id="4" name="Picture 3"/>
          <p:cNvPicPr>
            <a:picLocks noChangeAspect="1"/>
          </p:cNvPicPr>
          <p:nvPr/>
        </p:nvPicPr>
        <p:blipFill>
          <a:blip r:embed="rId3"/>
          <a:stretch>
            <a:fillRect/>
          </a:stretch>
        </p:blipFill>
        <p:spPr>
          <a:xfrm>
            <a:off x="3324269" y="1949529"/>
            <a:ext cx="8835904" cy="2180436"/>
          </a:xfrm>
          <a:prstGeom prst="rect">
            <a:avLst/>
          </a:prstGeom>
        </p:spPr>
      </p:pic>
    </p:spTree>
    <p:extLst>
      <p:ext uri="{BB962C8B-B14F-4D97-AF65-F5344CB8AC3E}">
        <p14:creationId xmlns:p14="http://schemas.microsoft.com/office/powerpoint/2010/main" val="1001211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descr="text">
            <a:extLst>
              <a:ext uri="{FF2B5EF4-FFF2-40B4-BE49-F238E27FC236}">
                <a16:creationId xmlns:a16="http://schemas.microsoft.com/office/drawing/2014/main" id="{3B765161-6C78-D07D-E416-F531356CE1BF}"/>
              </a:ext>
            </a:extLst>
          </p:cNvPr>
          <p:cNvSpPr txBox="1"/>
          <p:nvPr/>
        </p:nvSpPr>
        <p:spPr>
          <a:xfrm>
            <a:off x="3554757" y="6465042"/>
            <a:ext cx="8500609" cy="251068"/>
          </a:xfrm>
          <a:prstGeom prst="rect">
            <a:avLst/>
          </a:prstGeom>
          <a:noFill/>
        </p:spPr>
        <p:txBody>
          <a:bodyPr wrap="square" lIns="216000" rtlCol="0" anchor="ctr">
            <a:spAutoFit/>
          </a:bodyPr>
          <a:lstStyle/>
          <a:p>
            <a:pPr algn="r"/>
            <a:r>
              <a:rPr lang="en-GB" sz="1000" dirty="0">
                <a:solidFill>
                  <a:schemeClr val="bg1"/>
                </a:solidFill>
                <a:effectLst/>
                <a:latin typeface="Arial" panose="020B0604020202020204" pitchFamily="34" charset="0"/>
                <a:cs typeface="Arial" panose="020B0604020202020204" pitchFamily="34" charset="0"/>
              </a:rPr>
              <a:t>Page x </a:t>
            </a:r>
            <a:r>
              <a:rPr lang="en-GB" sz="1000" dirty="0">
                <a:solidFill>
                  <a:schemeClr val="accent2"/>
                </a:solidFill>
                <a:effectLst/>
                <a:latin typeface="Arial" panose="020B0604020202020204" pitchFamily="34" charset="0"/>
                <a:cs typeface="Arial" panose="020B0604020202020204" pitchFamily="34" charset="0"/>
              </a:rPr>
              <a:t>•</a:t>
            </a:r>
            <a:r>
              <a:rPr lang="en-GB" sz="1000" dirty="0">
                <a:solidFill>
                  <a:schemeClr val="bg1"/>
                </a:solidFill>
                <a:effectLst/>
                <a:latin typeface="Arial" panose="020B0604020202020204" pitchFamily="34" charset="0"/>
                <a:cs typeface="Arial" panose="020B0604020202020204" pitchFamily="34" charset="0"/>
              </a:rPr>
              <a:t> Presentation main heading here </a:t>
            </a:r>
            <a:r>
              <a:rPr lang="en-GB" sz="1000" dirty="0">
                <a:solidFill>
                  <a:schemeClr val="bg2"/>
                </a:solidFill>
                <a:effectLst/>
                <a:latin typeface="Arial" panose="020B0604020202020204" pitchFamily="34" charset="0"/>
                <a:cs typeface="Arial" panose="020B0604020202020204" pitchFamily="34" charset="0"/>
              </a:rPr>
              <a:t>•</a:t>
            </a:r>
            <a:r>
              <a:rPr lang="en-GB" sz="1000" dirty="0">
                <a:solidFill>
                  <a:schemeClr val="bg1"/>
                </a:solidFill>
                <a:effectLst/>
                <a:latin typeface="Arial" panose="020B0604020202020204" pitchFamily="34" charset="0"/>
                <a:cs typeface="Arial" panose="020B0604020202020204" pitchFamily="34" charset="0"/>
              </a:rPr>
              <a:t> date</a:t>
            </a:r>
          </a:p>
        </p:txBody>
      </p:sp>
      <p:sp>
        <p:nvSpPr>
          <p:cNvPr id="6" name="Content Placeholder 2" descr="text">
            <a:extLst>
              <a:ext uri="{FF2B5EF4-FFF2-40B4-BE49-F238E27FC236}">
                <a16:creationId xmlns:a16="http://schemas.microsoft.com/office/drawing/2014/main" id="{4BB38176-A0D9-32B2-61A0-E7F1B3AB4F3B}"/>
              </a:ext>
            </a:extLst>
          </p:cNvPr>
          <p:cNvSpPr txBox="1">
            <a:spLocks/>
          </p:cNvSpPr>
          <p:nvPr/>
        </p:nvSpPr>
        <p:spPr>
          <a:xfrm>
            <a:off x="540000" y="1800215"/>
            <a:ext cx="11338400" cy="320374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GB" sz="2000" b="1" dirty="0" smtClean="0">
                <a:solidFill>
                  <a:srgbClr val="3B4395"/>
                </a:solidFill>
              </a:rPr>
              <a:t>Teacher and Leadership Pay</a:t>
            </a:r>
          </a:p>
          <a:p>
            <a:pPr>
              <a:lnSpc>
                <a:spcPct val="120000"/>
              </a:lnSpc>
            </a:pPr>
            <a:r>
              <a:rPr lang="en-GB" sz="1600" b="1" dirty="0">
                <a:solidFill>
                  <a:srgbClr val="007B8F"/>
                </a:solidFill>
              </a:rPr>
              <a:t>The </a:t>
            </a:r>
            <a:r>
              <a:rPr lang="en-GB" sz="1600" b="1" dirty="0" err="1">
                <a:solidFill>
                  <a:srgbClr val="007B8F"/>
                </a:solidFill>
              </a:rPr>
              <a:t>DfE</a:t>
            </a:r>
            <a:r>
              <a:rPr lang="en-GB" sz="1600" b="1" dirty="0">
                <a:solidFill>
                  <a:srgbClr val="007B8F"/>
                </a:solidFill>
              </a:rPr>
              <a:t> has recently published the new </a:t>
            </a:r>
            <a:r>
              <a:rPr lang="en-GB" sz="1600" b="1" dirty="0">
                <a:solidFill>
                  <a:srgbClr val="007B8F"/>
                </a:solidFill>
                <a:hlinkClick r:id="rId2"/>
              </a:rPr>
              <a:t>Managing teachers' and leaders' pay </a:t>
            </a:r>
            <a:r>
              <a:rPr lang="en-GB" sz="1600" b="1" dirty="0">
                <a:solidFill>
                  <a:srgbClr val="007B8F"/>
                </a:solidFill>
              </a:rPr>
              <a:t>(valid from Sep 2024), which replaces the previous document </a:t>
            </a:r>
            <a:r>
              <a:rPr lang="en-GB" sz="1600" b="1" dirty="0">
                <a:solidFill>
                  <a:srgbClr val="007B8F"/>
                </a:solidFill>
                <a:hlinkClick r:id="rId3"/>
              </a:rPr>
              <a:t>Implementing your school's approach to pay</a:t>
            </a:r>
            <a:r>
              <a:rPr lang="en-GB" sz="1600" b="1" dirty="0">
                <a:solidFill>
                  <a:srgbClr val="007B8F"/>
                </a:solidFill>
              </a:rPr>
              <a:t> (valid until July 2024). </a:t>
            </a:r>
          </a:p>
          <a:p>
            <a:pPr>
              <a:lnSpc>
                <a:spcPct val="120000"/>
              </a:lnSpc>
            </a:pPr>
            <a:endParaRPr lang="en-GB" sz="1600" b="1" dirty="0" smtClean="0">
              <a:solidFill>
                <a:srgbClr val="007B8F"/>
              </a:solidFill>
            </a:endParaRPr>
          </a:p>
          <a:p>
            <a:pPr marL="0" indent="0">
              <a:lnSpc>
                <a:spcPct val="120000"/>
              </a:lnSpc>
              <a:buNone/>
            </a:pPr>
            <a:r>
              <a:rPr lang="en-GB" sz="2000" b="1" dirty="0" smtClean="0">
                <a:solidFill>
                  <a:srgbClr val="3B4395"/>
                </a:solidFill>
              </a:rPr>
              <a:t>Teacher Appraisal and Capability</a:t>
            </a:r>
          </a:p>
          <a:p>
            <a:pPr>
              <a:lnSpc>
                <a:spcPct val="120000"/>
              </a:lnSpc>
            </a:pPr>
            <a:r>
              <a:rPr lang="en-GB" sz="1600" b="1" dirty="0">
                <a:solidFill>
                  <a:srgbClr val="007B8F"/>
                </a:solidFill>
              </a:rPr>
              <a:t>The </a:t>
            </a:r>
            <a:r>
              <a:rPr lang="en-GB" sz="1600" b="1" dirty="0" err="1">
                <a:solidFill>
                  <a:srgbClr val="007B8F"/>
                </a:solidFill>
              </a:rPr>
              <a:t>DfE</a:t>
            </a:r>
            <a:r>
              <a:rPr lang="en-GB" sz="1600" b="1" dirty="0">
                <a:solidFill>
                  <a:srgbClr val="007B8F"/>
                </a:solidFill>
              </a:rPr>
              <a:t> has published the revised </a:t>
            </a:r>
            <a:r>
              <a:rPr lang="en-GB" sz="1600" b="1" dirty="0">
                <a:solidFill>
                  <a:srgbClr val="007B8F"/>
                </a:solidFill>
                <a:hlinkClick r:id="rId4"/>
              </a:rPr>
              <a:t>Teacher Appraisal and Capability</a:t>
            </a:r>
            <a:r>
              <a:rPr lang="en-GB" sz="1600" b="1" dirty="0">
                <a:solidFill>
                  <a:srgbClr val="007B8F"/>
                </a:solidFill>
              </a:rPr>
              <a:t> model policy. </a:t>
            </a:r>
          </a:p>
          <a:p>
            <a:pPr marL="0" indent="0">
              <a:lnSpc>
                <a:spcPct val="120000"/>
              </a:lnSpc>
              <a:buNone/>
            </a:pPr>
            <a:endParaRPr lang="en-US" sz="1600" b="1" dirty="0" smtClean="0">
              <a:solidFill>
                <a:srgbClr val="007B8F"/>
              </a:solidFill>
            </a:endParaRPr>
          </a:p>
          <a:p>
            <a:pPr>
              <a:lnSpc>
                <a:spcPct val="120000"/>
              </a:lnSpc>
            </a:pPr>
            <a:endParaRPr lang="en-US" sz="1600" dirty="0"/>
          </a:p>
        </p:txBody>
      </p:sp>
      <p:sp>
        <p:nvSpPr>
          <p:cNvPr id="10" name="Title 9"/>
          <p:cNvSpPr>
            <a:spLocks noGrp="1"/>
          </p:cNvSpPr>
          <p:nvPr>
            <p:ph type="title" idx="4294967295"/>
          </p:nvPr>
        </p:nvSpPr>
        <p:spPr>
          <a:xfrm>
            <a:off x="349102" y="144000"/>
            <a:ext cx="10515600" cy="901442"/>
          </a:xfrm>
        </p:spPr>
        <p:txBody>
          <a:bodyPr>
            <a:noAutofit/>
          </a:bodyPr>
          <a:lstStyle/>
          <a:p>
            <a:r>
              <a:rPr lang="en-US" sz="3600" dirty="0" smtClean="0">
                <a:solidFill>
                  <a:srgbClr val="3B4395"/>
                </a:solidFill>
              </a:rPr>
              <a:t>Updated </a:t>
            </a:r>
            <a:r>
              <a:rPr lang="en-US" sz="3600" dirty="0" err="1">
                <a:solidFill>
                  <a:srgbClr val="3B4395"/>
                </a:solidFill>
              </a:rPr>
              <a:t>DfE</a:t>
            </a:r>
            <a:r>
              <a:rPr lang="en-US" sz="3600" dirty="0">
                <a:solidFill>
                  <a:srgbClr val="3B4395"/>
                </a:solidFill>
              </a:rPr>
              <a:t> </a:t>
            </a:r>
            <a:r>
              <a:rPr lang="en-US" sz="3600" dirty="0" smtClean="0">
                <a:solidFill>
                  <a:srgbClr val="3B4395"/>
                </a:solidFill>
              </a:rPr>
              <a:t>Guidance on Pay and </a:t>
            </a:r>
            <a:br>
              <a:rPr lang="en-US" sz="3600" dirty="0" smtClean="0">
                <a:solidFill>
                  <a:srgbClr val="3B4395"/>
                </a:solidFill>
              </a:rPr>
            </a:br>
            <a:r>
              <a:rPr lang="en-US" sz="3600" dirty="0" smtClean="0">
                <a:solidFill>
                  <a:srgbClr val="3B4395"/>
                </a:solidFill>
              </a:rPr>
              <a:t>Performance Management</a:t>
            </a:r>
            <a:endParaRPr lang="en-GB" sz="3600" dirty="0">
              <a:solidFill>
                <a:srgbClr val="3B4395"/>
              </a:solidFill>
            </a:endParaRPr>
          </a:p>
        </p:txBody>
      </p:sp>
    </p:spTree>
    <p:extLst>
      <p:ext uri="{BB962C8B-B14F-4D97-AF65-F5344CB8AC3E}">
        <p14:creationId xmlns:p14="http://schemas.microsoft.com/office/powerpoint/2010/main" val="3547063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descr="text">
            <a:extLst>
              <a:ext uri="{FF2B5EF4-FFF2-40B4-BE49-F238E27FC236}">
                <a16:creationId xmlns:a16="http://schemas.microsoft.com/office/drawing/2014/main" id="{3B765161-6C78-D07D-E416-F531356CE1BF}"/>
              </a:ext>
            </a:extLst>
          </p:cNvPr>
          <p:cNvSpPr txBox="1"/>
          <p:nvPr/>
        </p:nvSpPr>
        <p:spPr>
          <a:xfrm>
            <a:off x="3554757" y="6465042"/>
            <a:ext cx="8500609" cy="251068"/>
          </a:xfrm>
          <a:prstGeom prst="rect">
            <a:avLst/>
          </a:prstGeom>
          <a:noFill/>
        </p:spPr>
        <p:txBody>
          <a:bodyPr wrap="square" lIns="216000" rtlCol="0" anchor="ctr">
            <a:spAutoFit/>
          </a:bodyPr>
          <a:lstStyle/>
          <a:p>
            <a:pPr algn="r"/>
            <a:r>
              <a:rPr lang="en-GB" sz="1000" dirty="0">
                <a:solidFill>
                  <a:schemeClr val="bg1"/>
                </a:solidFill>
                <a:effectLst/>
                <a:latin typeface="Arial" panose="020B0604020202020204" pitchFamily="34" charset="0"/>
                <a:cs typeface="Arial" panose="020B0604020202020204" pitchFamily="34" charset="0"/>
              </a:rPr>
              <a:t>Page x </a:t>
            </a:r>
            <a:r>
              <a:rPr lang="en-GB" sz="1000" dirty="0">
                <a:solidFill>
                  <a:schemeClr val="accent2"/>
                </a:solidFill>
                <a:effectLst/>
                <a:latin typeface="Arial" panose="020B0604020202020204" pitchFamily="34" charset="0"/>
                <a:cs typeface="Arial" panose="020B0604020202020204" pitchFamily="34" charset="0"/>
              </a:rPr>
              <a:t>•</a:t>
            </a:r>
            <a:r>
              <a:rPr lang="en-GB" sz="1000" dirty="0">
                <a:solidFill>
                  <a:schemeClr val="bg1"/>
                </a:solidFill>
                <a:effectLst/>
                <a:latin typeface="Arial" panose="020B0604020202020204" pitchFamily="34" charset="0"/>
                <a:cs typeface="Arial" panose="020B0604020202020204" pitchFamily="34" charset="0"/>
              </a:rPr>
              <a:t> Presentation main heading here </a:t>
            </a:r>
            <a:r>
              <a:rPr lang="en-GB" sz="1000" dirty="0">
                <a:solidFill>
                  <a:schemeClr val="bg2"/>
                </a:solidFill>
                <a:effectLst/>
                <a:latin typeface="Arial" panose="020B0604020202020204" pitchFamily="34" charset="0"/>
                <a:cs typeface="Arial" panose="020B0604020202020204" pitchFamily="34" charset="0"/>
              </a:rPr>
              <a:t>•</a:t>
            </a:r>
            <a:r>
              <a:rPr lang="en-GB" sz="1000" dirty="0">
                <a:solidFill>
                  <a:schemeClr val="bg1"/>
                </a:solidFill>
                <a:effectLst/>
                <a:latin typeface="Arial" panose="020B0604020202020204" pitchFamily="34" charset="0"/>
                <a:cs typeface="Arial" panose="020B0604020202020204" pitchFamily="34" charset="0"/>
              </a:rPr>
              <a:t> date</a:t>
            </a:r>
          </a:p>
        </p:txBody>
      </p:sp>
      <p:sp>
        <p:nvSpPr>
          <p:cNvPr id="6" name="Content Placeholder 2" descr="text">
            <a:extLst>
              <a:ext uri="{FF2B5EF4-FFF2-40B4-BE49-F238E27FC236}">
                <a16:creationId xmlns:a16="http://schemas.microsoft.com/office/drawing/2014/main" id="{4BB38176-A0D9-32B2-61A0-E7F1B3AB4F3B}"/>
              </a:ext>
            </a:extLst>
          </p:cNvPr>
          <p:cNvSpPr txBox="1">
            <a:spLocks/>
          </p:cNvSpPr>
          <p:nvPr/>
        </p:nvSpPr>
        <p:spPr>
          <a:xfrm>
            <a:off x="492225" y="1776362"/>
            <a:ext cx="11338400" cy="320374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GB" sz="2000" b="1" dirty="0">
                <a:solidFill>
                  <a:srgbClr val="3B4395"/>
                </a:solidFill>
              </a:rPr>
              <a:t>STRB Pay Award Increase Accepted</a:t>
            </a:r>
          </a:p>
          <a:p>
            <a:pPr>
              <a:lnSpc>
                <a:spcPct val="120000"/>
              </a:lnSpc>
            </a:pPr>
            <a:r>
              <a:rPr lang="en-GB" sz="1600" b="1" dirty="0" smtClean="0">
                <a:solidFill>
                  <a:srgbClr val="007B8F"/>
                </a:solidFill>
              </a:rPr>
              <a:t>The </a:t>
            </a:r>
            <a:r>
              <a:rPr lang="en-GB" sz="1600" b="1" dirty="0">
                <a:solidFill>
                  <a:srgbClr val="007B8F"/>
                </a:solidFill>
              </a:rPr>
              <a:t>Government has accepted the School Teachers' Review Body's (STRB) recommendation of a 5.5% pay increase for teachers, including all associated allowances. This decision will provide an additional £1.1 billion in funding for schools.</a:t>
            </a:r>
          </a:p>
          <a:p>
            <a:pPr>
              <a:lnSpc>
                <a:spcPct val="120000"/>
              </a:lnSpc>
            </a:pPr>
            <a:r>
              <a:rPr lang="en-GB" sz="1600" b="1" dirty="0">
                <a:solidFill>
                  <a:srgbClr val="007B8F"/>
                </a:solidFill>
              </a:rPr>
              <a:t>To view the updated pay scales, which are based on the Department for Education's (</a:t>
            </a:r>
            <a:r>
              <a:rPr lang="en-GB" sz="1600" b="1" dirty="0" err="1">
                <a:solidFill>
                  <a:srgbClr val="007B8F"/>
                </a:solidFill>
              </a:rPr>
              <a:t>DfE</a:t>
            </a:r>
            <a:r>
              <a:rPr lang="en-GB" sz="1600" b="1" dirty="0">
                <a:solidFill>
                  <a:srgbClr val="007B8F"/>
                </a:solidFill>
              </a:rPr>
              <a:t>) advisory pay points, </a:t>
            </a:r>
            <a:r>
              <a:rPr lang="en-GB" sz="1600" b="1" dirty="0" smtClean="0">
                <a:solidFill>
                  <a:srgbClr val="007B8F"/>
                </a:solidFill>
              </a:rPr>
              <a:t>visit the Schools’ HR Pay and Conditions page on the website:</a:t>
            </a:r>
          </a:p>
          <a:p>
            <a:pPr marL="0" indent="0">
              <a:lnSpc>
                <a:spcPct val="120000"/>
              </a:lnSpc>
              <a:buNone/>
            </a:pPr>
            <a:endParaRPr lang="en-GB" sz="1600" b="1" dirty="0">
              <a:solidFill>
                <a:srgbClr val="007B8F"/>
              </a:solidFill>
            </a:endParaRPr>
          </a:p>
          <a:p>
            <a:pPr marL="0" indent="0">
              <a:lnSpc>
                <a:spcPct val="120000"/>
              </a:lnSpc>
              <a:buNone/>
            </a:pPr>
            <a:r>
              <a:rPr lang="en-US" sz="1600" dirty="0" smtClean="0">
                <a:hlinkClick r:id="rId2"/>
              </a:rPr>
              <a:t>https</a:t>
            </a:r>
            <a:r>
              <a:rPr lang="en-US" sz="1600" dirty="0">
                <a:hlinkClick r:id="rId2"/>
              </a:rPr>
              <a:t>://</a:t>
            </a:r>
            <a:r>
              <a:rPr lang="en-US" sz="1600" dirty="0" smtClean="0">
                <a:hlinkClick r:id="rId2"/>
              </a:rPr>
              <a:t>education.southwark.gov.uk/schoolshr/pay-and-conditions</a:t>
            </a:r>
            <a:endParaRPr lang="en-US" sz="1600" dirty="0" smtClean="0"/>
          </a:p>
          <a:p>
            <a:pPr marL="0" indent="0">
              <a:lnSpc>
                <a:spcPct val="120000"/>
              </a:lnSpc>
              <a:buNone/>
            </a:pPr>
            <a:endParaRPr lang="en-US" sz="1600" dirty="0"/>
          </a:p>
        </p:txBody>
      </p:sp>
      <p:sp>
        <p:nvSpPr>
          <p:cNvPr id="10" name="Title 9"/>
          <p:cNvSpPr>
            <a:spLocks noGrp="1"/>
          </p:cNvSpPr>
          <p:nvPr>
            <p:ph type="title" idx="4294967295"/>
          </p:nvPr>
        </p:nvSpPr>
        <p:spPr>
          <a:xfrm>
            <a:off x="349102" y="144000"/>
            <a:ext cx="10515600" cy="901442"/>
          </a:xfrm>
        </p:spPr>
        <p:txBody>
          <a:bodyPr>
            <a:noAutofit/>
          </a:bodyPr>
          <a:lstStyle/>
          <a:p>
            <a:r>
              <a:rPr lang="en-US" dirty="0" smtClean="0">
                <a:solidFill>
                  <a:srgbClr val="3B4395"/>
                </a:solidFill>
              </a:rPr>
              <a:t>Teachers</a:t>
            </a:r>
            <a:r>
              <a:rPr lang="en-US" dirty="0">
                <a:solidFill>
                  <a:srgbClr val="3B4395"/>
                </a:solidFill>
              </a:rPr>
              <a:t>’ </a:t>
            </a:r>
            <a:r>
              <a:rPr lang="en-US" dirty="0" smtClean="0">
                <a:solidFill>
                  <a:srgbClr val="3B4395"/>
                </a:solidFill>
              </a:rPr>
              <a:t>Pay (1)</a:t>
            </a:r>
            <a:endParaRPr lang="en-GB" dirty="0">
              <a:solidFill>
                <a:srgbClr val="3B4395"/>
              </a:solidFill>
            </a:endParaRPr>
          </a:p>
        </p:txBody>
      </p:sp>
    </p:spTree>
    <p:extLst>
      <p:ext uri="{BB962C8B-B14F-4D97-AF65-F5344CB8AC3E}">
        <p14:creationId xmlns:p14="http://schemas.microsoft.com/office/powerpoint/2010/main" val="273629152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SSISTID" val="5d53cc01-3ce3-4f45-8028-bcd4036f16ab"/>
</p:tagLst>
</file>

<file path=ppt/theme/theme1.xml><?xml version="1.0" encoding="utf-8"?>
<a:theme xmlns:a="http://schemas.openxmlformats.org/drawingml/2006/main" name="Office Theme">
  <a:themeElements>
    <a:clrScheme name="Southwark">
      <a:dk1>
        <a:srgbClr val="000000"/>
      </a:dk1>
      <a:lt1>
        <a:srgbClr val="FFFFFF"/>
      </a:lt1>
      <a:dk2>
        <a:srgbClr val="00873B"/>
      </a:dk2>
      <a:lt2>
        <a:srgbClr val="C9D963"/>
      </a:lt2>
      <a:accent1>
        <a:srgbClr val="24463C"/>
      </a:accent1>
      <a:accent2>
        <a:srgbClr val="8FCAAA"/>
      </a:accent2>
      <a:accent3>
        <a:srgbClr val="F9B000"/>
      </a:accent3>
      <a:accent4>
        <a:srgbClr val="FBEE71"/>
      </a:accent4>
      <a:accent5>
        <a:srgbClr val="BB0071"/>
      </a:accent5>
      <a:accent6>
        <a:srgbClr val="F6D1DC"/>
      </a:accent6>
      <a:hlink>
        <a:srgbClr val="3B4395"/>
      </a:hlink>
      <a:folHlink>
        <a:srgbClr val="44276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E9290403-B41C-46FD-9C9F-83C4B7F55B2F}" vid="{96BD5B31-7AFB-416A-AC60-EEE39FFAF6B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Southwark Council light blue and mint</Template>
  <TotalTime>2070</TotalTime>
  <Words>2490</Words>
  <Application>Microsoft Office PowerPoint</Application>
  <PresentationFormat>Widescreen</PresentationFormat>
  <Paragraphs>192</Paragraphs>
  <Slides>24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24</vt:i4>
      </vt:variant>
    </vt:vector>
  </HeadingPairs>
  <TitlesOfParts>
    <vt:vector size="27" baseType="lpstr">
      <vt:lpstr>Arial</vt:lpstr>
      <vt:lpstr>Calibri</vt:lpstr>
      <vt:lpstr>Office Theme</vt:lpstr>
      <vt:lpstr>Schools’ HR Update  September 2024  </vt:lpstr>
      <vt:lpstr>What we will cover:</vt:lpstr>
      <vt:lpstr>Schools’ HR Update </vt:lpstr>
      <vt:lpstr>Safeguarding (1) </vt:lpstr>
      <vt:lpstr>Safeguarding (2) </vt:lpstr>
      <vt:lpstr>School’s Financial Support Panel (1)</vt:lpstr>
      <vt:lpstr>School’s Financial Support Panel (2)</vt:lpstr>
      <vt:lpstr>Updated DfE Guidance on Pay and  Performance Management</vt:lpstr>
      <vt:lpstr>Teachers’ Pay (1)</vt:lpstr>
      <vt:lpstr>Teachers’ Pay (2)</vt:lpstr>
      <vt:lpstr>Teachers’ Pay (3)</vt:lpstr>
      <vt:lpstr>Support Staff Pay</vt:lpstr>
      <vt:lpstr>Support Staff Pay</vt:lpstr>
      <vt:lpstr>Unite and UNISON Ballot for Industrial Action</vt:lpstr>
      <vt:lpstr>SBM School to School Working Survey</vt:lpstr>
      <vt:lpstr>New SBM Induction </vt:lpstr>
      <vt:lpstr>Southwark Schools’ HR Training Dates</vt:lpstr>
      <vt:lpstr>Sexual Harassment – New Law (1)</vt:lpstr>
      <vt:lpstr>Sexual Harassment – New Law (2)</vt:lpstr>
      <vt:lpstr>Sexual Harassment – New Law (3)</vt:lpstr>
      <vt:lpstr>Minimum Service Levels</vt:lpstr>
      <vt:lpstr>Learning point – references </vt:lpstr>
      <vt:lpstr>Learning point – references </vt:lpstr>
      <vt:lpstr>Thank you   Shereen Moussa Head of Schools HR, Southwark Council Email: shereen.moussa@southwark.gov.uk T:  020 7525 0050 M: 07841 867 956   </vt:lpstr>
    </vt:vector>
  </TitlesOfParts>
  <Company>London Borough of Southwark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Schools’ HR Update  September 2024</dc:title>
  <dc:creator>Brown, Fiona</dc:creator>
  <cp:lastModifiedBy>Moussa, Shereen</cp:lastModifiedBy>
  <cp:revision>20</cp:revision>
  <dcterms:created xsi:type="dcterms:W3CDTF">2024-09-17T10:40:57Z</dcterms:created>
  <dcterms:modified xsi:type="dcterms:W3CDTF">2024-09-24T09:01:47Z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oudStatistics_StoryID">
    <vt:lpwstr>6e961b47-fb94-4267-ad9f-ebe46a7c45e8</vt:lpwstr>
  </property>
</Properties>
</file>