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73" r:id="rId5"/>
  </p:sldMasterIdLst>
  <p:notesMasterIdLst>
    <p:notesMasterId r:id="rId14"/>
  </p:notesMasterIdLst>
  <p:sldIdLst>
    <p:sldId id="318" r:id="rId6"/>
    <p:sldId id="329" r:id="rId7"/>
    <p:sldId id="316" r:id="rId8"/>
    <p:sldId id="330" r:id="rId9"/>
    <p:sldId id="328" r:id="rId10"/>
    <p:sldId id="324" r:id="rId11"/>
    <p:sldId id="291" r:id="rId12"/>
    <p:sldId id="327"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ir, Donna-Marie" initials="MD" lastIdx="1" clrIdx="0">
    <p:extLst>
      <p:ext uri="{19B8F6BF-5375-455C-9EA6-DF929625EA0E}">
        <p15:presenceInfo xmlns:p15="http://schemas.microsoft.com/office/powerpoint/2012/main" userId="S-1-5-21-805702247-2902852982-2986781468-45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395"/>
    <a:srgbClr val="E61139"/>
    <a:srgbClr val="007B8F"/>
    <a:srgbClr val="C9E7EB"/>
    <a:srgbClr val="6C1B3C"/>
    <a:srgbClr val="3A4295"/>
    <a:srgbClr val="00ABE9"/>
    <a:srgbClr val="43266E"/>
    <a:srgbClr val="E048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418" autoAdjust="0"/>
  </p:normalViewPr>
  <p:slideViewPr>
    <p:cSldViewPr snapToGrid="0" showGuides="1">
      <p:cViewPr varScale="1">
        <p:scale>
          <a:sx n="84" d="100"/>
          <a:sy n="84" d="100"/>
        </p:scale>
        <p:origin x="114" y="3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24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9ECCD-2653-E948-B2B9-56C516F26206}"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05FC5-FEAC-BA4E-AADE-DD0424808461}" type="slidenum">
              <a:rPr lang="en-US" smtClean="0"/>
              <a:t>‹#›</a:t>
            </a:fld>
            <a:endParaRPr lang="en-US" dirty="0"/>
          </a:p>
        </p:txBody>
      </p:sp>
    </p:spTree>
    <p:extLst>
      <p:ext uri="{BB962C8B-B14F-4D97-AF65-F5344CB8AC3E}">
        <p14:creationId xmlns:p14="http://schemas.microsoft.com/office/powerpoint/2010/main" val="307191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uidance/what-maintained-schools-must-publish-online#governors-information-and-duti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help.governorhub.com/en/articles/7127384-collecting-board-diversity-dat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335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05FC5-FEAC-BA4E-AADE-DD0424808461}" type="slidenum">
              <a:rPr lang="en-US" smtClean="0"/>
              <a:t>2</a:t>
            </a:fld>
            <a:endParaRPr lang="en-US" dirty="0"/>
          </a:p>
        </p:txBody>
      </p:sp>
    </p:spTree>
    <p:extLst>
      <p:ext uri="{BB962C8B-B14F-4D97-AF65-F5344CB8AC3E}">
        <p14:creationId xmlns:p14="http://schemas.microsoft.com/office/powerpoint/2010/main" val="360129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350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05FC5-FEAC-BA4E-AADE-DD0424808461}" type="slidenum">
              <a:rPr lang="en-US" smtClean="0"/>
              <a:t>4</a:t>
            </a:fld>
            <a:endParaRPr lang="en-US" dirty="0"/>
          </a:p>
        </p:txBody>
      </p:sp>
    </p:spTree>
    <p:extLst>
      <p:ext uri="{BB962C8B-B14F-4D97-AF65-F5344CB8AC3E}">
        <p14:creationId xmlns:p14="http://schemas.microsoft.com/office/powerpoint/2010/main" val="26556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Ofsted - </a:t>
            </a:r>
            <a:r>
              <a:rPr lang="en-GB" sz="1200" dirty="0"/>
              <a:t>Instead of an overall rating, state schools inspected this academic year will receive ratings for the 4 existing areas: Quality of education;  Behaviour and attitudes; Personal development; Leadership and management. </a:t>
            </a:r>
          </a:p>
          <a:p>
            <a:endParaRPr lang="en-GB" dirty="0"/>
          </a:p>
          <a:p>
            <a:r>
              <a:rPr lang="en-GB" dirty="0"/>
              <a:t>NEW STATUTORY 'WORKING TOGETHER TO IMPROVE SCHOOL ATTENDANCE' GUIDANCE in place from 19 august 2024</a:t>
            </a:r>
          </a:p>
          <a:p>
            <a:r>
              <a:rPr lang="en-GB" sz="1200" dirty="0"/>
              <a:t>This replaces the non-statutory version and includes:</a:t>
            </a:r>
          </a:p>
          <a:p>
            <a:pPr lvl="0"/>
            <a:r>
              <a:rPr lang="en-GB" sz="1200" dirty="0"/>
              <a:t>New requirements on keeping and sharing registers</a:t>
            </a:r>
          </a:p>
          <a:p>
            <a:pPr lvl="0"/>
            <a:r>
              <a:rPr lang="en-GB" sz="1200" dirty="0"/>
              <a:t>New rules around fines for unauthorised absences</a:t>
            </a:r>
          </a:p>
          <a:p>
            <a:pPr lvl="0"/>
            <a:r>
              <a:rPr lang="en-GB" sz="1200" dirty="0"/>
              <a:t>Clearer expectations for the school's senior attendance champion</a:t>
            </a:r>
          </a:p>
          <a:p>
            <a:pPr lvl="0"/>
            <a:r>
              <a:rPr lang="en-GB" sz="1200" dirty="0"/>
              <a:t>More detail about supporting pupils with physical or mental ill health</a:t>
            </a:r>
          </a:p>
          <a:p>
            <a:pPr lvl="0"/>
            <a:r>
              <a:rPr lang="en-GB" sz="1200" dirty="0"/>
              <a:t>Clearer links between improving attendance and wider school culture</a:t>
            </a:r>
          </a:p>
          <a:p>
            <a:endParaRPr lang="en-GB" dirty="0"/>
          </a:p>
          <a:p>
            <a:endParaRPr lang="en-GB" dirty="0"/>
          </a:p>
        </p:txBody>
      </p:sp>
      <p:sp>
        <p:nvSpPr>
          <p:cNvPr id="4" name="Slide Number Placeholder 3"/>
          <p:cNvSpPr>
            <a:spLocks noGrp="1"/>
          </p:cNvSpPr>
          <p:nvPr>
            <p:ph type="sldNum" sz="quarter" idx="10"/>
          </p:nvPr>
        </p:nvSpPr>
        <p:spPr/>
        <p:txBody>
          <a:bodyPr/>
          <a:lstStyle/>
          <a:p>
            <a:fld id="{5EA05FC5-FEAC-BA4E-AADE-DD0424808461}" type="slidenum">
              <a:rPr lang="en-US" smtClean="0"/>
              <a:t>5</a:t>
            </a:fld>
            <a:endParaRPr lang="en-US" dirty="0"/>
          </a:p>
        </p:txBody>
      </p:sp>
    </p:spTree>
    <p:extLst>
      <p:ext uri="{BB962C8B-B14F-4D97-AF65-F5344CB8AC3E}">
        <p14:creationId xmlns:p14="http://schemas.microsoft.com/office/powerpoint/2010/main" val="99264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Diversity data – </a:t>
            </a:r>
            <a:r>
              <a:rPr lang="en-GB" sz="1200" b="1" kern="1200" dirty="0">
                <a:solidFill>
                  <a:schemeClr val="tx1"/>
                </a:solidFill>
                <a:effectLst/>
                <a:latin typeface="+mn-lt"/>
                <a:ea typeface="+mn-ea"/>
                <a:cs typeface="+mn-cs"/>
              </a:rPr>
              <a:t>Edi survey (complete the diversity survey and publish information on the school’s website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DfE has issued </a:t>
            </a:r>
            <a:r>
              <a:rPr lang="en-GB" sz="1200" u="sng" kern="1200" dirty="0">
                <a:solidFill>
                  <a:schemeClr val="tx1"/>
                </a:solidFill>
                <a:effectLst/>
                <a:latin typeface="+mn-lt"/>
                <a:ea typeface="+mn-ea"/>
                <a:cs typeface="+mn-cs"/>
                <a:hlinkClick r:id="rId3"/>
              </a:rPr>
              <a:t>guidance</a:t>
            </a:r>
            <a:r>
              <a:rPr lang="en-GB" sz="1200" kern="1200" dirty="0">
                <a:solidFill>
                  <a:schemeClr val="tx1"/>
                </a:solidFill>
                <a:effectLst/>
                <a:latin typeface="+mn-lt"/>
                <a:ea typeface="+mn-ea"/>
                <a:cs typeface="+mn-cs"/>
              </a:rPr>
              <a:t> about collecting and publishing board diversity data. This is not statutory and there is no prescriptive way to collect this data but GovernorHub have added to their ‘Personal Information’ page to allow individual governors to record this information and contribute to a board diversity report.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report will only generate if a minimum number of governors have filled this in.</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information on how the report is generated can be found </a:t>
            </a:r>
            <a:r>
              <a:rPr lang="en-GB" sz="1200" u="sng" kern="1200" dirty="0">
                <a:solidFill>
                  <a:schemeClr val="tx1"/>
                </a:solidFill>
                <a:effectLst/>
                <a:latin typeface="+mn-lt"/>
                <a:ea typeface="+mn-ea"/>
                <a:cs typeface="+mn-cs"/>
                <a:hlinkClick r:id="rId4"/>
              </a:rPr>
              <a:t>here</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dirty="0"/>
              <a:t>School Awards day – Save the date – special recognition let us know. </a:t>
            </a:r>
          </a:p>
          <a:p>
            <a:r>
              <a:rPr lang="en-GB" dirty="0"/>
              <a:t>Clerks forum – Independent encourage clerks to come</a:t>
            </a:r>
          </a:p>
          <a:p>
            <a:r>
              <a:rPr lang="en-GB" dirty="0"/>
              <a:t>Training – programme 2024-2025</a:t>
            </a:r>
          </a:p>
          <a:p>
            <a:r>
              <a:rPr lang="en-GB" dirty="0"/>
              <a:t>SGA - </a:t>
            </a:r>
          </a:p>
        </p:txBody>
      </p:sp>
      <p:sp>
        <p:nvSpPr>
          <p:cNvPr id="4" name="Slide Number Placeholder 3"/>
          <p:cNvSpPr>
            <a:spLocks noGrp="1"/>
          </p:cNvSpPr>
          <p:nvPr>
            <p:ph type="sldNum" sz="quarter" idx="10"/>
          </p:nvPr>
        </p:nvSpPr>
        <p:spPr/>
        <p:txBody>
          <a:bodyPr/>
          <a:lstStyle/>
          <a:p>
            <a:fld id="{5EA05FC5-FEAC-BA4E-AADE-DD0424808461}" type="slidenum">
              <a:rPr lang="en-US" smtClean="0"/>
              <a:t>6</a:t>
            </a:fld>
            <a:endParaRPr lang="en-US" dirty="0"/>
          </a:p>
        </p:txBody>
      </p:sp>
    </p:spTree>
    <p:extLst>
      <p:ext uri="{BB962C8B-B14F-4D97-AF65-F5344CB8AC3E}">
        <p14:creationId xmlns:p14="http://schemas.microsoft.com/office/powerpoint/2010/main" val="87078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771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05FC5-FEAC-BA4E-AADE-DD0424808461}" type="slidenum">
              <a:rPr lang="en-US" smtClean="0"/>
              <a:t>8</a:t>
            </a:fld>
            <a:endParaRPr lang="en-US" dirty="0"/>
          </a:p>
        </p:txBody>
      </p:sp>
    </p:spTree>
    <p:extLst>
      <p:ext uri="{BB962C8B-B14F-4D97-AF65-F5344CB8AC3E}">
        <p14:creationId xmlns:p14="http://schemas.microsoft.com/office/powerpoint/2010/main" val="270491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39147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 - one column text +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F560A3-0456-1AAC-8EEE-CDFEB4F035DD}"/>
              </a:ext>
            </a:extLst>
          </p:cNvPr>
          <p:cNvSpPr/>
          <p:nvPr userDrawn="1"/>
        </p:nvSpPr>
        <p:spPr>
          <a:xfrm>
            <a:off x="0" y="0"/>
            <a:ext cx="10392355" cy="1097287"/>
          </a:xfrm>
          <a:prstGeom prst="rect">
            <a:avLst/>
          </a:prstGeom>
          <a:solidFill>
            <a:srgbClr val="3A4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3266E"/>
              </a:solidFill>
            </a:endParaRPr>
          </a:p>
        </p:txBody>
      </p:sp>
      <p:sp>
        <p:nvSpPr>
          <p:cNvPr id="6" name="Rectangle 5">
            <a:extLst>
              <a:ext uri="{FF2B5EF4-FFF2-40B4-BE49-F238E27FC236}">
                <a16:creationId xmlns:a16="http://schemas.microsoft.com/office/drawing/2014/main" id="{AC7A2AA3-FBBD-1D95-2202-E82F8581D3A4}"/>
              </a:ext>
            </a:extLst>
          </p:cNvPr>
          <p:cNvSpPr/>
          <p:nvPr userDrawn="1"/>
        </p:nvSpPr>
        <p:spPr>
          <a:xfrm>
            <a:off x="10354601" y="-421"/>
            <a:ext cx="1837398" cy="10977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3266E"/>
              </a:solidFill>
            </a:endParaRPr>
          </a:p>
        </p:txBody>
      </p:sp>
      <p:sp>
        <p:nvSpPr>
          <p:cNvPr id="7" name="Rectangle 6">
            <a:extLst>
              <a:ext uri="{FF2B5EF4-FFF2-40B4-BE49-F238E27FC236}">
                <a16:creationId xmlns:a16="http://schemas.microsoft.com/office/drawing/2014/main" id="{DA16E6B2-E21A-4071-CC1E-D7F2526A2FA6}"/>
              </a:ext>
            </a:extLst>
          </p:cNvPr>
          <p:cNvSpPr/>
          <p:nvPr userDrawn="1"/>
        </p:nvSpPr>
        <p:spPr>
          <a:xfrm>
            <a:off x="10082773" y="0"/>
            <a:ext cx="270344" cy="1097280"/>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1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3558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85602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22733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87646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8886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5D7EC5-3CD1-644E-7DE8-CD36D553CCA6}"/>
              </a:ext>
            </a:extLst>
          </p:cNvPr>
          <p:cNvSpPr/>
          <p:nvPr userDrawn="1"/>
        </p:nvSpPr>
        <p:spPr>
          <a:xfrm rot="10800000">
            <a:off x="-3" y="-5"/>
            <a:ext cx="7914638" cy="5418001"/>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3BED4D0-E70F-47D5-88C9-F05AC43FDAA6}"/>
              </a:ext>
            </a:extLst>
          </p:cNvPr>
          <p:cNvSpPr/>
          <p:nvPr userDrawn="1"/>
        </p:nvSpPr>
        <p:spPr>
          <a:xfrm>
            <a:off x="8162365" y="-3"/>
            <a:ext cx="4029630" cy="5417998"/>
          </a:xfrm>
          <a:prstGeom prst="rect">
            <a:avLst/>
          </a:prstGeom>
          <a:solidFill>
            <a:srgbClr val="3B4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F11B7AE-A33A-0E38-8AAD-620C7344A9E6}"/>
              </a:ext>
            </a:extLst>
          </p:cNvPr>
          <p:cNvSpPr/>
          <p:nvPr userDrawn="1"/>
        </p:nvSpPr>
        <p:spPr>
          <a:xfrm>
            <a:off x="7914640" y="0"/>
            <a:ext cx="372493" cy="541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A13C5D-31B9-7A7E-B0CE-8B0568D5AB84}"/>
              </a:ext>
            </a:extLst>
          </p:cNvPr>
          <p:cNvSpPr/>
          <p:nvPr userDrawn="1"/>
        </p:nvSpPr>
        <p:spPr>
          <a:xfrm>
            <a:off x="0" y="5418000"/>
            <a:ext cx="1219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2219C00-91DD-0120-17DC-13DEB962681E}"/>
              </a:ext>
            </a:extLst>
          </p:cNvPr>
          <p:cNvPicPr>
            <a:picLocks noChangeAspect="1"/>
          </p:cNvPicPr>
          <p:nvPr userDrawn="1"/>
        </p:nvPicPr>
        <p:blipFill>
          <a:blip r:embed="rId2"/>
          <a:stretch>
            <a:fillRect/>
          </a:stretch>
        </p:blipFill>
        <p:spPr>
          <a:xfrm>
            <a:off x="10321422" y="5805632"/>
            <a:ext cx="1435100" cy="635000"/>
          </a:xfrm>
          <a:prstGeom prst="rect">
            <a:avLst/>
          </a:prstGeom>
        </p:spPr>
      </p:pic>
    </p:spTree>
    <p:extLst>
      <p:ext uri="{BB962C8B-B14F-4D97-AF65-F5344CB8AC3E}">
        <p14:creationId xmlns:p14="http://schemas.microsoft.com/office/powerpoint/2010/main" val="256522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 title slide +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04ED8C-4AB6-A9D2-1B98-ADC1A88FA4FD}"/>
              </a:ext>
            </a:extLst>
          </p:cNvPr>
          <p:cNvSpPr/>
          <p:nvPr userDrawn="1"/>
        </p:nvSpPr>
        <p:spPr>
          <a:xfrm rot="10800000">
            <a:off x="-3" y="-7"/>
            <a:ext cx="4001643" cy="5418001"/>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C81326-A9A1-193C-2307-CD03F5AE768A}"/>
              </a:ext>
            </a:extLst>
          </p:cNvPr>
          <p:cNvSpPr/>
          <p:nvPr userDrawn="1"/>
        </p:nvSpPr>
        <p:spPr>
          <a:xfrm>
            <a:off x="4001640" y="0"/>
            <a:ext cx="372493" cy="541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18B9A-A43E-53FB-871E-07EA4B8A92EC}"/>
              </a:ext>
            </a:extLst>
          </p:cNvPr>
          <p:cNvSpPr/>
          <p:nvPr userDrawn="1"/>
        </p:nvSpPr>
        <p:spPr>
          <a:xfrm>
            <a:off x="0" y="5418000"/>
            <a:ext cx="1219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F07E127-3EA8-D501-127F-BBA386805AF4}"/>
              </a:ext>
            </a:extLst>
          </p:cNvPr>
          <p:cNvPicPr>
            <a:picLocks noChangeAspect="1"/>
          </p:cNvPicPr>
          <p:nvPr userDrawn="1"/>
        </p:nvPicPr>
        <p:blipFill>
          <a:blip r:embed="rId2"/>
          <a:stretch>
            <a:fillRect/>
          </a:stretch>
        </p:blipFill>
        <p:spPr>
          <a:xfrm>
            <a:off x="10321422" y="5805632"/>
            <a:ext cx="1435100" cy="635000"/>
          </a:xfrm>
          <a:prstGeom prst="rect">
            <a:avLst/>
          </a:prstGeom>
        </p:spPr>
      </p:pic>
      <p:sp>
        <p:nvSpPr>
          <p:cNvPr id="16" name="Picture Placeholder 15">
            <a:extLst>
              <a:ext uri="{FF2B5EF4-FFF2-40B4-BE49-F238E27FC236}">
                <a16:creationId xmlns:a16="http://schemas.microsoft.com/office/drawing/2014/main" id="{AEC6E67E-D5EC-051E-6250-071336A0B4A6}"/>
              </a:ext>
            </a:extLst>
          </p:cNvPr>
          <p:cNvSpPr>
            <a:spLocks noGrp="1"/>
          </p:cNvSpPr>
          <p:nvPr>
            <p:ph type="pic" sz="quarter" idx="10"/>
          </p:nvPr>
        </p:nvSpPr>
        <p:spPr>
          <a:xfrm>
            <a:off x="4374133" y="0"/>
            <a:ext cx="7817867" cy="5417995"/>
          </a:xfrm>
        </p:spPr>
        <p:txBody>
          <a:bodyPr/>
          <a:lstStyle/>
          <a:p>
            <a:r>
              <a:rPr lang="en-US" dirty="0"/>
              <a:t>Click icon to add picture</a:t>
            </a:r>
          </a:p>
        </p:txBody>
      </p:sp>
    </p:spTree>
    <p:extLst>
      <p:ext uri="{BB962C8B-B14F-4D97-AF65-F5344CB8AC3E}">
        <p14:creationId xmlns:p14="http://schemas.microsoft.com/office/powerpoint/2010/main" val="334986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 content - 2 column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F9328E-83E7-5F8B-35F7-77C3B4D41780}"/>
              </a:ext>
            </a:extLst>
          </p:cNvPr>
          <p:cNvSpPr/>
          <p:nvPr userDrawn="1"/>
        </p:nvSpPr>
        <p:spPr>
          <a:xfrm>
            <a:off x="0" y="0"/>
            <a:ext cx="10392355" cy="1097287"/>
          </a:xfrm>
          <a:prstGeom prst="rect">
            <a:avLst/>
          </a:prstGeom>
          <a:solidFill>
            <a:srgbClr val="3A4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3266E"/>
              </a:solidFill>
            </a:endParaRPr>
          </a:p>
        </p:txBody>
      </p:sp>
      <p:sp>
        <p:nvSpPr>
          <p:cNvPr id="7" name="Rectangle 6">
            <a:extLst>
              <a:ext uri="{FF2B5EF4-FFF2-40B4-BE49-F238E27FC236}">
                <a16:creationId xmlns:a16="http://schemas.microsoft.com/office/drawing/2014/main" id="{2EDAE59A-4732-2355-0357-1A6C61D796D2}"/>
              </a:ext>
            </a:extLst>
          </p:cNvPr>
          <p:cNvSpPr/>
          <p:nvPr userDrawn="1"/>
        </p:nvSpPr>
        <p:spPr>
          <a:xfrm>
            <a:off x="10354601" y="-421"/>
            <a:ext cx="1837398" cy="10977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3266E"/>
              </a:solidFill>
            </a:endParaRPr>
          </a:p>
        </p:txBody>
      </p:sp>
      <p:sp>
        <p:nvSpPr>
          <p:cNvPr id="8" name="Rectangle 7">
            <a:extLst>
              <a:ext uri="{FF2B5EF4-FFF2-40B4-BE49-F238E27FC236}">
                <a16:creationId xmlns:a16="http://schemas.microsoft.com/office/drawing/2014/main" id="{C9109CAE-D8F8-6565-4F1C-888F16420D7A}"/>
              </a:ext>
            </a:extLst>
          </p:cNvPr>
          <p:cNvSpPr/>
          <p:nvPr userDrawn="1"/>
        </p:nvSpPr>
        <p:spPr>
          <a:xfrm>
            <a:off x="10082773" y="0"/>
            <a:ext cx="270344" cy="1097280"/>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29204F2-2C1E-E782-FBD8-6ECDF979166B}"/>
              </a:ext>
            </a:extLst>
          </p:cNvPr>
          <p:cNvSpPr/>
          <p:nvPr userDrawn="1"/>
        </p:nvSpPr>
        <p:spPr>
          <a:xfrm>
            <a:off x="0" y="6324525"/>
            <a:ext cx="12192000" cy="5334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6795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802492266"/>
      </p:ext>
    </p:extLst>
  </p:cSld>
  <p:clrMap bg1="lt1" tx1="dk1" bg2="dk2" tx2="lt2" accent1="accent1" accent2="accent2" accent3="accent3" accent4="accent4" accent5="accent5" accent6="accent6" hlink="hlink" folHlink="folHlink"/>
  <p:sldLayoutIdLst>
    <p:sldLayoutId id="2147483657" r:id="rId1"/>
    <p:sldLayoutId id="2147483663"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B05D3-73FB-9DE9-BAB2-EA6F3A7D6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6256AC-24C0-5692-3186-91BB8BEDC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D3D0E-6A68-3C0A-3E4F-564EFAFC8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B3DDF-BB21-204E-9FC8-AC5BF5919D8E}" type="datetimeFigureOut">
              <a:rPr lang="en-US" smtClean="0"/>
              <a:t>9/24/2024</a:t>
            </a:fld>
            <a:endParaRPr lang="en-US" dirty="0"/>
          </a:p>
        </p:txBody>
      </p:sp>
      <p:sp>
        <p:nvSpPr>
          <p:cNvPr id="5" name="Footer Placeholder 4">
            <a:extLst>
              <a:ext uri="{FF2B5EF4-FFF2-40B4-BE49-F238E27FC236}">
                <a16:creationId xmlns:a16="http://schemas.microsoft.com/office/drawing/2014/main" id="{D1ECB204-5D41-BF3D-F6C9-C81E1200D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8A63B6-8071-0622-5547-D17CA6E3A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B69C6-5E21-034E-B992-6FDBA198B806}" type="slidenum">
              <a:rPr lang="en-US" smtClean="0"/>
              <a:t>‹#›</a:t>
            </a:fld>
            <a:endParaRPr lang="en-US" dirty="0"/>
          </a:p>
        </p:txBody>
      </p:sp>
    </p:spTree>
    <p:extLst>
      <p:ext uri="{BB962C8B-B14F-4D97-AF65-F5344CB8AC3E}">
        <p14:creationId xmlns:p14="http://schemas.microsoft.com/office/powerpoint/2010/main" val="42801146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pp.governorhub.com/s/southwark/resources/66e017e1e354f98a82db5f92"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Donna-marie.muir@southwark.gov.uk"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mailto:Selina.Mcclure@southwark.gov.uk" TargetMode="External"/><Relationship Id="rId4" Type="http://schemas.openxmlformats.org/officeDocument/2006/relationships/hyperlink" Target="mailto:governor.services@southwark.gov.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7" Type="http://schemas.openxmlformats.org/officeDocument/2006/relationships/hyperlink" Target="https://urldefense.com/v3/__https:/www.gov.uk/government/news/esfa-functions-to-move-to-the-department-for-education?utm_medium=email&amp;utm_campaign=govuk-notifications-topic&amp;utm_source=f46bdc22-9ded-48ce-8b03-31da45a8d2e2&amp;utm_content=daily__;!!Ou-zFulSALS7ubxZ2oj45Dg!TjLvhHVDL7fJ4R0O4NIXUucZF9xDSKEuZs5A5pNx194RJNnFK01eb2MVpAF4kNdYx6B0rsvfMZSEC6nO3XAMKgtegNN5nikToxzY188pWtjhNTUW4NU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gov.uk/government/publications/school-inspection-handbook-eif#full-publication-update-history" TargetMode="External"/><Relationship Id="rId5" Type="http://schemas.openxmlformats.org/officeDocument/2006/relationships/hyperlink" Target="file:///S:\Governor%20Development\Agendas%20&amp;amp;%20Minutes\Model%20Agendas\24-25\1.%20Autumn\1.%20FGB%20Agendas%20and%20Crib%20Sheet\working%20together%20to%20improve%20school%20attendance" TargetMode="External"/><Relationship Id="rId4" Type="http://schemas.openxmlformats.org/officeDocument/2006/relationships/hyperlink" Target="https://www.gov.uk/guidance/academy-trust-handboo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p.governorhub.com/s/southwark/training?from=2024-09-19"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urldefense.com/v3/__https:/email.kjbm.safeguardinginschools.co.uk/c/eJyEkc-OnDwQxJ8GLp9AprFhOPjwRclIOecBRo3dML2ATfyH0b59NBlWiqKVcvSv3KVSFe77zeFGesE3HLmKyQeagncpVnvwNpvE3pVWW6mGUZSkmx4UKNXItqQNeb1ZWvmg8H5jq0H2Tder9iL7U33CRrVdJ2Q_nGyjGHGmW3rfSb_QGDxagzGdXwJFn4OhT-8j_czkXuIHyuNvt2_P15e_zD5T7pq6UeAAFyPFNNEoRrJdb2noGzUpsKJkDQKkGAQI1QJALTo7CSEGaQUq23SFFMvbuNURJ5ozBstuZhfN3fs11sbXeSlXfU9pj0X7fwHXAq6Px6Oe_VHnpYDrnNmiM1TANdDM3uFa7YEOcqkimw0-y6-M909rTD7EAtqDQ8q4VikgO3ZzFSlG9i6WH71GcpbCzfoN2el_Rgwad18bnDmw4UKK6HO6PzAsZ9IykOGdyaXXHAM0XXtp2jJyOheSvWrERUGZ9A9O9N_3rwW0f-BDw68AAAD__zST0_E__;!!Ou-zFulSALS7ubxZ2oj45Dg!VtH232qwni7AkJiZO59MYZ0vons_81ovrJ0i74AeCxy9c1MwSswxkMwBCypNOGwc62NHp9zRAzx9FIcH21TmJwnaMw3i-1Eo6_HFOdY$" TargetMode="External"/><Relationship Id="rId5" Type="http://schemas.openxmlformats.org/officeDocument/2006/relationships/hyperlink" Target="https://governorsforschools.org.uk/" TargetMode="External"/><Relationship Id="rId4" Type="http://schemas.openxmlformats.org/officeDocument/2006/relationships/hyperlink" Target="https://education.southwark.gov.uk/governance/governor-training/governor-trai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us06web.zoom.us/meeting/register/tZMsf-2urTIqHtO5drd_V_wHhXVMSACOuqYo#/registration"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us06web.zoom.us/meeting/register/tZIudeqorjoiEtIEph4qJsxXB0193DNEX50-#/registration" TargetMode="External"/><Relationship Id="rId5" Type="http://schemas.openxmlformats.org/officeDocument/2006/relationships/hyperlink" Target="https://us06web.zoom.us/meeting/register/tZYkcOipqTgqG9Y2DRWLLLvUbykt1ePY7yrl#/registration" TargetMode="External"/><Relationship Id="rId4" Type="http://schemas.openxmlformats.org/officeDocument/2006/relationships/hyperlink" Target="https://us06web.zoom.us/meeting/register/tZ0sdu6sqz8pHNG6dHadXyXHX2a0JOEvHq09#/reg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73" y="0"/>
            <a:ext cx="7403200" cy="5388400"/>
          </a:xfrm>
          <a:prstGeom prst="rect">
            <a:avLst/>
          </a:prstGeom>
          <a:solidFill>
            <a:srgbClr val="F6D1DC"/>
          </a:solidFill>
          <a:ln>
            <a:noFill/>
          </a:ln>
        </p:spPr>
        <p:txBody>
          <a:bodyPr spcFirstLastPara="1" wrap="square" lIns="121900" tIns="121900" rIns="121900" bIns="121900" anchor="ctr" anchorCtr="0">
            <a:noAutofit/>
          </a:bodyPr>
          <a:lstStyle/>
          <a:p>
            <a:pPr marL="609585" defTabSz="1219170">
              <a:buClr>
                <a:srgbClr val="000000"/>
              </a:buClr>
            </a:pPr>
            <a:endParaRPr lang="en-GB" sz="4800" b="1" dirty="0">
              <a:solidFill>
                <a:srgbClr val="3B4395"/>
              </a:solidFill>
            </a:endParaRPr>
          </a:p>
          <a:p>
            <a:pPr marL="609585" defTabSz="1219170">
              <a:buClr>
                <a:srgbClr val="000000"/>
              </a:buClr>
            </a:pPr>
            <a:endParaRPr lang="en-GB" sz="4800" b="1" dirty="0">
              <a:solidFill>
                <a:srgbClr val="3B4395"/>
              </a:solidFill>
            </a:endParaRPr>
          </a:p>
          <a:p>
            <a:pPr marL="609585" defTabSz="1219170">
              <a:buClr>
                <a:srgbClr val="000000"/>
              </a:buClr>
            </a:pPr>
            <a:endParaRPr lang="en-GB" sz="4800" b="1" dirty="0">
              <a:solidFill>
                <a:srgbClr val="3B4395"/>
              </a:solidFill>
            </a:endParaRPr>
          </a:p>
          <a:p>
            <a:pPr marL="609585" defTabSz="1219170">
              <a:buClr>
                <a:srgbClr val="000000"/>
              </a:buClr>
            </a:pPr>
            <a:r>
              <a:rPr lang="en-GB" sz="4800" b="1" dirty="0">
                <a:solidFill>
                  <a:srgbClr val="3B4395"/>
                </a:solidFill>
              </a:rPr>
              <a:t>Governor Briefing Autumn</a:t>
            </a:r>
          </a:p>
          <a:p>
            <a:pPr marL="609585" defTabSz="1219170">
              <a:buClr>
                <a:srgbClr val="000000"/>
              </a:buClr>
            </a:pPr>
            <a:r>
              <a:rPr lang="en-GB" sz="4800" b="1" dirty="0">
                <a:solidFill>
                  <a:srgbClr val="3B4395"/>
                </a:solidFill>
              </a:rPr>
              <a:t>September 23</a:t>
            </a:r>
            <a:r>
              <a:rPr lang="en-GB" sz="4800" b="1" baseline="30000" dirty="0">
                <a:solidFill>
                  <a:srgbClr val="3B4395"/>
                </a:solidFill>
              </a:rPr>
              <a:t>rd</a:t>
            </a:r>
            <a:endParaRPr lang="en-GB" sz="4800" b="1" dirty="0">
              <a:solidFill>
                <a:srgbClr val="3B4395"/>
              </a:solidFill>
            </a:endParaRPr>
          </a:p>
          <a:p>
            <a:pPr marL="609585" defTabSz="1219170">
              <a:buClr>
                <a:srgbClr val="000000"/>
              </a:buClr>
            </a:pPr>
            <a:r>
              <a:rPr lang="en-GB" sz="4800" b="1" dirty="0">
                <a:solidFill>
                  <a:srgbClr val="3B4395"/>
                </a:solidFill>
              </a:rPr>
              <a:t>2024</a:t>
            </a:r>
            <a:br>
              <a:rPr lang="en-US" sz="4800" dirty="0">
                <a:solidFill>
                  <a:srgbClr val="3B4395"/>
                </a:solidFill>
              </a:rPr>
            </a:br>
            <a:br>
              <a:rPr lang="en-US" sz="4800" dirty="0">
                <a:solidFill>
                  <a:srgbClr val="3B4395"/>
                </a:solidFill>
              </a:rPr>
            </a:br>
            <a:br>
              <a:rPr lang="en-GB" sz="4800" b="1" dirty="0">
                <a:solidFill>
                  <a:srgbClr val="3B4395"/>
                </a:solidFill>
              </a:rPr>
            </a:br>
            <a:br>
              <a:rPr lang="en-US" sz="4800" dirty="0">
                <a:solidFill>
                  <a:srgbClr val="3B4395"/>
                </a:solidFill>
              </a:rPr>
            </a:br>
            <a:br>
              <a:rPr lang="en-GB" sz="4800" b="1" dirty="0">
                <a:solidFill>
                  <a:srgbClr val="3B4395"/>
                </a:solidFill>
              </a:rPr>
            </a:br>
            <a:endParaRPr sz="1867" kern="0" dirty="0">
              <a:solidFill>
                <a:srgbClr val="000000"/>
              </a:solidFill>
              <a:latin typeface="Arial"/>
              <a:cs typeface="Arial"/>
              <a:sym typeface="Arial"/>
            </a:endParaRPr>
          </a:p>
        </p:txBody>
      </p:sp>
      <p:sp>
        <p:nvSpPr>
          <p:cNvPr id="55" name="Google Shape;55;p13"/>
          <p:cNvSpPr/>
          <p:nvPr/>
        </p:nvSpPr>
        <p:spPr>
          <a:xfrm>
            <a:off x="7403373" y="0"/>
            <a:ext cx="4788800" cy="5388400"/>
          </a:xfrm>
          <a:prstGeom prst="rect">
            <a:avLst/>
          </a:prstGeom>
          <a:solidFill>
            <a:srgbClr val="3B4395"/>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latin typeface="Arial"/>
              <a:cs typeface="Arial"/>
              <a:sym typeface="Arial"/>
            </a:endParaRPr>
          </a:p>
        </p:txBody>
      </p:sp>
      <p:sp>
        <p:nvSpPr>
          <p:cNvPr id="56" name="Google Shape;56;p13"/>
          <p:cNvSpPr/>
          <p:nvPr/>
        </p:nvSpPr>
        <p:spPr>
          <a:xfrm>
            <a:off x="7403368" y="0"/>
            <a:ext cx="494800" cy="5388400"/>
          </a:xfrm>
          <a:prstGeom prst="rect">
            <a:avLst/>
          </a:prstGeom>
          <a:solidFill>
            <a:srgbClr val="BB0071"/>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latin typeface="Arial"/>
              <a:cs typeface="Arial"/>
              <a:sym typeface="Arial"/>
            </a:endParaRPr>
          </a:p>
        </p:txBody>
      </p:sp>
      <p:pic>
        <p:nvPicPr>
          <p:cNvPr id="58" name="Google Shape;58;p13"/>
          <p:cNvPicPr preferRelativeResize="0"/>
          <p:nvPr/>
        </p:nvPicPr>
        <p:blipFill>
          <a:blip r:embed="rId3">
            <a:alphaModFix/>
          </a:blip>
          <a:stretch>
            <a:fillRect/>
          </a:stretch>
        </p:blipFill>
        <p:spPr>
          <a:xfrm>
            <a:off x="9965267" y="5817200"/>
            <a:ext cx="1879600" cy="833667"/>
          </a:xfrm>
          <a:prstGeom prst="rect">
            <a:avLst/>
          </a:prstGeom>
          <a:noFill/>
          <a:ln>
            <a:noFill/>
          </a:ln>
        </p:spPr>
      </p:pic>
    </p:spTree>
    <p:extLst>
      <p:ext uri="{BB962C8B-B14F-4D97-AF65-F5344CB8AC3E}">
        <p14:creationId xmlns:p14="http://schemas.microsoft.com/office/powerpoint/2010/main" val="232735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359041" y="2164847"/>
            <a:ext cx="11359421" cy="32037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a:pPr>
            <a:r>
              <a:rPr lang="en-GB" sz="2100" b="1" dirty="0">
                <a:solidFill>
                  <a:schemeClr val="accent1"/>
                </a:solidFill>
                <a:latin typeface="Arial" panose="020B0604020202020204"/>
              </a:rPr>
              <a:t>Welcome and Governor Services update - </a:t>
            </a:r>
            <a:r>
              <a:rPr lang="en-GB" sz="2100" b="1" dirty="0">
                <a:solidFill>
                  <a:srgbClr val="3B4395"/>
                </a:solidFill>
                <a:latin typeface="Arial" panose="020B0604020202020204"/>
              </a:rPr>
              <a:t>Donna Muir</a:t>
            </a:r>
          </a:p>
          <a:p>
            <a:pPr marL="457200" indent="-457200">
              <a:lnSpc>
                <a:spcPct val="120000"/>
              </a:lnSpc>
              <a:spcBef>
                <a:spcPts val="0"/>
              </a:spcBef>
              <a:buFont typeface="+mj-lt"/>
              <a:buAutoNum type="arabicPeriod"/>
            </a:pPr>
            <a:r>
              <a:rPr lang="en-GB" sz="2100" b="1" dirty="0">
                <a:solidFill>
                  <a:schemeClr val="accent1"/>
                </a:solidFill>
              </a:rPr>
              <a:t>Ofsted focus - </a:t>
            </a:r>
            <a:r>
              <a:rPr lang="en-GB" sz="2100" b="1" dirty="0">
                <a:solidFill>
                  <a:srgbClr val="3B4395"/>
                </a:solidFill>
              </a:rPr>
              <a:t>David Bromfield </a:t>
            </a:r>
            <a:endParaRPr lang="en-GB" sz="2100" b="1" dirty="0">
              <a:solidFill>
                <a:schemeClr val="accent1"/>
              </a:solidFill>
              <a:latin typeface="Arial" panose="020B0604020202020204"/>
            </a:endParaRPr>
          </a:p>
          <a:p>
            <a:pPr marL="457200" indent="-457200">
              <a:lnSpc>
                <a:spcPct val="120000"/>
              </a:lnSpc>
              <a:spcBef>
                <a:spcPts val="0"/>
              </a:spcBef>
              <a:buFont typeface="+mj-lt"/>
              <a:buAutoNum type="arabicPeriod"/>
            </a:pPr>
            <a:r>
              <a:rPr lang="en-GB" sz="2100" b="1" dirty="0">
                <a:solidFill>
                  <a:schemeClr val="accent1"/>
                </a:solidFill>
                <a:latin typeface="Arial" panose="020B0604020202020204"/>
              </a:rPr>
              <a:t>LA Update  - </a:t>
            </a:r>
            <a:r>
              <a:rPr lang="en-GB" sz="2100" b="1" dirty="0">
                <a:solidFill>
                  <a:srgbClr val="3B4395"/>
                </a:solidFill>
                <a:latin typeface="Arial" panose="020B0604020202020204"/>
              </a:rPr>
              <a:t>Richard Hunter </a:t>
            </a:r>
          </a:p>
          <a:p>
            <a:pPr marL="457200" indent="-457200">
              <a:buFont typeface="+mj-lt"/>
              <a:buAutoNum type="arabicPeriod"/>
            </a:pPr>
            <a:r>
              <a:rPr lang="en-GB" sz="2100" b="1" dirty="0">
                <a:solidFill>
                  <a:schemeClr val="accent1"/>
                </a:solidFill>
                <a:latin typeface="Arial" panose="020B0604020202020204"/>
              </a:rPr>
              <a:t>HR Update – </a:t>
            </a:r>
            <a:r>
              <a:rPr lang="en-GB" sz="2100" b="1" dirty="0">
                <a:solidFill>
                  <a:srgbClr val="3B4395"/>
                </a:solidFill>
                <a:latin typeface="Arial" panose="020B0604020202020204"/>
              </a:rPr>
              <a:t>Shereen Moussa</a:t>
            </a:r>
          </a:p>
          <a:p>
            <a:pPr marL="457200" indent="-457200">
              <a:buFont typeface="+mj-lt"/>
              <a:buAutoNum type="arabicPeriod"/>
            </a:pPr>
            <a:endParaRPr lang="en-GB" sz="2100" b="1" dirty="0">
              <a:solidFill>
                <a:srgbClr val="3B4395"/>
              </a:solidFill>
              <a:latin typeface="Arial" panose="020B0604020202020204"/>
            </a:endParaRPr>
          </a:p>
          <a:p>
            <a:pPr marL="0" indent="0">
              <a:buNone/>
            </a:pPr>
            <a:r>
              <a:rPr lang="en-GB" sz="2100" b="1" dirty="0">
                <a:solidFill>
                  <a:srgbClr val="3B4395"/>
                </a:solidFill>
                <a:latin typeface="Arial" panose="020B0604020202020204"/>
              </a:rPr>
              <a:t>We are Recording!</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sz="2100" b="1" dirty="0">
              <a:solidFill>
                <a:srgbClr val="BB0071"/>
              </a:solidFill>
              <a:latin typeface="Arial" panose="020B0604020202020204"/>
            </a:endParaRPr>
          </a:p>
        </p:txBody>
      </p:sp>
      <p:sp>
        <p:nvSpPr>
          <p:cNvPr id="3" name="Title 2"/>
          <p:cNvSpPr>
            <a:spLocks noGrp="1"/>
          </p:cNvSpPr>
          <p:nvPr>
            <p:ph type="title" idx="4294967295"/>
          </p:nvPr>
        </p:nvSpPr>
        <p:spPr>
          <a:xfrm>
            <a:off x="359041" y="250244"/>
            <a:ext cx="10515600" cy="820061"/>
          </a:xfrm>
        </p:spPr>
        <p:txBody>
          <a:bodyPr>
            <a:normAutofit/>
          </a:bodyPr>
          <a:lstStyle/>
          <a:p>
            <a:r>
              <a:rPr lang="en-GB" dirty="0">
                <a:solidFill>
                  <a:schemeClr val="bg1"/>
                </a:solidFill>
              </a:rPr>
              <a:t>Agenda </a:t>
            </a:r>
          </a:p>
        </p:txBody>
      </p:sp>
      <p:sp>
        <p:nvSpPr>
          <p:cNvPr id="5" name="TextBox 4">
            <a:extLst>
              <a:ext uri="{FF2B5EF4-FFF2-40B4-BE49-F238E27FC236}">
                <a16:creationId xmlns:a16="http://schemas.microsoft.com/office/drawing/2014/main" id="{681B83D1-B448-6BC7-0855-6ACD3FDDE92E}"/>
              </a:ext>
            </a:extLst>
          </p:cNvPr>
          <p:cNvSpPr txBox="1"/>
          <p:nvPr/>
        </p:nvSpPr>
        <p:spPr>
          <a:xfrm>
            <a:off x="6681121" y="5057831"/>
            <a:ext cx="4766553" cy="923330"/>
          </a:xfrm>
          <a:prstGeom prst="rect">
            <a:avLst/>
          </a:prstGeom>
          <a:noFill/>
        </p:spPr>
        <p:txBody>
          <a:bodyPr wrap="square" rtlCol="0">
            <a:spAutoFit/>
          </a:bodyPr>
          <a:lstStyle/>
          <a:p>
            <a:pPr marL="0" indent="0">
              <a:buNone/>
            </a:pPr>
            <a:r>
              <a:rPr lang="en-US" sz="1800" b="1" i="1" dirty="0">
                <a:solidFill>
                  <a:srgbClr val="FF0000"/>
                </a:solidFill>
              </a:rPr>
              <a:t>Slides of presentations will be uploaded to </a:t>
            </a:r>
            <a:r>
              <a:rPr lang="en-US" sz="1800" b="1" i="1" dirty="0">
                <a:solidFill>
                  <a:srgbClr val="FF0000"/>
                </a:solidFill>
                <a:hlinkClick r:id="rId3"/>
              </a:rPr>
              <a:t>Governor Hub </a:t>
            </a:r>
            <a:r>
              <a:rPr lang="en-US" sz="1800" b="1" i="1" dirty="0">
                <a:solidFill>
                  <a:srgbClr val="FF0000"/>
                </a:solidFill>
              </a:rPr>
              <a:t>after the meeting.</a:t>
            </a:r>
          </a:p>
          <a:p>
            <a:endParaRPr lang="en-GB" dirty="0">
              <a:solidFill>
                <a:srgbClr val="FF0000"/>
              </a:solidFill>
            </a:endParaRPr>
          </a:p>
        </p:txBody>
      </p:sp>
      <p:sp>
        <p:nvSpPr>
          <p:cNvPr id="7" name="TextBox 6">
            <a:extLst>
              <a:ext uri="{FF2B5EF4-FFF2-40B4-BE49-F238E27FC236}">
                <a16:creationId xmlns:a16="http://schemas.microsoft.com/office/drawing/2014/main" id="{F5CF4606-A03D-4F55-BCC5-BEC0168192C2}"/>
              </a:ext>
            </a:extLst>
          </p:cNvPr>
          <p:cNvSpPr txBox="1"/>
          <p:nvPr/>
        </p:nvSpPr>
        <p:spPr>
          <a:xfrm>
            <a:off x="271910" y="5057831"/>
            <a:ext cx="5798153" cy="1277273"/>
          </a:xfrm>
          <a:prstGeom prst="rect">
            <a:avLst/>
          </a:prstGeom>
          <a:noFill/>
        </p:spPr>
        <p:txBody>
          <a:bodyPr wrap="square" rtlCol="0">
            <a:spAutoFit/>
          </a:bodyPr>
          <a:lstStyle/>
          <a:p>
            <a:pPr>
              <a:spcAft>
                <a:spcPts val="600"/>
              </a:spcAft>
            </a:pPr>
            <a:r>
              <a:rPr lang="en-GB" b="1" dirty="0">
                <a:solidFill>
                  <a:srgbClr val="FF0000"/>
                </a:solidFill>
              </a:rPr>
              <a:t>Please do turn off your microphones during the introduction and presentations and to avoid interference for everyone</a:t>
            </a:r>
            <a:r>
              <a:rPr lang="en-GB" i="1" dirty="0">
                <a:solidFill>
                  <a:srgbClr val="FF0000"/>
                </a:solidFill>
              </a:rPr>
              <a:t> </a:t>
            </a:r>
            <a:endParaRPr lang="en-GB" dirty="0">
              <a:solidFill>
                <a:srgbClr val="FF0000"/>
              </a:solidFill>
            </a:endParaRPr>
          </a:p>
          <a:p>
            <a:pPr>
              <a:spcAft>
                <a:spcPts val="600"/>
              </a:spcAft>
            </a:pPr>
            <a:endParaRPr lang="en-GB" dirty="0"/>
          </a:p>
        </p:txBody>
      </p:sp>
    </p:spTree>
    <p:extLst>
      <p:ext uri="{BB962C8B-B14F-4D97-AF65-F5344CB8AC3E}">
        <p14:creationId xmlns:p14="http://schemas.microsoft.com/office/powerpoint/2010/main" val="206878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7403200" cy="5388400"/>
          </a:xfrm>
          <a:prstGeom prst="rect">
            <a:avLst/>
          </a:prstGeom>
          <a:solidFill>
            <a:srgbClr val="F6D1DC"/>
          </a:solidFill>
          <a:ln>
            <a:noFill/>
          </a:ln>
        </p:spPr>
        <p:txBody>
          <a:bodyPr spcFirstLastPara="1" wrap="square" lIns="121900" tIns="121900" rIns="121900" bIns="121900" anchor="ctr" anchorCtr="0">
            <a:noAutofit/>
          </a:bodyPr>
          <a:lstStyle/>
          <a:p>
            <a:pPr marL="609585" defTabSz="1219170">
              <a:buClr>
                <a:srgbClr val="000000"/>
              </a:buClr>
            </a:pPr>
            <a:endParaRPr lang="en-GB" sz="4800" b="1" dirty="0">
              <a:solidFill>
                <a:srgbClr val="3B4395"/>
              </a:solidFill>
            </a:endParaRPr>
          </a:p>
          <a:p>
            <a:pPr marL="609585" defTabSz="1219170">
              <a:buClr>
                <a:srgbClr val="000000"/>
              </a:buClr>
            </a:pPr>
            <a:r>
              <a:rPr lang="en-GB" sz="4800" b="1" dirty="0">
                <a:solidFill>
                  <a:srgbClr val="3B4395"/>
                </a:solidFill>
              </a:rPr>
              <a:t>Welcome and Governor Services  update -</a:t>
            </a:r>
          </a:p>
          <a:p>
            <a:pPr marL="609585" defTabSz="1219170">
              <a:buClr>
                <a:srgbClr val="000000"/>
              </a:buClr>
            </a:pPr>
            <a:r>
              <a:rPr lang="en-GB" sz="4800" b="1" dirty="0">
                <a:solidFill>
                  <a:srgbClr val="3B4395"/>
                </a:solidFill>
              </a:rPr>
              <a:t>Donna Muir</a:t>
            </a:r>
            <a:br>
              <a:rPr lang="en-GB" sz="4800" b="1" dirty="0">
                <a:solidFill>
                  <a:srgbClr val="3B4395"/>
                </a:solidFill>
              </a:rPr>
            </a:br>
            <a:br>
              <a:rPr lang="en-US" sz="4800" dirty="0">
                <a:solidFill>
                  <a:srgbClr val="3B4395"/>
                </a:solidFill>
              </a:rPr>
            </a:br>
            <a:br>
              <a:rPr lang="en-GB" sz="4800" b="1" dirty="0">
                <a:solidFill>
                  <a:srgbClr val="3B4395"/>
                </a:solidFill>
              </a:rPr>
            </a:br>
            <a:endParaRPr sz="1867" kern="0" dirty="0">
              <a:solidFill>
                <a:srgbClr val="000000"/>
              </a:solidFill>
              <a:latin typeface="Arial"/>
              <a:cs typeface="Arial"/>
              <a:sym typeface="Arial"/>
            </a:endParaRPr>
          </a:p>
        </p:txBody>
      </p:sp>
      <p:sp>
        <p:nvSpPr>
          <p:cNvPr id="55" name="Google Shape;55;p13"/>
          <p:cNvSpPr/>
          <p:nvPr/>
        </p:nvSpPr>
        <p:spPr>
          <a:xfrm>
            <a:off x="7403373" y="0"/>
            <a:ext cx="4788800" cy="5388400"/>
          </a:xfrm>
          <a:prstGeom prst="rect">
            <a:avLst/>
          </a:prstGeom>
          <a:solidFill>
            <a:srgbClr val="3B4395"/>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latin typeface="Arial"/>
              <a:cs typeface="Arial"/>
              <a:sym typeface="Arial"/>
            </a:endParaRPr>
          </a:p>
        </p:txBody>
      </p:sp>
      <p:sp>
        <p:nvSpPr>
          <p:cNvPr id="56" name="Google Shape;56;p13"/>
          <p:cNvSpPr/>
          <p:nvPr/>
        </p:nvSpPr>
        <p:spPr>
          <a:xfrm>
            <a:off x="7403368" y="0"/>
            <a:ext cx="494800" cy="5388400"/>
          </a:xfrm>
          <a:prstGeom prst="rect">
            <a:avLst/>
          </a:prstGeom>
          <a:solidFill>
            <a:srgbClr val="BB0071"/>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latin typeface="Arial"/>
              <a:cs typeface="Arial"/>
              <a:sym typeface="Arial"/>
            </a:endParaRPr>
          </a:p>
        </p:txBody>
      </p:sp>
      <p:pic>
        <p:nvPicPr>
          <p:cNvPr id="58" name="Google Shape;58;p13"/>
          <p:cNvPicPr preferRelativeResize="0"/>
          <p:nvPr/>
        </p:nvPicPr>
        <p:blipFill>
          <a:blip r:embed="rId3">
            <a:alphaModFix/>
          </a:blip>
          <a:stretch>
            <a:fillRect/>
          </a:stretch>
        </p:blipFill>
        <p:spPr>
          <a:xfrm>
            <a:off x="9965267" y="5817200"/>
            <a:ext cx="1879600" cy="833667"/>
          </a:xfrm>
          <a:prstGeom prst="rect">
            <a:avLst/>
          </a:prstGeom>
          <a:noFill/>
          <a:ln>
            <a:noFill/>
          </a:ln>
        </p:spPr>
      </p:pic>
    </p:spTree>
    <p:extLst>
      <p:ext uri="{BB962C8B-B14F-4D97-AF65-F5344CB8AC3E}">
        <p14:creationId xmlns:p14="http://schemas.microsoft.com/office/powerpoint/2010/main" val="354400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178421" y="1527716"/>
            <a:ext cx="11697628" cy="423746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600" b="1" dirty="0">
                <a:solidFill>
                  <a:srgbClr val="BB0071"/>
                </a:solidFill>
                <a:latin typeface="Arial" panose="020B0604020202020204"/>
              </a:rPr>
              <a:t>Donna Muir – Head of Governor Services</a:t>
            </a:r>
          </a:p>
          <a:p>
            <a:pPr>
              <a:lnSpc>
                <a:spcPct val="120000"/>
              </a:lnSpc>
            </a:pPr>
            <a:r>
              <a:rPr lang="en-US" sz="2400" b="1" dirty="0">
                <a:solidFill>
                  <a:srgbClr val="43266E"/>
                </a:solidFill>
                <a:latin typeface="Arial" panose="020B0604020202020204"/>
                <a:hlinkClick r:id="rId3"/>
              </a:rPr>
              <a:t>Donna-marie.muir@southwark.gov.uk</a:t>
            </a:r>
            <a:endParaRPr lang="en-US" sz="2400" b="1" dirty="0">
              <a:solidFill>
                <a:srgbClr val="43266E"/>
              </a:solidFill>
              <a:latin typeface="Arial" panose="020B0604020202020204"/>
            </a:endParaRPr>
          </a:p>
          <a:p>
            <a:pPr>
              <a:lnSpc>
                <a:spcPct val="120000"/>
              </a:lnSpc>
            </a:pPr>
            <a:r>
              <a:rPr lang="en-US" sz="2400" b="1" dirty="0">
                <a:solidFill>
                  <a:srgbClr val="43266E"/>
                </a:solidFill>
              </a:rPr>
              <a:t>07729 601354</a:t>
            </a:r>
          </a:p>
          <a:p>
            <a:pPr>
              <a:lnSpc>
                <a:spcPct val="120000"/>
              </a:lnSpc>
            </a:pPr>
            <a:r>
              <a:rPr lang="en-US" sz="2400" b="1" dirty="0">
                <a:solidFill>
                  <a:srgbClr val="43266E"/>
                </a:solidFill>
                <a:latin typeface="Arial" panose="020B0604020202020204"/>
                <a:hlinkClick r:id="rId4"/>
              </a:rPr>
              <a:t>governor.services@southwark.gov.uk</a:t>
            </a:r>
            <a:r>
              <a:rPr lang="en-US" sz="2400" b="1" dirty="0">
                <a:solidFill>
                  <a:srgbClr val="43266E"/>
                </a:solidFill>
                <a:latin typeface="Arial" panose="020B0604020202020204"/>
              </a:rPr>
              <a:t> </a:t>
            </a:r>
          </a:p>
          <a:p>
            <a:pPr>
              <a:lnSpc>
                <a:spcPct val="120000"/>
              </a:lnSpc>
            </a:pPr>
            <a:r>
              <a:rPr lang="en-US" sz="2400" b="1" dirty="0">
                <a:solidFill>
                  <a:srgbClr val="43266E"/>
                </a:solidFill>
                <a:latin typeface="Arial" panose="020B0604020202020204"/>
                <a:hlinkClick r:id="rId5"/>
              </a:rPr>
              <a:t>Selina.Mcclure@southwark.gov.uk</a:t>
            </a:r>
            <a:endParaRPr lang="en-US" sz="2400" b="1" dirty="0">
              <a:solidFill>
                <a:srgbClr val="43266E"/>
              </a:solidFill>
              <a:latin typeface="Arial" panose="020B0604020202020204"/>
            </a:endParaRPr>
          </a:p>
          <a:p>
            <a:pPr marL="0" indent="0">
              <a:lnSpc>
                <a:spcPct val="120000"/>
              </a:lnSpc>
              <a:buNone/>
            </a:pPr>
            <a:r>
              <a:rPr lang="en-US" sz="3600" b="1" dirty="0">
                <a:solidFill>
                  <a:srgbClr val="BB0071"/>
                </a:solidFill>
                <a:latin typeface="Arial" panose="020B0604020202020204"/>
              </a:rPr>
              <a:t>Governor Services Team Updates </a:t>
            </a:r>
          </a:p>
          <a:p>
            <a:pPr>
              <a:lnSpc>
                <a:spcPct val="120000"/>
              </a:lnSpc>
            </a:pPr>
            <a:r>
              <a:rPr lang="en-US" sz="2400" b="1" dirty="0">
                <a:solidFill>
                  <a:srgbClr val="43266E"/>
                </a:solidFill>
                <a:latin typeface="Arial" panose="020B0604020202020204"/>
              </a:rPr>
              <a:t>Welcome to Hayley Cutchey</a:t>
            </a:r>
          </a:p>
          <a:p>
            <a:pPr>
              <a:lnSpc>
                <a:spcPct val="120000"/>
              </a:lnSpc>
            </a:pPr>
            <a:r>
              <a:rPr lang="en-US" sz="2400" b="1" dirty="0">
                <a:solidFill>
                  <a:srgbClr val="43266E"/>
                </a:solidFill>
                <a:latin typeface="Arial" panose="020B0604020202020204"/>
              </a:rPr>
              <a:t>Welcome to Caroline Souchon</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sz="2100" b="1" dirty="0">
              <a:solidFill>
                <a:srgbClr val="BB0071"/>
              </a:solidFill>
              <a:latin typeface="Arial" panose="020B0604020202020204"/>
            </a:endParaRPr>
          </a:p>
        </p:txBody>
      </p:sp>
      <p:sp>
        <p:nvSpPr>
          <p:cNvPr id="3" name="Title 2"/>
          <p:cNvSpPr>
            <a:spLocks noGrp="1"/>
          </p:cNvSpPr>
          <p:nvPr>
            <p:ph type="title" idx="4294967295"/>
          </p:nvPr>
        </p:nvSpPr>
        <p:spPr>
          <a:xfrm>
            <a:off x="359041" y="250244"/>
            <a:ext cx="10515600" cy="820061"/>
          </a:xfrm>
        </p:spPr>
        <p:txBody>
          <a:bodyPr>
            <a:normAutofit/>
          </a:bodyPr>
          <a:lstStyle/>
          <a:p>
            <a:r>
              <a:rPr lang="en-GB" dirty="0">
                <a:solidFill>
                  <a:schemeClr val="bg1"/>
                </a:solidFill>
              </a:rPr>
              <a:t>Welcome </a:t>
            </a:r>
          </a:p>
        </p:txBody>
      </p:sp>
    </p:spTree>
    <p:extLst>
      <p:ext uri="{BB962C8B-B14F-4D97-AF65-F5344CB8AC3E}">
        <p14:creationId xmlns:p14="http://schemas.microsoft.com/office/powerpoint/2010/main" val="258367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175592" y="1438297"/>
            <a:ext cx="11359421" cy="453875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8000" b="1" dirty="0"/>
              <a:t>KCSIE </a:t>
            </a:r>
            <a:r>
              <a:rPr lang="en-GB" sz="8000" dirty="0"/>
              <a:t>- The new version of </a:t>
            </a:r>
            <a:r>
              <a:rPr lang="en-GB" sz="8000" u="sng" dirty="0">
                <a:hlinkClick r:id="rId3"/>
              </a:rPr>
              <a:t>Keeping Children Safe in Education (KCSIE)</a:t>
            </a:r>
            <a:r>
              <a:rPr lang="en-GB" sz="8000" dirty="0"/>
              <a:t> comes into force on 1 September 2024. Please do ensure that all governors read the new guidance and update your record on Governor Hub annually</a:t>
            </a:r>
          </a:p>
          <a:p>
            <a:pPr>
              <a:lnSpc>
                <a:spcPct val="120000"/>
              </a:lnSpc>
            </a:pPr>
            <a:r>
              <a:rPr lang="en-GB" sz="8000" dirty="0"/>
              <a:t>The new </a:t>
            </a:r>
            <a:r>
              <a:rPr lang="en-GB" sz="8000" dirty="0">
                <a:hlinkClick r:id="rId4"/>
              </a:rPr>
              <a:t>Academy Trust Handbook (ATH) 2024</a:t>
            </a:r>
            <a:r>
              <a:rPr lang="en-GB" sz="8000" dirty="0"/>
              <a:t> came into force on </a:t>
            </a:r>
            <a:r>
              <a:rPr lang="en-GB" sz="8000" b="1" dirty="0"/>
              <a:t>1 September</a:t>
            </a:r>
            <a:r>
              <a:rPr lang="en-GB" sz="8000" dirty="0"/>
              <a:t> </a:t>
            </a:r>
          </a:p>
          <a:p>
            <a:pPr>
              <a:lnSpc>
                <a:spcPct val="120000"/>
              </a:lnSpc>
            </a:pPr>
            <a:r>
              <a:rPr lang="en-GB" sz="8000" dirty="0"/>
              <a:t>New statutory </a:t>
            </a:r>
            <a:r>
              <a:rPr lang="en-GB" sz="8000" b="1" dirty="0"/>
              <a:t>'working together to improve school attendance</a:t>
            </a:r>
            <a:r>
              <a:rPr lang="en-GB" sz="8000" dirty="0"/>
              <a:t>' guidance comes into place from 19 August 2024-There will be a briefing on the 14th October at 18.00 -19.30 at Tooley Street. You can book a place </a:t>
            </a:r>
            <a:r>
              <a:rPr lang="en-GB" sz="8000" dirty="0">
                <a:hlinkClick r:id="rId5" action="ppaction://hlinkfile"/>
              </a:rPr>
              <a:t>here.</a:t>
            </a:r>
            <a:r>
              <a:rPr lang="en-GB" sz="8000" dirty="0"/>
              <a:t> </a:t>
            </a:r>
          </a:p>
          <a:p>
            <a:pPr>
              <a:lnSpc>
                <a:spcPct val="120000"/>
              </a:lnSpc>
              <a:spcBef>
                <a:spcPts val="750"/>
              </a:spcBef>
              <a:spcAft>
                <a:spcPts val="750"/>
              </a:spcAft>
            </a:pPr>
            <a:r>
              <a:rPr lang="en-GB" sz="8000" dirty="0">
                <a:hlinkClick r:id="rId6"/>
              </a:rPr>
              <a:t>New Ofsted Handbook</a:t>
            </a:r>
            <a:r>
              <a:rPr lang="en-GB" sz="8000" dirty="0"/>
              <a:t> has been published. Ofsted has ended single headline judgements.</a:t>
            </a:r>
          </a:p>
          <a:p>
            <a:pPr>
              <a:lnSpc>
                <a:spcPct val="120000"/>
              </a:lnSpc>
              <a:spcAft>
                <a:spcPts val="1125"/>
              </a:spcAft>
            </a:pPr>
            <a:r>
              <a:rPr lang="en-GB" sz="8000" dirty="0">
                <a:hlinkClick r:id="rId7">
                  <a:extLst>
                    <a:ext uri="{A12FA001-AC4F-418D-AE19-62706E023703}">
                      <ahyp:hlinkClr xmlns:ahyp="http://schemas.microsoft.com/office/drawing/2018/hyperlinkcolor" val="tx"/>
                    </a:ext>
                  </a:extLst>
                </a:hlinkClick>
              </a:rPr>
              <a:t>ESFA functions to move to the Department for Education</a:t>
            </a:r>
            <a:r>
              <a:rPr lang="en-GB" sz="8000" dirty="0"/>
              <a:t> -   ESFA set to close in March 2025, bringing the functions into the Department for Education to ensure financial improvement is central to school improvement.</a:t>
            </a:r>
          </a:p>
          <a:p>
            <a:pPr>
              <a:lnSpc>
                <a:spcPct val="120000"/>
              </a:lnSpc>
              <a:spcAft>
                <a:spcPts val="1125"/>
              </a:spcAft>
            </a:pPr>
            <a:r>
              <a:rPr lang="en-GB" sz="8000" dirty="0"/>
              <a:t>Southwark Schools Website – Reminder this had a governance section and is free and useful!</a:t>
            </a:r>
          </a:p>
          <a:p>
            <a:pPr>
              <a:lnSpc>
                <a:spcPct val="120000"/>
              </a:lnSpc>
            </a:pPr>
            <a:endParaRPr lang="en-GB" sz="7200" dirty="0"/>
          </a:p>
          <a:p>
            <a:pPr>
              <a:lnSpc>
                <a:spcPct val="120000"/>
              </a:lnSpc>
            </a:pPr>
            <a:endParaRPr lang="en-GB" sz="7200" dirty="0"/>
          </a:p>
          <a:p>
            <a:pPr>
              <a:lnSpc>
                <a:spcPct val="120000"/>
              </a:lnSpc>
            </a:pPr>
            <a:endParaRPr lang="en-GB" dirty="0"/>
          </a:p>
          <a:p>
            <a:pPr>
              <a:lnSpc>
                <a:spcPct val="120000"/>
              </a:lnSpc>
            </a:pPr>
            <a:endParaRPr lang="en-GB" dirty="0"/>
          </a:p>
          <a:p>
            <a:endParaRPr lang="en-GB" dirty="0"/>
          </a:p>
          <a:p>
            <a:pPr marL="0" indent="0">
              <a:buNone/>
            </a:pPr>
            <a:endParaRPr lang="en-GB" sz="6400" dirty="0">
              <a:solidFill>
                <a:srgbClr val="FF0000"/>
              </a:solidFill>
              <a:latin typeface="Arial" panose="020B0604020202020204"/>
            </a:endParaRPr>
          </a:p>
          <a:p>
            <a:r>
              <a:rPr lang="en-GB" b="1" dirty="0">
                <a:solidFill>
                  <a:srgbClr val="FF0000"/>
                </a:solidFill>
              </a:rPr>
              <a:t> </a:t>
            </a:r>
            <a:endParaRPr lang="en-GB" dirty="0">
              <a:solidFill>
                <a:srgbClr val="FF0000"/>
              </a:solidFill>
            </a:endParaRPr>
          </a:p>
          <a:p>
            <a:r>
              <a:rPr lang="en-GB" b="1" dirty="0">
                <a:solidFill>
                  <a:srgbClr val="FF0000"/>
                </a:solidFill>
              </a:rPr>
              <a:t> </a:t>
            </a:r>
            <a:endParaRPr lang="en-GB" dirty="0">
              <a:solidFill>
                <a:srgbClr val="FF0000"/>
              </a:solidFill>
            </a:endParaRPr>
          </a:p>
          <a:p>
            <a:r>
              <a:rPr lang="en-GB" b="1" dirty="0"/>
              <a:t> </a:t>
            </a:r>
            <a:endParaRPr lang="en-GB" dirty="0"/>
          </a:p>
          <a:p>
            <a:r>
              <a:rPr lang="en-GB" dirty="0"/>
              <a:t>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007B8F"/>
              </a:solidFill>
              <a:effectLst/>
              <a:uLnTx/>
              <a:uFillTx/>
              <a:latin typeface="Arial" panose="020B0604020202020204"/>
              <a:ea typeface="+mn-ea"/>
              <a:cs typeface="+mn-cs"/>
            </a:endParaRPr>
          </a:p>
        </p:txBody>
      </p:sp>
      <p:sp>
        <p:nvSpPr>
          <p:cNvPr id="3" name="Title 2"/>
          <p:cNvSpPr>
            <a:spLocks noGrp="1"/>
          </p:cNvSpPr>
          <p:nvPr>
            <p:ph type="title" idx="4294967295"/>
          </p:nvPr>
        </p:nvSpPr>
        <p:spPr>
          <a:xfrm>
            <a:off x="359041" y="250244"/>
            <a:ext cx="10515600" cy="820061"/>
          </a:xfrm>
        </p:spPr>
        <p:txBody>
          <a:bodyPr>
            <a:normAutofit/>
          </a:bodyPr>
          <a:lstStyle/>
          <a:p>
            <a:r>
              <a:rPr lang="en-GB" dirty="0">
                <a:solidFill>
                  <a:schemeClr val="bg1"/>
                </a:solidFill>
              </a:rPr>
              <a:t>Governance news</a:t>
            </a:r>
          </a:p>
        </p:txBody>
      </p:sp>
    </p:spTree>
    <p:extLst>
      <p:ext uri="{BB962C8B-B14F-4D97-AF65-F5344CB8AC3E}">
        <p14:creationId xmlns:p14="http://schemas.microsoft.com/office/powerpoint/2010/main" val="142878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Text">
            <a:extLst>
              <a:ext uri="{FF2B5EF4-FFF2-40B4-BE49-F238E27FC236}">
                <a16:creationId xmlns:a16="http://schemas.microsoft.com/office/drawing/2014/main" id="{4BB38176-A0D9-32B2-61A0-E7F1B3AB4F3B}"/>
              </a:ext>
            </a:extLst>
          </p:cNvPr>
          <p:cNvSpPr txBox="1">
            <a:spLocks/>
          </p:cNvSpPr>
          <p:nvPr/>
        </p:nvSpPr>
        <p:spPr>
          <a:xfrm>
            <a:off x="290170" y="1189907"/>
            <a:ext cx="11359421" cy="494326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sz="7200" dirty="0"/>
          </a:p>
          <a:p>
            <a:pPr>
              <a:lnSpc>
                <a:spcPct val="120000"/>
              </a:lnSpc>
            </a:pPr>
            <a:r>
              <a:rPr lang="en-GB" sz="7200" b="1" dirty="0"/>
              <a:t>The Worker Protection (Amendment of Equality Act 2010) Act 2023 </a:t>
            </a:r>
            <a:r>
              <a:rPr lang="en-GB" sz="7200" dirty="0"/>
              <a:t>is due to come into force on 26 October 2024.  The act means that employers will need to take proactive ownership in taking steps to prevent discriminatory behaviour in the workplace. Updated guidance is due to be produced ahead of October 2024.</a:t>
            </a:r>
          </a:p>
          <a:p>
            <a:pPr>
              <a:lnSpc>
                <a:spcPct val="120000"/>
              </a:lnSpc>
            </a:pPr>
            <a:r>
              <a:rPr lang="en-GB" sz="7200" b="1" dirty="0"/>
              <a:t>Diversity data </a:t>
            </a:r>
            <a:r>
              <a:rPr lang="en-GB" sz="7200" dirty="0"/>
              <a:t>–Please complete via GovernorHub - ‘Personal Information’ page and contribute to a board diversity report.</a:t>
            </a:r>
            <a:r>
              <a:rPr lang="en-GB" sz="7200" b="1" dirty="0"/>
              <a:t> </a:t>
            </a:r>
            <a:r>
              <a:rPr lang="en-GB" sz="7200" dirty="0"/>
              <a:t>The report will only generate if a minimum number of governors have filled this in.</a:t>
            </a:r>
            <a:r>
              <a:rPr lang="en-GB" sz="7200" b="1" dirty="0"/>
              <a:t> </a:t>
            </a:r>
            <a:endParaRPr lang="en-GB" sz="7200" dirty="0"/>
          </a:p>
          <a:p>
            <a:pPr>
              <a:lnSpc>
                <a:spcPct val="120000"/>
              </a:lnSpc>
            </a:pPr>
            <a:r>
              <a:rPr lang="en-GB" sz="7200" b="1" dirty="0"/>
              <a:t>Independent Clerks forum </a:t>
            </a:r>
            <a:r>
              <a:rPr lang="en-GB" sz="7200" dirty="0"/>
              <a:t>–25th September 12-1 pm via Zoom</a:t>
            </a:r>
          </a:p>
          <a:p>
            <a:pPr>
              <a:lnSpc>
                <a:spcPct val="120000"/>
              </a:lnSpc>
            </a:pPr>
            <a:r>
              <a:rPr lang="en-GB" sz="7200" b="1" dirty="0"/>
              <a:t>2024-2025 Training programme </a:t>
            </a:r>
            <a:r>
              <a:rPr lang="en-GB" sz="7200" dirty="0"/>
              <a:t> available to view via </a:t>
            </a:r>
            <a:r>
              <a:rPr lang="en-GB" sz="7200" dirty="0">
                <a:hlinkClick r:id="rId3"/>
              </a:rPr>
              <a:t>Governor Hub.</a:t>
            </a:r>
            <a:r>
              <a:rPr lang="en-GB" sz="7200" dirty="0"/>
              <a:t> Also via the </a:t>
            </a:r>
            <a:r>
              <a:rPr lang="en-GB" sz="7200" dirty="0">
                <a:hlinkClick r:id="rId4"/>
              </a:rPr>
              <a:t>SELA website.</a:t>
            </a:r>
            <a:endParaRPr lang="en-GB" sz="7200" dirty="0"/>
          </a:p>
          <a:p>
            <a:pPr>
              <a:lnSpc>
                <a:spcPct val="120000"/>
              </a:lnSpc>
            </a:pPr>
            <a:r>
              <a:rPr lang="en-GB" sz="7200" b="1" dirty="0"/>
              <a:t>Governor vacancies </a:t>
            </a:r>
            <a:r>
              <a:rPr lang="en-GB" sz="7200" dirty="0"/>
              <a:t>- Encourage your schools to register vacancies  with </a:t>
            </a:r>
            <a:r>
              <a:rPr lang="en-GB" sz="7200" dirty="0">
                <a:hlinkClick r:id="rId5"/>
              </a:rPr>
              <a:t>Governors for School</a:t>
            </a:r>
            <a:r>
              <a:rPr lang="en-GB" sz="7200" dirty="0"/>
              <a:t>s’  free service. </a:t>
            </a:r>
          </a:p>
          <a:p>
            <a:pPr marR="313055">
              <a:spcAft>
                <a:spcPts val="0"/>
              </a:spcAft>
            </a:pPr>
            <a:r>
              <a:rPr lang="en-GB" sz="7200" b="1" dirty="0">
                <a:effectLst/>
                <a:ea typeface="Calibri" panose="020F0502020204030204" pitchFamily="34" charset="0"/>
              </a:rPr>
              <a:t>Prevent in education  </a:t>
            </a:r>
            <a:r>
              <a:rPr lang="en-GB" sz="7200" dirty="0">
                <a:effectLst/>
                <a:ea typeface="Calibri" panose="020F0502020204030204" pitchFamily="34" charset="0"/>
              </a:rPr>
              <a:t>- DofE offers free virtual training for DSLs, governors and trustees</a:t>
            </a:r>
            <a:r>
              <a:rPr lang="en-GB" sz="7200" b="1" dirty="0">
                <a:effectLst/>
                <a:ea typeface="Calibri" panose="020F0502020204030204" pitchFamily="34" charset="0"/>
              </a:rPr>
              <a:t>.</a:t>
            </a:r>
            <a:r>
              <a:rPr lang="en-GB" sz="7200" dirty="0">
                <a:effectLst/>
                <a:ea typeface="Calibri" panose="020F0502020204030204" pitchFamily="34" charset="0"/>
              </a:rPr>
              <a:t> </a:t>
            </a:r>
            <a:r>
              <a:rPr lang="en-GB" sz="7200" i="1" u="sng" dirty="0">
                <a:solidFill>
                  <a:srgbClr val="0563C1"/>
                </a:solidFill>
                <a:effectLst/>
                <a:ea typeface="Calibri" panose="020F0502020204030204" pitchFamily="34" charset="0"/>
                <a:hlinkClick r:id="rId6"/>
              </a:rPr>
              <a:t>Click here to register</a:t>
            </a:r>
            <a:endParaRPr lang="en-GB" sz="7200" i="1" u="sng" dirty="0">
              <a:solidFill>
                <a:srgbClr val="0563C1"/>
              </a:solidFill>
              <a:ea typeface="Calibri" panose="020F0502020204030204" pitchFamily="34" charset="0"/>
            </a:endParaRPr>
          </a:p>
          <a:p>
            <a:pPr marL="0" marR="313055" indent="0">
              <a:spcAft>
                <a:spcPts val="0"/>
              </a:spcAft>
              <a:buNone/>
            </a:pPr>
            <a:endParaRPr lang="en-GB" sz="19200" dirty="0"/>
          </a:p>
          <a:p>
            <a:pPr>
              <a:lnSpc>
                <a:spcPct val="120000"/>
              </a:lnSpc>
            </a:pPr>
            <a:endParaRPr lang="en-GB" sz="7200" dirty="0"/>
          </a:p>
          <a:p>
            <a:endParaRPr lang="en-GB" dirty="0"/>
          </a:p>
          <a:p>
            <a:endParaRPr lang="en-GB" dirty="0"/>
          </a:p>
          <a:p>
            <a:endParaRPr lang="en-GB" dirty="0"/>
          </a:p>
          <a:p>
            <a:pPr marL="0" indent="0">
              <a:buNone/>
            </a:pPr>
            <a:endParaRPr lang="en-GB" sz="6400" dirty="0">
              <a:solidFill>
                <a:srgbClr val="FF0000"/>
              </a:solidFill>
              <a:latin typeface="Arial" panose="020B0604020202020204"/>
            </a:endParaRPr>
          </a:p>
          <a:p>
            <a:r>
              <a:rPr lang="en-GB" b="1" dirty="0">
                <a:solidFill>
                  <a:srgbClr val="FF0000"/>
                </a:solidFill>
              </a:rPr>
              <a:t> </a:t>
            </a:r>
            <a:endParaRPr lang="en-GB" dirty="0">
              <a:solidFill>
                <a:srgbClr val="FF0000"/>
              </a:solidFill>
            </a:endParaRPr>
          </a:p>
          <a:p>
            <a:r>
              <a:rPr lang="en-GB" b="1" dirty="0">
                <a:solidFill>
                  <a:srgbClr val="FF0000"/>
                </a:solidFill>
              </a:rPr>
              <a:t> </a:t>
            </a:r>
            <a:endParaRPr lang="en-GB" dirty="0">
              <a:solidFill>
                <a:srgbClr val="FF0000"/>
              </a:solidFill>
            </a:endParaRPr>
          </a:p>
          <a:p>
            <a:r>
              <a:rPr lang="en-GB" b="1" dirty="0"/>
              <a:t> </a:t>
            </a:r>
            <a:endParaRPr lang="en-GB" dirty="0"/>
          </a:p>
          <a:p>
            <a:r>
              <a:rPr lang="en-GB" dirty="0"/>
              <a:t>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007B8F"/>
              </a:solidFill>
              <a:effectLst/>
              <a:uLnTx/>
              <a:uFillTx/>
              <a:latin typeface="Arial" panose="020B0604020202020204"/>
              <a:ea typeface="+mn-ea"/>
              <a:cs typeface="+mn-cs"/>
            </a:endParaRPr>
          </a:p>
        </p:txBody>
      </p:sp>
      <p:sp>
        <p:nvSpPr>
          <p:cNvPr id="3" name="Title 2"/>
          <p:cNvSpPr>
            <a:spLocks noGrp="1"/>
          </p:cNvSpPr>
          <p:nvPr>
            <p:ph type="title" idx="4294967295"/>
          </p:nvPr>
        </p:nvSpPr>
        <p:spPr>
          <a:xfrm>
            <a:off x="359041" y="250244"/>
            <a:ext cx="10515600" cy="820061"/>
          </a:xfrm>
        </p:spPr>
        <p:txBody>
          <a:bodyPr>
            <a:normAutofit/>
          </a:bodyPr>
          <a:lstStyle/>
          <a:p>
            <a:r>
              <a:rPr lang="en-GB" dirty="0">
                <a:solidFill>
                  <a:schemeClr val="bg1"/>
                </a:solidFill>
              </a:rPr>
              <a:t>Governance news</a:t>
            </a:r>
          </a:p>
        </p:txBody>
      </p:sp>
    </p:spTree>
    <p:extLst>
      <p:ext uri="{BB962C8B-B14F-4D97-AF65-F5344CB8AC3E}">
        <p14:creationId xmlns:p14="http://schemas.microsoft.com/office/powerpoint/2010/main" val="326563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7403200" cy="5388400"/>
          </a:xfrm>
          <a:prstGeom prst="rect">
            <a:avLst/>
          </a:prstGeom>
          <a:solidFill>
            <a:srgbClr val="F6D1DC"/>
          </a:solidFill>
          <a:ln>
            <a:noFill/>
          </a:ln>
        </p:spPr>
        <p:txBody>
          <a:bodyPr spcFirstLastPara="1" wrap="square" lIns="121900" tIns="121900" rIns="121900" bIns="121900" anchor="ctr" anchorCtr="0">
            <a:noAutofit/>
          </a:bodyPr>
          <a:lstStyle/>
          <a:p>
            <a:pPr marL="609585" defTabSz="1219170">
              <a:buClr>
                <a:srgbClr val="000000"/>
              </a:buClr>
            </a:pPr>
            <a:br>
              <a:rPr lang="en-GB" sz="4800" dirty="0">
                <a:solidFill>
                  <a:srgbClr val="3B4395"/>
                </a:solidFill>
              </a:rPr>
            </a:br>
            <a:endParaRPr sz="1867" kern="0" dirty="0">
              <a:solidFill>
                <a:srgbClr val="000000"/>
              </a:solidFill>
              <a:latin typeface="Arial"/>
              <a:cs typeface="Arial"/>
              <a:sym typeface="Arial"/>
            </a:endParaRPr>
          </a:p>
        </p:txBody>
      </p:sp>
      <p:sp>
        <p:nvSpPr>
          <p:cNvPr id="55" name="Google Shape;55;p13"/>
          <p:cNvSpPr/>
          <p:nvPr/>
        </p:nvSpPr>
        <p:spPr>
          <a:xfrm>
            <a:off x="7570867" y="0"/>
            <a:ext cx="4788800" cy="5388400"/>
          </a:xfrm>
          <a:prstGeom prst="rect">
            <a:avLst/>
          </a:prstGeom>
          <a:solidFill>
            <a:srgbClr val="3B4395"/>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latin typeface="Arial"/>
              <a:cs typeface="Arial"/>
              <a:sym typeface="Arial"/>
            </a:endParaRPr>
          </a:p>
        </p:txBody>
      </p:sp>
      <p:sp>
        <p:nvSpPr>
          <p:cNvPr id="56" name="Google Shape;56;p13"/>
          <p:cNvSpPr/>
          <p:nvPr/>
        </p:nvSpPr>
        <p:spPr>
          <a:xfrm>
            <a:off x="7403368" y="0"/>
            <a:ext cx="494800" cy="5388400"/>
          </a:xfrm>
          <a:prstGeom prst="rect">
            <a:avLst/>
          </a:prstGeom>
          <a:solidFill>
            <a:srgbClr val="BB0071"/>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latin typeface="Arial"/>
              <a:cs typeface="Arial"/>
              <a:sym typeface="Arial"/>
            </a:endParaRPr>
          </a:p>
        </p:txBody>
      </p:sp>
      <p:pic>
        <p:nvPicPr>
          <p:cNvPr id="57" name="Google Shape;57;p13"/>
          <p:cNvPicPr preferRelativeResize="0"/>
          <p:nvPr/>
        </p:nvPicPr>
        <p:blipFill>
          <a:blip r:embed="rId3">
            <a:alphaModFix/>
          </a:blip>
          <a:stretch>
            <a:fillRect/>
          </a:stretch>
        </p:blipFill>
        <p:spPr>
          <a:xfrm>
            <a:off x="217967" y="5682834"/>
            <a:ext cx="2973965" cy="968033"/>
          </a:xfrm>
          <a:prstGeom prst="rect">
            <a:avLst/>
          </a:prstGeom>
          <a:noFill/>
          <a:ln>
            <a:noFill/>
          </a:ln>
        </p:spPr>
      </p:pic>
      <p:pic>
        <p:nvPicPr>
          <p:cNvPr id="58" name="Google Shape;58;p13"/>
          <p:cNvPicPr preferRelativeResize="0"/>
          <p:nvPr/>
        </p:nvPicPr>
        <p:blipFill>
          <a:blip r:embed="rId4">
            <a:alphaModFix/>
          </a:blip>
          <a:stretch>
            <a:fillRect/>
          </a:stretch>
        </p:blipFill>
        <p:spPr>
          <a:xfrm>
            <a:off x="9965267" y="5817200"/>
            <a:ext cx="1879600" cy="833667"/>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2040" y="144727"/>
            <a:ext cx="5098946" cy="5098946"/>
          </a:xfrm>
          <a:prstGeom prst="rect">
            <a:avLst/>
          </a:prstGeom>
        </p:spPr>
      </p:pic>
      <p:sp>
        <p:nvSpPr>
          <p:cNvPr id="8" name="Rectangle 7"/>
          <p:cNvSpPr/>
          <p:nvPr/>
        </p:nvSpPr>
        <p:spPr>
          <a:xfrm>
            <a:off x="8430737" y="723182"/>
            <a:ext cx="3244850" cy="3496598"/>
          </a:xfrm>
          <a:prstGeom prst="rect">
            <a:avLst/>
          </a:prstGeom>
        </p:spPr>
        <p:txBody>
          <a:bodyPr wrap="square">
            <a:spAutoFit/>
          </a:bodyPr>
          <a:lstStyle/>
          <a:p>
            <a:pPr>
              <a:lnSpc>
                <a:spcPct val="120000"/>
              </a:lnSpc>
            </a:pPr>
            <a:r>
              <a:rPr lang="en-GB" sz="2400" dirty="0">
                <a:solidFill>
                  <a:schemeClr val="bg1"/>
                </a:solidFill>
              </a:rPr>
              <a:t>Governance special recognition Awards event – Save the date.</a:t>
            </a:r>
          </a:p>
          <a:p>
            <a:pPr>
              <a:lnSpc>
                <a:spcPct val="120000"/>
              </a:lnSpc>
            </a:pPr>
            <a:r>
              <a:rPr lang="en-GB" sz="2400" dirty="0">
                <a:solidFill>
                  <a:schemeClr val="bg1"/>
                </a:solidFill>
              </a:rPr>
              <a:t>Let us know if you would like to nominate anyone from your board (including clerk) </a:t>
            </a:r>
          </a:p>
          <a:p>
            <a:pPr>
              <a:lnSpc>
                <a:spcPct val="120000"/>
              </a:lnSpc>
            </a:pPr>
            <a:endParaRPr lang="en-GB" dirty="0"/>
          </a:p>
        </p:txBody>
      </p:sp>
    </p:spTree>
    <p:extLst>
      <p:ext uri="{BB962C8B-B14F-4D97-AF65-F5344CB8AC3E}">
        <p14:creationId xmlns:p14="http://schemas.microsoft.com/office/powerpoint/2010/main" val="117003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59041" y="250244"/>
            <a:ext cx="10515600" cy="820061"/>
          </a:xfrm>
        </p:spPr>
        <p:txBody>
          <a:bodyPr>
            <a:normAutofit/>
          </a:bodyPr>
          <a:lstStyle/>
          <a:p>
            <a:r>
              <a:rPr lang="en-GB" dirty="0">
                <a:solidFill>
                  <a:schemeClr val="bg1"/>
                </a:solidFill>
              </a:rPr>
              <a:t>Key Dates</a:t>
            </a:r>
          </a:p>
        </p:txBody>
      </p:sp>
      <p:sp>
        <p:nvSpPr>
          <p:cNvPr id="7" name="TextBox 6">
            <a:extLst>
              <a:ext uri="{FF2B5EF4-FFF2-40B4-BE49-F238E27FC236}">
                <a16:creationId xmlns:a16="http://schemas.microsoft.com/office/drawing/2014/main" id="{1094E33D-B694-346E-5155-3AF455A96F27}"/>
              </a:ext>
            </a:extLst>
          </p:cNvPr>
          <p:cNvSpPr txBox="1"/>
          <p:nvPr/>
        </p:nvSpPr>
        <p:spPr>
          <a:xfrm>
            <a:off x="359041" y="1284625"/>
            <a:ext cx="11379569" cy="4888518"/>
          </a:xfrm>
          <a:prstGeom prst="rect">
            <a:avLst/>
          </a:prstGeom>
          <a:noFill/>
        </p:spPr>
        <p:txBody>
          <a:bodyPr wrap="square">
            <a:spAutoFit/>
          </a:bodyPr>
          <a:lstStyle/>
          <a:p>
            <a:pPr indent="0">
              <a:lnSpc>
                <a:spcPct val="150000"/>
              </a:lnSpc>
              <a:buNone/>
            </a:pPr>
            <a:r>
              <a:rPr lang="en-GB" b="1" dirty="0"/>
              <a:t>Autumn Term 2024</a:t>
            </a:r>
          </a:p>
          <a:p>
            <a:pPr>
              <a:lnSpc>
                <a:spcPct val="150000"/>
              </a:lnSpc>
            </a:pPr>
            <a:r>
              <a:rPr lang="en-GB" b="1" dirty="0">
                <a:solidFill>
                  <a:srgbClr val="3B4395"/>
                </a:solidFill>
              </a:rPr>
              <a:t>Independent Clerk Briefing </a:t>
            </a:r>
            <a:r>
              <a:rPr lang="en-GB" dirty="0">
                <a:solidFill>
                  <a:srgbClr val="3B4395"/>
                </a:solidFill>
              </a:rPr>
              <a:t>- </a:t>
            </a:r>
            <a:r>
              <a:rPr lang="en-GB" dirty="0">
                <a:solidFill>
                  <a:schemeClr val="accent1"/>
                </a:solidFill>
              </a:rPr>
              <a:t>25</a:t>
            </a:r>
            <a:r>
              <a:rPr lang="en-GB" baseline="30000" dirty="0">
                <a:solidFill>
                  <a:schemeClr val="accent1"/>
                </a:solidFill>
              </a:rPr>
              <a:t>th</a:t>
            </a:r>
            <a:r>
              <a:rPr lang="en-GB" dirty="0">
                <a:solidFill>
                  <a:schemeClr val="accent1"/>
                </a:solidFill>
              </a:rPr>
              <a:t> September 2024  12-1 pm via Zoom</a:t>
            </a:r>
            <a:r>
              <a:rPr lang="en-GB" dirty="0"/>
              <a:t>– </a:t>
            </a:r>
            <a:r>
              <a:rPr lang="en-GB" dirty="0">
                <a:hlinkClick r:id="rId3"/>
              </a:rPr>
              <a:t>Click here to register </a:t>
            </a:r>
            <a:r>
              <a:rPr lang="en-GB" dirty="0"/>
              <a:t> </a:t>
            </a:r>
          </a:p>
          <a:p>
            <a:pPr>
              <a:lnSpc>
                <a:spcPct val="150000"/>
              </a:lnSpc>
            </a:pPr>
            <a:endParaRPr lang="en-GB" b="1" dirty="0"/>
          </a:p>
          <a:p>
            <a:pPr>
              <a:lnSpc>
                <a:spcPct val="150000"/>
              </a:lnSpc>
            </a:pPr>
            <a:r>
              <a:rPr lang="en-GB" b="1" dirty="0"/>
              <a:t>Spring Term 2025</a:t>
            </a:r>
          </a:p>
          <a:p>
            <a:pPr>
              <a:lnSpc>
                <a:spcPct val="150000"/>
              </a:lnSpc>
            </a:pPr>
            <a:r>
              <a:rPr lang="en-GB" b="1" dirty="0">
                <a:solidFill>
                  <a:srgbClr val="3B4395"/>
                </a:solidFill>
              </a:rPr>
              <a:t>Governor Forum  </a:t>
            </a:r>
            <a:r>
              <a:rPr lang="en-GB" b="0" i="0" dirty="0">
                <a:effectLst/>
              </a:rPr>
              <a:t>- 20 January 2025 at 6-p.m. – </a:t>
            </a:r>
            <a:r>
              <a:rPr lang="en-GB" i="0" dirty="0">
                <a:effectLst/>
              </a:rPr>
              <a:t>via Zoom  </a:t>
            </a:r>
            <a:r>
              <a:rPr lang="en-GB" b="0" i="0" dirty="0">
                <a:effectLst/>
              </a:rPr>
              <a:t>- </a:t>
            </a:r>
            <a:r>
              <a:rPr lang="en-GB" b="0" i="0" dirty="0">
                <a:effectLst/>
                <a:hlinkClick r:id="rId4"/>
              </a:rPr>
              <a:t>Click here to register</a:t>
            </a:r>
            <a:endParaRPr lang="en-GB" dirty="0"/>
          </a:p>
          <a:p>
            <a:r>
              <a:rPr lang="en-GB" b="1" dirty="0">
                <a:solidFill>
                  <a:srgbClr val="3B4395"/>
                </a:solidFill>
              </a:rPr>
              <a:t>Independent Clerk Briefing  - </a:t>
            </a:r>
            <a:r>
              <a:rPr lang="en-GB" dirty="0"/>
              <a:t>22nd January 2025 at 12-1 p.m. </a:t>
            </a:r>
            <a:r>
              <a:rPr lang="en-GB" dirty="0">
                <a:solidFill>
                  <a:schemeClr val="accent1"/>
                </a:solidFill>
              </a:rPr>
              <a:t>via Zoom</a:t>
            </a:r>
            <a:r>
              <a:rPr lang="en-GB" dirty="0"/>
              <a:t>– </a:t>
            </a:r>
            <a:r>
              <a:rPr lang="en-GB" dirty="0">
                <a:hlinkClick r:id="rId5"/>
              </a:rPr>
              <a:t>Click here to register</a:t>
            </a:r>
            <a:endParaRPr lang="en-GB" dirty="0"/>
          </a:p>
          <a:p>
            <a:r>
              <a:rPr lang="en-GB" b="1" dirty="0">
                <a:solidFill>
                  <a:srgbClr val="3B4395"/>
                </a:solidFill>
              </a:rPr>
              <a:t>Governance special recognition Awards event – </a:t>
            </a:r>
            <a:r>
              <a:rPr lang="en-GB" dirty="0"/>
              <a:t>13th February at 6 p.m at Tooley Street </a:t>
            </a:r>
          </a:p>
          <a:p>
            <a:pPr>
              <a:lnSpc>
                <a:spcPct val="150000"/>
              </a:lnSpc>
            </a:pPr>
            <a:endParaRPr lang="en-GB" dirty="0"/>
          </a:p>
          <a:p>
            <a:pPr>
              <a:lnSpc>
                <a:spcPct val="150000"/>
              </a:lnSpc>
            </a:pPr>
            <a:r>
              <a:rPr lang="en-GB" b="1" dirty="0"/>
              <a:t>Summer Term 2025</a:t>
            </a:r>
          </a:p>
          <a:p>
            <a:pPr>
              <a:lnSpc>
                <a:spcPct val="150000"/>
              </a:lnSpc>
            </a:pPr>
            <a:r>
              <a:rPr lang="en-GB" b="1" dirty="0">
                <a:solidFill>
                  <a:srgbClr val="3B4395"/>
                </a:solidFill>
              </a:rPr>
              <a:t>Governor Forum </a:t>
            </a:r>
            <a:r>
              <a:rPr lang="en-GB" b="0" i="0" dirty="0">
                <a:effectLst/>
              </a:rPr>
              <a:t>7</a:t>
            </a:r>
            <a:r>
              <a:rPr lang="en-GB" b="0" i="0" baseline="30000" dirty="0">
                <a:effectLst/>
              </a:rPr>
              <a:t>th</a:t>
            </a:r>
            <a:r>
              <a:rPr lang="en-GB" b="0" i="0" dirty="0">
                <a:effectLst/>
              </a:rPr>
              <a:t>  May 2025 – 6 p.m. – Tooley Street</a:t>
            </a:r>
          </a:p>
          <a:p>
            <a:r>
              <a:rPr lang="en-GB" b="1" dirty="0">
                <a:solidFill>
                  <a:srgbClr val="3B4395"/>
                </a:solidFill>
              </a:rPr>
              <a:t>Independent Clerk Briefing  - </a:t>
            </a:r>
            <a:r>
              <a:rPr lang="en-GB" dirty="0"/>
              <a:t>12th May 2025 - 12-1 p.m. – </a:t>
            </a:r>
            <a:r>
              <a:rPr lang="en-GB" dirty="0">
                <a:hlinkClick r:id="rId6"/>
              </a:rPr>
              <a:t>Click here to register </a:t>
            </a:r>
            <a:endParaRPr lang="en-GB" dirty="0"/>
          </a:p>
          <a:p>
            <a:endParaRPr lang="en-GB" dirty="0"/>
          </a:p>
          <a:p>
            <a:pPr>
              <a:lnSpc>
                <a:spcPct val="150000"/>
              </a:lnSpc>
            </a:pPr>
            <a:endParaRPr lang="en-GB" dirty="0"/>
          </a:p>
        </p:txBody>
      </p:sp>
    </p:spTree>
    <p:extLst>
      <p:ext uri="{BB962C8B-B14F-4D97-AF65-F5344CB8AC3E}">
        <p14:creationId xmlns:p14="http://schemas.microsoft.com/office/powerpoint/2010/main" val="931702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5d53cc01-3ce3-4f45-8028-bcd4036f16ab"/>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Southwark">
      <a:dk1>
        <a:srgbClr val="000000"/>
      </a:dk1>
      <a:lt1>
        <a:srgbClr val="FFFFFF"/>
      </a:lt1>
      <a:dk2>
        <a:srgbClr val="00873B"/>
      </a:dk2>
      <a:lt2>
        <a:srgbClr val="C9D963"/>
      </a:lt2>
      <a:accent1>
        <a:srgbClr val="24463C"/>
      </a:accent1>
      <a:accent2>
        <a:srgbClr val="8FCAAA"/>
      </a:accent2>
      <a:accent3>
        <a:srgbClr val="F9B000"/>
      </a:accent3>
      <a:accent4>
        <a:srgbClr val="FBEE71"/>
      </a:accent4>
      <a:accent5>
        <a:srgbClr val="BB0071"/>
      </a:accent5>
      <a:accent6>
        <a:srgbClr val="F6D1DC"/>
      </a:accent6>
      <a:hlink>
        <a:srgbClr val="3B4395"/>
      </a:hlink>
      <a:folHlink>
        <a:srgbClr val="4427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6026388-A5F3-4D02-9947-1C493B2E2F00}" vid="{2B34C36E-4D0D-4316-BB8B-27B4AA1FDA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Description xmlns="3bcb0ad3-090c-4ae7-93cc-761c0b777f58" xsi:nil="true"/>
    <FormId xmlns="3bcb0ad3-090c-4ae7-93cc-761c0b777f58" xsi:nil="true"/>
    <FormVersion xmlns="3bcb0ad3-090c-4ae7-93cc-761c0b777f58" xsi:nil="true"/>
    <FormCategory xmlns="3bcb0ad3-090c-4ae7-93cc-761c0b777f58" xsi:nil="true"/>
    <ShowInCatalog xmlns="3bcb0ad3-090c-4ae7-93cc-761c0b777f58">false</ShowInCatalog>
    <CustomContentTypeId xmlns="3bcb0ad3-090c-4ae7-93cc-761c0b777f58" xsi:nil="true"/>
    <FormName xmlns="3bcb0ad3-090c-4ae7-93cc-761c0b777f58" xsi:nil="true"/>
    <FormLocale xmlns="3bcb0ad3-090c-4ae7-93cc-761c0b777f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795C9A00AB8D44A92766694C4FA2128" ma:contentTypeVersion="0" ma:contentTypeDescription="A Microsoft InfoPath Form Template." ma:contentTypeScope="" ma:versionID="81f778f92637247385ad874aa434526b">
  <xsd:schema xmlns:xsd="http://www.w3.org/2001/XMLSchema" xmlns:xs="http://www.w3.org/2001/XMLSchema" xmlns:p="http://schemas.microsoft.com/office/2006/metadata/properties" xmlns:ns2="3bcb0ad3-090c-4ae7-93cc-761c0b777f58" targetNamespace="http://schemas.microsoft.com/office/2006/metadata/properties" ma:root="true" ma:fieldsID="7e2797079e88f03026d4ee573a89f677" ns2:_="">
    <xsd:import namespace="3bcb0ad3-090c-4ae7-93cc-761c0b777f58"/>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b0ad3-090c-4ae7-93cc-761c0b777f58"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95E00C-ED66-4169-8AE6-BCE0017F00F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bcb0ad3-090c-4ae7-93cc-761c0b777f58"/>
    <ds:schemaRef ds:uri="http://www.w3.org/XML/1998/namespace"/>
  </ds:schemaRefs>
</ds:datastoreItem>
</file>

<file path=customXml/itemProps2.xml><?xml version="1.0" encoding="utf-8"?>
<ds:datastoreItem xmlns:ds="http://schemas.openxmlformats.org/officeDocument/2006/customXml" ds:itemID="{4A89AB6B-32B9-42A1-B30D-9E35B76EF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b0ad3-090c-4ae7-93cc-761c0b777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17CE2-9F54-425F-9EFC-55E6AAB4A1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Southwark Council light blue and mint</Template>
  <TotalTime>2874</TotalTime>
  <Words>839</Words>
  <Application>Microsoft Office PowerPoint</Application>
  <PresentationFormat>Widescreen</PresentationFormat>
  <Paragraphs>100</Paragraphs>
  <Slides>8</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Simple Light</vt:lpstr>
      <vt:lpstr>2_Office Theme</vt:lpstr>
      <vt:lpstr>PowerPoint Presentation</vt:lpstr>
      <vt:lpstr>Agenda </vt:lpstr>
      <vt:lpstr>PowerPoint Presentation</vt:lpstr>
      <vt:lpstr>Welcome </vt:lpstr>
      <vt:lpstr>Governance news</vt:lpstr>
      <vt:lpstr>Governance news</vt:lpstr>
      <vt:lpstr>PowerPoint Presentation</vt:lpstr>
      <vt:lpstr>Key Dates</vt:lpstr>
    </vt:vector>
  </TitlesOfParts>
  <Company>London Borough of Southwark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 to go here, this can be on one, two or three lines  Add additional information</dc:title>
  <dc:creator>Ashworth, Justin</dc:creator>
  <cp:lastModifiedBy>McClure, Selina</cp:lastModifiedBy>
  <cp:revision>50</cp:revision>
  <dcterms:created xsi:type="dcterms:W3CDTF">2024-02-08T15:52:45Z</dcterms:created>
  <dcterms:modified xsi:type="dcterms:W3CDTF">2024-09-24T09:11:48Z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6e961b47-fb94-4267-ad9f-ebe46a7c45e8</vt:lpwstr>
  </property>
  <property fmtid="{D5CDD505-2E9C-101B-9397-08002B2CF9AE}" pid="3" name="ContentTypeId">
    <vt:lpwstr>0x010100F8EF98760CBA4A94994F13BA881038FA006795C9A00AB8D44A92766694C4FA2128</vt:lpwstr>
  </property>
</Properties>
</file>