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82" r:id="rId2"/>
    <p:sldId id="279" r:id="rId3"/>
    <p:sldId id="284" r:id="rId4"/>
    <p:sldId id="337" r:id="rId5"/>
    <p:sldId id="327" r:id="rId6"/>
    <p:sldId id="326" r:id="rId7"/>
    <p:sldId id="306" r:id="rId8"/>
    <p:sldId id="300" r:id="rId9"/>
    <p:sldId id="291" r:id="rId10"/>
    <p:sldId id="307" r:id="rId11"/>
    <p:sldId id="309" r:id="rId12"/>
    <p:sldId id="305" r:id="rId13"/>
    <p:sldId id="311" r:id="rId14"/>
    <p:sldId id="312" r:id="rId15"/>
    <p:sldId id="318" r:id="rId16"/>
    <p:sldId id="320" r:id="rId17"/>
    <p:sldId id="308" r:id="rId18"/>
    <p:sldId id="292" r:id="rId19"/>
    <p:sldId id="315" r:id="rId20"/>
    <p:sldId id="285" r:id="rId21"/>
    <p:sldId id="331" r:id="rId22"/>
    <p:sldId id="286" r:id="rId23"/>
    <p:sldId id="287" r:id="rId24"/>
    <p:sldId id="321" r:id="rId25"/>
    <p:sldId id="293" r:id="rId26"/>
    <p:sldId id="316" r:id="rId27"/>
    <p:sldId id="323" r:id="rId28"/>
    <p:sldId id="332" r:id="rId29"/>
    <p:sldId id="314" r:id="rId30"/>
    <p:sldId id="302" r:id="rId31"/>
    <p:sldId id="303" r:id="rId32"/>
    <p:sldId id="333" r:id="rId33"/>
    <p:sldId id="290" r:id="rId34"/>
    <p:sldId id="335" r:id="rId35"/>
    <p:sldId id="330" r:id="rId36"/>
    <p:sldId id="324" r:id="rId37"/>
    <p:sldId id="325" r:id="rId38"/>
    <p:sldId id="328" r:id="rId39"/>
    <p:sldId id="336" r:id="rId40"/>
    <p:sldId id="334"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66E"/>
    <a:srgbClr val="E04817"/>
    <a:srgbClr val="C9E7EB"/>
    <a:srgbClr val="007B8F"/>
    <a:srgbClr val="6C1B3C"/>
    <a:srgbClr val="00ABE9"/>
    <a:srgbClr val="3A4295"/>
    <a:srgbClr val="E61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6" autoAdjust="0"/>
    <p:restoredTop sz="76961" autoAdjust="0"/>
  </p:normalViewPr>
  <p:slideViewPr>
    <p:cSldViewPr snapToGrid="0" showGuides="1">
      <p:cViewPr varScale="1">
        <p:scale>
          <a:sx n="60" d="100"/>
          <a:sy n="60" d="100"/>
        </p:scale>
        <p:origin x="680"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9ECCD-2653-E948-B2B9-56C516F26206}"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05FC5-FEAC-BA4E-AADE-DD0424808461}" type="slidenum">
              <a:rPr lang="en-US" smtClean="0"/>
              <a:t>‹#›</a:t>
            </a:fld>
            <a:endParaRPr lang="en-US"/>
          </a:p>
        </p:txBody>
      </p:sp>
    </p:spTree>
    <p:extLst>
      <p:ext uri="{BB962C8B-B14F-4D97-AF65-F5344CB8AC3E}">
        <p14:creationId xmlns:p14="http://schemas.microsoft.com/office/powerpoint/2010/main" val="307191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ADD SCHOOL LOGO - To change the image, right click on the picture and select Change Picture &gt; from file. Choose your new image and once inserted, use Picture format &gt; Crop to adjust</a:t>
            </a:r>
          </a:p>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a:t>
            </a:fld>
            <a:endParaRPr lang="en-US"/>
          </a:p>
        </p:txBody>
      </p:sp>
    </p:spTree>
    <p:extLst>
      <p:ext uri="{BB962C8B-B14F-4D97-AF65-F5344CB8AC3E}">
        <p14:creationId xmlns:p14="http://schemas.microsoft.com/office/powerpoint/2010/main" val="124398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10</a:t>
            </a:fld>
            <a:endParaRPr lang="en-US"/>
          </a:p>
        </p:txBody>
      </p:sp>
    </p:spTree>
    <p:extLst>
      <p:ext uri="{BB962C8B-B14F-4D97-AF65-F5344CB8AC3E}">
        <p14:creationId xmlns:p14="http://schemas.microsoft.com/office/powerpoint/2010/main" val="390325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11</a:t>
            </a:fld>
            <a:endParaRPr lang="en-US"/>
          </a:p>
        </p:txBody>
      </p:sp>
    </p:spTree>
    <p:extLst>
      <p:ext uri="{BB962C8B-B14F-4D97-AF65-F5344CB8AC3E}">
        <p14:creationId xmlns:p14="http://schemas.microsoft.com/office/powerpoint/2010/main" val="3611651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12</a:t>
            </a:fld>
            <a:endParaRPr lang="en-US"/>
          </a:p>
        </p:txBody>
      </p:sp>
    </p:spTree>
    <p:extLst>
      <p:ext uri="{BB962C8B-B14F-4D97-AF65-F5344CB8AC3E}">
        <p14:creationId xmlns:p14="http://schemas.microsoft.com/office/powerpoint/2010/main" val="24734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13</a:t>
            </a:fld>
            <a:endParaRPr lang="en-US"/>
          </a:p>
        </p:txBody>
      </p:sp>
    </p:spTree>
    <p:extLst>
      <p:ext uri="{BB962C8B-B14F-4D97-AF65-F5344CB8AC3E}">
        <p14:creationId xmlns:p14="http://schemas.microsoft.com/office/powerpoint/2010/main" val="363828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14</a:t>
            </a:fld>
            <a:endParaRPr lang="en-US"/>
          </a:p>
        </p:txBody>
      </p:sp>
    </p:spTree>
    <p:extLst>
      <p:ext uri="{BB962C8B-B14F-4D97-AF65-F5344CB8AC3E}">
        <p14:creationId xmlns:p14="http://schemas.microsoft.com/office/powerpoint/2010/main" val="375198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15</a:t>
            </a:fld>
            <a:endParaRPr lang="en-US"/>
          </a:p>
        </p:txBody>
      </p:sp>
    </p:spTree>
    <p:extLst>
      <p:ext uri="{BB962C8B-B14F-4D97-AF65-F5344CB8AC3E}">
        <p14:creationId xmlns:p14="http://schemas.microsoft.com/office/powerpoint/2010/main" val="3453970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16</a:t>
            </a:fld>
            <a:endParaRPr lang="en-US"/>
          </a:p>
        </p:txBody>
      </p:sp>
    </p:spTree>
    <p:extLst>
      <p:ext uri="{BB962C8B-B14F-4D97-AF65-F5344CB8AC3E}">
        <p14:creationId xmlns:p14="http://schemas.microsoft.com/office/powerpoint/2010/main" val="2512968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17</a:t>
            </a:fld>
            <a:endParaRPr lang="en-US"/>
          </a:p>
        </p:txBody>
      </p:sp>
    </p:spTree>
    <p:extLst>
      <p:ext uri="{BB962C8B-B14F-4D97-AF65-F5344CB8AC3E}">
        <p14:creationId xmlns:p14="http://schemas.microsoft.com/office/powerpoint/2010/main" val="114367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18</a:t>
            </a:fld>
            <a:endParaRPr lang="en-US"/>
          </a:p>
        </p:txBody>
      </p:sp>
    </p:spTree>
    <p:extLst>
      <p:ext uri="{BB962C8B-B14F-4D97-AF65-F5344CB8AC3E}">
        <p14:creationId xmlns:p14="http://schemas.microsoft.com/office/powerpoint/2010/main" val="405343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19</a:t>
            </a:fld>
            <a:endParaRPr lang="en-US"/>
          </a:p>
        </p:txBody>
      </p:sp>
    </p:spTree>
    <p:extLst>
      <p:ext uri="{BB962C8B-B14F-4D97-AF65-F5344CB8AC3E}">
        <p14:creationId xmlns:p14="http://schemas.microsoft.com/office/powerpoint/2010/main" val="211387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SCHOOL LOGO: 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2</a:t>
            </a:fld>
            <a:endParaRPr lang="en-US"/>
          </a:p>
        </p:txBody>
      </p:sp>
    </p:spTree>
    <p:extLst>
      <p:ext uri="{BB962C8B-B14F-4D97-AF65-F5344CB8AC3E}">
        <p14:creationId xmlns:p14="http://schemas.microsoft.com/office/powerpoint/2010/main" val="2841714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20</a:t>
            </a:fld>
            <a:endParaRPr lang="en-US"/>
          </a:p>
        </p:txBody>
      </p:sp>
    </p:spTree>
    <p:extLst>
      <p:ext uri="{BB962C8B-B14F-4D97-AF65-F5344CB8AC3E}">
        <p14:creationId xmlns:p14="http://schemas.microsoft.com/office/powerpoint/2010/main" val="2920140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21</a:t>
            </a:fld>
            <a:endParaRPr lang="en-US"/>
          </a:p>
        </p:txBody>
      </p:sp>
    </p:spTree>
    <p:extLst>
      <p:ext uri="{BB962C8B-B14F-4D97-AF65-F5344CB8AC3E}">
        <p14:creationId xmlns:p14="http://schemas.microsoft.com/office/powerpoint/2010/main" val="680142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22</a:t>
            </a:fld>
            <a:endParaRPr lang="en-US"/>
          </a:p>
        </p:txBody>
      </p:sp>
    </p:spTree>
    <p:extLst>
      <p:ext uri="{BB962C8B-B14F-4D97-AF65-F5344CB8AC3E}">
        <p14:creationId xmlns:p14="http://schemas.microsoft.com/office/powerpoint/2010/main" val="30022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ACTION – school to amend / adapt this slide depending on what actions it is proposing to take / has taken </a:t>
            </a:r>
          </a:p>
        </p:txBody>
      </p:sp>
      <p:sp>
        <p:nvSpPr>
          <p:cNvPr id="4" name="Slide Number Placeholder 3"/>
          <p:cNvSpPr>
            <a:spLocks noGrp="1"/>
          </p:cNvSpPr>
          <p:nvPr>
            <p:ph type="sldNum" sz="quarter" idx="5"/>
          </p:nvPr>
        </p:nvSpPr>
        <p:spPr/>
        <p:txBody>
          <a:bodyPr/>
          <a:lstStyle/>
          <a:p>
            <a:fld id="{5EA05FC5-FEAC-BA4E-AADE-DD0424808461}" type="slidenum">
              <a:rPr lang="en-US" smtClean="0"/>
              <a:t>23</a:t>
            </a:fld>
            <a:endParaRPr lang="en-US"/>
          </a:p>
        </p:txBody>
      </p:sp>
    </p:spTree>
    <p:extLst>
      <p:ext uri="{BB962C8B-B14F-4D97-AF65-F5344CB8AC3E}">
        <p14:creationId xmlns:p14="http://schemas.microsoft.com/office/powerpoint/2010/main" val="2588256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24</a:t>
            </a:fld>
            <a:endParaRPr lang="en-US"/>
          </a:p>
        </p:txBody>
      </p:sp>
    </p:spTree>
    <p:extLst>
      <p:ext uri="{BB962C8B-B14F-4D97-AF65-F5344CB8AC3E}">
        <p14:creationId xmlns:p14="http://schemas.microsoft.com/office/powerpoint/2010/main" val="84282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25</a:t>
            </a:fld>
            <a:endParaRPr lang="en-US"/>
          </a:p>
        </p:txBody>
      </p:sp>
    </p:spTree>
    <p:extLst>
      <p:ext uri="{BB962C8B-B14F-4D97-AF65-F5344CB8AC3E}">
        <p14:creationId xmlns:p14="http://schemas.microsoft.com/office/powerpoint/2010/main" val="2410501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26</a:t>
            </a:fld>
            <a:endParaRPr lang="en-US"/>
          </a:p>
        </p:txBody>
      </p:sp>
    </p:spTree>
    <p:extLst>
      <p:ext uri="{BB962C8B-B14F-4D97-AF65-F5344CB8AC3E}">
        <p14:creationId xmlns:p14="http://schemas.microsoft.com/office/powerpoint/2010/main" val="1846333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27</a:t>
            </a:fld>
            <a:endParaRPr lang="en-US"/>
          </a:p>
        </p:txBody>
      </p:sp>
    </p:spTree>
    <p:extLst>
      <p:ext uri="{BB962C8B-B14F-4D97-AF65-F5344CB8AC3E}">
        <p14:creationId xmlns:p14="http://schemas.microsoft.com/office/powerpoint/2010/main" val="2602517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28</a:t>
            </a:fld>
            <a:endParaRPr lang="en-US"/>
          </a:p>
        </p:txBody>
      </p:sp>
    </p:spTree>
    <p:extLst>
      <p:ext uri="{BB962C8B-B14F-4D97-AF65-F5344CB8AC3E}">
        <p14:creationId xmlns:p14="http://schemas.microsoft.com/office/powerpoint/2010/main" val="516821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29</a:t>
            </a:fld>
            <a:endParaRPr lang="en-US"/>
          </a:p>
        </p:txBody>
      </p:sp>
    </p:spTree>
    <p:extLst>
      <p:ext uri="{BB962C8B-B14F-4D97-AF65-F5344CB8AC3E}">
        <p14:creationId xmlns:p14="http://schemas.microsoft.com/office/powerpoint/2010/main" val="52072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ACTION: to link the aims of the session to the school’s policies and procedures. </a:t>
            </a:r>
          </a:p>
        </p:txBody>
      </p:sp>
      <p:sp>
        <p:nvSpPr>
          <p:cNvPr id="4" name="Slide Number Placeholder 3"/>
          <p:cNvSpPr>
            <a:spLocks noGrp="1"/>
          </p:cNvSpPr>
          <p:nvPr>
            <p:ph type="sldNum" sz="quarter" idx="5"/>
          </p:nvPr>
        </p:nvSpPr>
        <p:spPr/>
        <p:txBody>
          <a:bodyPr/>
          <a:lstStyle/>
          <a:p>
            <a:fld id="{5EA05FC5-FEAC-BA4E-AADE-DD0424808461}" type="slidenum">
              <a:rPr lang="en-US" smtClean="0"/>
              <a:t>3</a:t>
            </a:fld>
            <a:endParaRPr lang="en-US"/>
          </a:p>
        </p:txBody>
      </p:sp>
    </p:spTree>
    <p:extLst>
      <p:ext uri="{BB962C8B-B14F-4D97-AF65-F5344CB8AC3E}">
        <p14:creationId xmlns:p14="http://schemas.microsoft.com/office/powerpoint/2010/main" val="132069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30</a:t>
            </a:fld>
            <a:endParaRPr lang="en-US"/>
          </a:p>
        </p:txBody>
      </p:sp>
    </p:spTree>
    <p:extLst>
      <p:ext uri="{BB962C8B-B14F-4D97-AF65-F5344CB8AC3E}">
        <p14:creationId xmlns:p14="http://schemas.microsoft.com/office/powerpoint/2010/main" val="1783619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31</a:t>
            </a:fld>
            <a:endParaRPr lang="en-US"/>
          </a:p>
        </p:txBody>
      </p:sp>
    </p:spTree>
    <p:extLst>
      <p:ext uri="{BB962C8B-B14F-4D97-AF65-F5344CB8AC3E}">
        <p14:creationId xmlns:p14="http://schemas.microsoft.com/office/powerpoint/2010/main" val="3112399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32</a:t>
            </a:fld>
            <a:endParaRPr lang="en-US"/>
          </a:p>
        </p:txBody>
      </p:sp>
    </p:spTree>
    <p:extLst>
      <p:ext uri="{BB962C8B-B14F-4D97-AF65-F5344CB8AC3E}">
        <p14:creationId xmlns:p14="http://schemas.microsoft.com/office/powerpoint/2010/main" val="58845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33</a:t>
            </a:fld>
            <a:endParaRPr lang="en-US"/>
          </a:p>
        </p:txBody>
      </p:sp>
    </p:spTree>
    <p:extLst>
      <p:ext uri="{BB962C8B-B14F-4D97-AF65-F5344CB8AC3E}">
        <p14:creationId xmlns:p14="http://schemas.microsoft.com/office/powerpoint/2010/main" val="2470996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34</a:t>
            </a:fld>
            <a:endParaRPr lang="en-US"/>
          </a:p>
        </p:txBody>
      </p:sp>
    </p:spTree>
    <p:extLst>
      <p:ext uri="{BB962C8B-B14F-4D97-AF65-F5344CB8AC3E}">
        <p14:creationId xmlns:p14="http://schemas.microsoft.com/office/powerpoint/2010/main" val="2123409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35</a:t>
            </a:fld>
            <a:endParaRPr lang="en-US"/>
          </a:p>
        </p:txBody>
      </p:sp>
    </p:spTree>
    <p:extLst>
      <p:ext uri="{BB962C8B-B14F-4D97-AF65-F5344CB8AC3E}">
        <p14:creationId xmlns:p14="http://schemas.microsoft.com/office/powerpoint/2010/main" val="1611756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36</a:t>
            </a:fld>
            <a:endParaRPr lang="en-US"/>
          </a:p>
        </p:txBody>
      </p:sp>
    </p:spTree>
    <p:extLst>
      <p:ext uri="{BB962C8B-B14F-4D97-AF65-F5344CB8AC3E}">
        <p14:creationId xmlns:p14="http://schemas.microsoft.com/office/powerpoint/2010/main" val="1023102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ACTION:</a:t>
            </a:r>
          </a:p>
          <a:p>
            <a:r>
              <a:rPr lang="en-US" dirty="0"/>
              <a:t>- ask the group if these </a:t>
            </a:r>
            <a:r>
              <a:rPr lang="en-US" dirty="0" err="1"/>
              <a:t>behaviours</a:t>
            </a:r>
            <a:r>
              <a:rPr lang="en-US" dirty="0"/>
              <a:t> are acceptable in any context.</a:t>
            </a:r>
          </a:p>
          <a:p>
            <a:r>
              <a:rPr lang="en-US" dirty="0"/>
              <a:t>- are they acceptable in a work context?</a:t>
            </a:r>
          </a:p>
          <a:p>
            <a:r>
              <a:rPr lang="en-US" dirty="0"/>
              <a:t>- what happens if the conduct occurs outside of school? Refer back to work social events. </a:t>
            </a:r>
          </a:p>
          <a:p>
            <a:r>
              <a:rPr lang="en-US" dirty="0"/>
              <a:t>- if the conduct happens in a personal setting, still need to be considerate of the fact that the individual is your colleague and so whilst you may </a:t>
            </a:r>
            <a:r>
              <a:rPr lang="en-US" dirty="0" err="1"/>
              <a:t>socialise</a:t>
            </a:r>
            <a:r>
              <a:rPr lang="en-US" dirty="0"/>
              <a:t> with someone, it does not mean that you can cross the line. </a:t>
            </a:r>
          </a:p>
          <a:p>
            <a:endParaRPr lang="en-US" dirty="0"/>
          </a:p>
          <a:p>
            <a:r>
              <a:rPr lang="en-US" dirty="0"/>
              <a:t>Context is important – </a:t>
            </a:r>
          </a:p>
          <a:p>
            <a:endParaRPr lang="en-US" dirty="0"/>
          </a:p>
          <a:p>
            <a:r>
              <a:rPr lang="en-GB"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is not about the intentions of the person who is carrying out the conduct. What matters is the perception of the individual and whether they believe the comments had the effect of creating an offensive environment.</a:t>
            </a:r>
          </a:p>
          <a:p>
            <a:r>
              <a:rPr lang="en-GB" sz="1200" kern="100" dirty="0">
                <a:solidFill>
                  <a:srgbClr val="000000"/>
                </a:solidFill>
                <a:effectLst/>
                <a:latin typeface="Arial" panose="020B0604020202020204" pitchFamily="34" charset="0"/>
                <a:cs typeface="Times New Roman" panose="02020603050405020304" pitchFamily="18" charset="0"/>
              </a:rPr>
              <a:t>An employer cannot rely on the defence that the person’s actions were not malicious or intentional. </a:t>
            </a:r>
            <a:endParaRPr lang="en-US" dirty="0"/>
          </a:p>
          <a:p>
            <a:endParaRPr lang="en-US" dirty="0"/>
          </a:p>
          <a:p>
            <a:pPr>
              <a:lnSpc>
                <a:spcPct val="140000"/>
              </a:lnSpc>
            </a:pPr>
            <a:r>
              <a:rPr lang="en-GB" sz="1200" b="0" dirty="0">
                <a:solidFill>
                  <a:srgbClr val="007B8F"/>
                </a:solidFill>
                <a:latin typeface="+mj-lt"/>
              </a:rPr>
              <a:t>In some cases, it will be obvious that conduct is unwanted because it would plainly violate a person’s dignity.</a:t>
            </a:r>
          </a:p>
          <a:p>
            <a:pPr>
              <a:lnSpc>
                <a:spcPct val="140000"/>
              </a:lnSpc>
            </a:pPr>
            <a:r>
              <a:rPr lang="en-GB" sz="1200" b="0" dirty="0">
                <a:solidFill>
                  <a:srgbClr val="007B8F"/>
                </a:solidFill>
                <a:latin typeface="+mj-lt"/>
              </a:rPr>
              <a:t>At the opposite end of the spectrum are cases in which many people would not like the behaviour, but the actions of the particular worker concerned make it clear that in their case, the conduct was not unwanted.</a:t>
            </a:r>
          </a:p>
          <a:p>
            <a:pPr>
              <a:lnSpc>
                <a:spcPct val="140000"/>
              </a:lnSpc>
            </a:pPr>
            <a:r>
              <a:rPr lang="en-GB" sz="1200" b="0" dirty="0">
                <a:solidFill>
                  <a:srgbClr val="007B8F"/>
                </a:solidFill>
                <a:latin typeface="+mj-lt"/>
              </a:rPr>
              <a:t>There may be circumstances in which a course of conduct is not unwanted in the earlier stages, but at some point 'oversteps the mark' and becomes unwanted.</a:t>
            </a:r>
          </a:p>
          <a:p>
            <a:endParaRPr lang="en-US" dirty="0"/>
          </a:p>
          <a:p>
            <a:endParaRPr lang="en-US" dirty="0"/>
          </a:p>
          <a:p>
            <a:endParaRPr lang="en-US" dirty="0"/>
          </a:p>
          <a:p>
            <a:pPr marL="228600" indent="-228600">
              <a:buAutoNum type="arabicPeriod"/>
            </a:pPr>
            <a:r>
              <a:rPr lang="en-US" dirty="0"/>
              <a:t>Sharing information / asking someone about their sex lives.</a:t>
            </a:r>
          </a:p>
          <a:p>
            <a:pPr marL="0" indent="0">
              <a:buNone/>
            </a:pPr>
            <a:r>
              <a:rPr lang="en-US" dirty="0"/>
              <a:t>This could be deemed to be sexual harassment.</a:t>
            </a:r>
          </a:p>
          <a:p>
            <a:endParaRPr lang="en-US" dirty="0"/>
          </a:p>
          <a:p>
            <a:r>
              <a:rPr lang="en-US" dirty="0"/>
              <a:t>2. Sharing sexual images with others in a personal </a:t>
            </a:r>
            <a:r>
              <a:rPr lang="en-US" dirty="0" err="1"/>
              <a:t>whatsapp</a:t>
            </a:r>
            <a:r>
              <a:rPr lang="en-US" dirty="0"/>
              <a:t> group.</a:t>
            </a:r>
          </a:p>
          <a:p>
            <a:r>
              <a:rPr lang="en-US" dirty="0"/>
              <a:t>This could be deemed to be sexual harassment. </a:t>
            </a:r>
          </a:p>
          <a:p>
            <a:endParaRPr lang="en-US" dirty="0"/>
          </a:p>
          <a:p>
            <a:r>
              <a:rPr lang="en-US" dirty="0"/>
              <a:t>3. Someone frequently makes jokes about a female employee being “too emotional” whenever there is a deadline to meet.</a:t>
            </a:r>
          </a:p>
          <a:p>
            <a:r>
              <a:rPr lang="en-US" dirty="0"/>
              <a:t>This could be deemed to be harassment on grounds of sex.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4. </a:t>
            </a:r>
            <a:r>
              <a:rPr lang="en-GB" sz="1200" b="0" dirty="0">
                <a:solidFill>
                  <a:schemeClr val="tx2"/>
                </a:solidFill>
              </a:rPr>
              <a:t>Someone regularly teases another employee about their accent, making them feel self-conscious and uncomfortable.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This could be deemed to be racial harassment.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5. A group of colleagues joke that their new colleague is good with numbers because of their ethnic background.</a:t>
            </a:r>
          </a:p>
          <a:p>
            <a:pPr>
              <a:lnSpc>
                <a:spcPct val="120000"/>
              </a:lnSpc>
            </a:pPr>
            <a:r>
              <a:rPr lang="en-GB" sz="1200" b="0" dirty="0">
                <a:solidFill>
                  <a:schemeClr val="tx2"/>
                </a:solidFill>
              </a:rPr>
              <a:t>This could be deemed to be racial harassment. </a:t>
            </a:r>
          </a:p>
          <a:p>
            <a:pPr>
              <a:lnSpc>
                <a:spcPct val="120000"/>
              </a:lnSpc>
            </a:pPr>
            <a:endParaRPr lang="en-GB" sz="1200" b="0" dirty="0">
              <a:solidFill>
                <a:schemeClr val="tx2"/>
              </a:solidFill>
            </a:endParaRPr>
          </a:p>
          <a:p>
            <a:pPr>
              <a:lnSpc>
                <a:spcPct val="120000"/>
              </a:lnSpc>
            </a:pPr>
            <a:r>
              <a:rPr lang="en-GB" sz="1200" b="0" dirty="0">
                <a:solidFill>
                  <a:schemeClr val="tx2"/>
                </a:solidFill>
              </a:rPr>
              <a:t>6. A colleague repeatedly comments on another colleague’s social media posts with derogatory or unwelcome remarks. </a:t>
            </a:r>
          </a:p>
          <a:p>
            <a:pPr marL="0" marR="0" lvl="0" indent="0" algn="l" defTabSz="914400" rtl="0" eaLnBrk="1" fontAlgn="auto" latinLnBrk="0" hangingPunct="1">
              <a:lnSpc>
                <a:spcPct val="120000"/>
              </a:lnSpc>
              <a:spcBef>
                <a:spcPts val="0"/>
              </a:spcBef>
              <a:spcAft>
                <a:spcPts val="0"/>
              </a:spcAft>
              <a:buClrTx/>
              <a:buSzTx/>
              <a:buFontTx/>
              <a:buNone/>
              <a:tabLst/>
              <a:defRPr/>
            </a:pPr>
            <a:r>
              <a:rPr lang="en-GB" sz="1200" b="0" dirty="0">
                <a:solidFill>
                  <a:schemeClr val="tx2"/>
                </a:solidFill>
              </a:rPr>
              <a:t>This could be deemed to be harassment – but it may not be related to a protected characteristic. It may still be a breach of the school’s code of conduct and policies and procedures and still a disciplinary matter. </a:t>
            </a:r>
          </a:p>
          <a:p>
            <a:pPr>
              <a:lnSpc>
                <a:spcPct val="120000"/>
              </a:lnSpc>
            </a:pPr>
            <a:endParaRPr lang="en-GB" sz="1200" b="0" dirty="0">
              <a:solidFill>
                <a:schemeClr val="tx2"/>
              </a:solidFill>
            </a:endParaRPr>
          </a:p>
          <a:p>
            <a:pPr>
              <a:lnSpc>
                <a:spcPct val="120000"/>
              </a:lnSpc>
            </a:pPr>
            <a:r>
              <a:rPr lang="en-GB" sz="1200" b="0" dirty="0">
                <a:solidFill>
                  <a:schemeClr val="tx2"/>
                </a:solidFill>
              </a:rPr>
              <a:t>7. Employees sit together at lunch every day and consistently exclude another employee. </a:t>
            </a:r>
          </a:p>
          <a:p>
            <a:pPr marL="0" marR="0" lvl="0" indent="0" algn="l" defTabSz="914400" rtl="0" eaLnBrk="1" fontAlgn="auto" latinLnBrk="0" hangingPunct="1">
              <a:lnSpc>
                <a:spcPct val="120000"/>
              </a:lnSpc>
              <a:spcBef>
                <a:spcPts val="0"/>
              </a:spcBef>
              <a:spcAft>
                <a:spcPts val="0"/>
              </a:spcAft>
              <a:buClrTx/>
              <a:buSzTx/>
              <a:buFontTx/>
              <a:buNone/>
              <a:tabLst/>
              <a:defRPr/>
            </a:pPr>
            <a:r>
              <a:rPr lang="en-GB" sz="1200" b="0" dirty="0">
                <a:solidFill>
                  <a:schemeClr val="tx2"/>
                </a:solidFill>
              </a:rPr>
              <a:t>This could be deemed to be harassment – but it may not be related to a protected characteristic. It may still be a breach of the school’s code of conduct and policies and procedures and still a disciplinary matter. </a:t>
            </a:r>
          </a:p>
          <a:p>
            <a:pPr>
              <a:lnSpc>
                <a:spcPct val="120000"/>
              </a:lnSpc>
            </a:pPr>
            <a:endParaRPr lang="en-GB" sz="1200" b="0" dirty="0">
              <a:solidFill>
                <a:schemeClr val="tx2"/>
              </a:solidFill>
            </a:endParaRPr>
          </a:p>
          <a:p>
            <a:pPr>
              <a:lnSpc>
                <a:spcPct val="120000"/>
              </a:lnSpc>
            </a:pPr>
            <a:r>
              <a:rPr lang="en-GB" sz="1200" b="0" dirty="0">
                <a:solidFill>
                  <a:schemeClr val="tx2"/>
                </a:solidFill>
              </a:rPr>
              <a:t>8. Colleagues have a </a:t>
            </a:r>
            <a:r>
              <a:rPr lang="en-GB" sz="1200" b="0" dirty="0" err="1">
                <a:solidFill>
                  <a:schemeClr val="tx2"/>
                </a:solidFill>
              </a:rPr>
              <a:t>whatsapp</a:t>
            </a:r>
            <a:r>
              <a:rPr lang="en-GB" sz="1200" b="0" dirty="0">
                <a:solidFill>
                  <a:schemeClr val="tx2"/>
                </a:solidFill>
              </a:rPr>
              <a:t> group chat and share inappropriate jokes, memes or images. </a:t>
            </a:r>
          </a:p>
          <a:p>
            <a:pPr marL="0" marR="0" lvl="0" indent="0" algn="l" defTabSz="914400" rtl="0" eaLnBrk="1" fontAlgn="auto" latinLnBrk="0" hangingPunct="1">
              <a:lnSpc>
                <a:spcPct val="120000"/>
              </a:lnSpc>
              <a:spcBef>
                <a:spcPts val="0"/>
              </a:spcBef>
              <a:spcAft>
                <a:spcPts val="0"/>
              </a:spcAft>
              <a:buClrTx/>
              <a:buSzTx/>
              <a:buFontTx/>
              <a:buNone/>
              <a:tabLst/>
              <a:defRPr/>
            </a:pPr>
            <a:r>
              <a:rPr lang="en-GB" sz="1200" b="0" dirty="0">
                <a:solidFill>
                  <a:schemeClr val="tx2"/>
                </a:solidFill>
              </a:rPr>
              <a:t>This could be deemed to be harassment – but it may not be related to a protected characteristic. It may still be a breach of the school’s code of conduct and policies and procedures and still a disciplinary matter. </a:t>
            </a:r>
          </a:p>
          <a:p>
            <a:pPr>
              <a:lnSpc>
                <a:spcPct val="120000"/>
              </a:lnSpc>
            </a:pPr>
            <a:endParaRPr lang="en-GB" sz="1200" b="0" dirty="0">
              <a:solidFill>
                <a:schemeClr val="tx2"/>
              </a:solidFill>
            </a:endParaRPr>
          </a:p>
          <a:p>
            <a:pPr>
              <a:lnSpc>
                <a:spcPct val="120000"/>
              </a:lnSpc>
            </a:pPr>
            <a:r>
              <a:rPr lang="en-GB" sz="1200" b="0" dirty="0">
                <a:solidFill>
                  <a:schemeClr val="tx2"/>
                </a:solidFill>
              </a:rPr>
              <a:t>9. Someone repeatedly stands too close to a colleague, ignoring their visible discomfort or request for space. </a:t>
            </a:r>
          </a:p>
          <a:p>
            <a:pPr marL="0" marR="0" lvl="0" indent="0" algn="l" defTabSz="914400" rtl="0" eaLnBrk="1" fontAlgn="auto" latinLnBrk="0" hangingPunct="1">
              <a:lnSpc>
                <a:spcPct val="120000"/>
              </a:lnSpc>
              <a:spcBef>
                <a:spcPts val="0"/>
              </a:spcBef>
              <a:spcAft>
                <a:spcPts val="0"/>
              </a:spcAft>
              <a:buClrTx/>
              <a:buSzTx/>
              <a:buFontTx/>
              <a:buNone/>
              <a:tabLst/>
              <a:defRPr/>
            </a:pPr>
            <a:r>
              <a:rPr lang="en-GB" sz="1200" b="0" dirty="0">
                <a:solidFill>
                  <a:schemeClr val="tx2"/>
                </a:solidFill>
              </a:rPr>
              <a:t>This could be deemed to be harassment – it could be sexual. If it is not related to a protected characteristic, it may still be a breach of the school’s code of conduct and policies and procedures and still a disciplinary matter. </a:t>
            </a:r>
          </a:p>
          <a:p>
            <a:pPr>
              <a:lnSpc>
                <a:spcPct val="120000"/>
              </a:lnSpc>
            </a:pPr>
            <a:endParaRPr lang="en-GB" sz="1200" b="0" dirty="0">
              <a:solidFill>
                <a:schemeClr val="tx2"/>
              </a:solidFill>
            </a:endParaRPr>
          </a:p>
          <a:p>
            <a:pPr>
              <a:lnSpc>
                <a:spcPct val="120000"/>
              </a:lnSpc>
            </a:pPr>
            <a:r>
              <a:rPr lang="en-GB" sz="1200" b="0" dirty="0">
                <a:solidFill>
                  <a:schemeClr val="tx2"/>
                </a:solidFill>
              </a:rPr>
              <a:t>10. An individual blocks a colleague’s exist during a disagreement to keep them from leaving until they “listen them”.</a:t>
            </a:r>
            <a:endParaRPr lang="en-GB" sz="1100"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 This could be deemed to be harassment – but it may not be related to a protected characteristic. It may still be a breach of the school’s code of conduct and policies and procedures and still a disciplinary matter.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11. An individual is being called homophobic names, but is not gay. </a:t>
            </a:r>
            <a:endParaRPr lang="en-GB" sz="1100"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This could be deemed to be harassment on grounds of sexual orientation. The individual doesn’t have to have the protected characteristic and whilst this is not a case of perceived discrimination, because what is being said relates to a protected characteristic then there could potentially be a successful claim.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Can someone bring a claim in relation to something they perceive has happened to someone else?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individual </a:t>
            </a:r>
            <a:r>
              <a:rPr lang="en-GB" sz="1200" b="0" dirty="0">
                <a:solidFill>
                  <a:srgbClr val="007B8F"/>
                </a:solidFill>
              </a:rPr>
              <a:t>does not have to have the protected characteristic themselves in order to bring a claim of harassment or be successful. The conduct needs to be related to a protected characteristic, and not to the claimant’s protected characteristic.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7B8F"/>
              </a:solidFill>
            </a:endParaRPr>
          </a:p>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37</a:t>
            </a:fld>
            <a:endParaRPr lang="en-US"/>
          </a:p>
        </p:txBody>
      </p:sp>
    </p:spTree>
    <p:extLst>
      <p:ext uri="{BB962C8B-B14F-4D97-AF65-F5344CB8AC3E}">
        <p14:creationId xmlns:p14="http://schemas.microsoft.com/office/powerpoint/2010/main" val="2770119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ACTION: </a:t>
            </a:r>
          </a:p>
          <a:p>
            <a:r>
              <a:rPr lang="en-US" dirty="0"/>
              <a:t>- To divide the group into smaller groups and ask them to discuss the questions in their groups.</a:t>
            </a:r>
          </a:p>
          <a:p>
            <a:r>
              <a:rPr lang="en-US" dirty="0"/>
              <a:t>- Bring everyone back together and ask them to share their thoughts.</a:t>
            </a:r>
          </a:p>
          <a:p>
            <a:r>
              <a:rPr lang="en-US" dirty="0"/>
              <a:t>- Pick up on common themes.</a:t>
            </a:r>
          </a:p>
          <a:p>
            <a:r>
              <a:rPr lang="en-US" dirty="0"/>
              <a:t>- Ask them (if they haven’t already picked up on this) to relate back top the school policies and procedures and the importance of adhering to them.</a:t>
            </a:r>
          </a:p>
          <a:p>
            <a:r>
              <a:rPr lang="en-US" dirty="0"/>
              <a:t>- If in doubt, best to not say / do anything that may offend. </a:t>
            </a:r>
          </a:p>
        </p:txBody>
      </p:sp>
      <p:sp>
        <p:nvSpPr>
          <p:cNvPr id="4" name="Slide Number Placeholder 3"/>
          <p:cNvSpPr>
            <a:spLocks noGrp="1"/>
          </p:cNvSpPr>
          <p:nvPr>
            <p:ph type="sldNum" sz="quarter" idx="5"/>
          </p:nvPr>
        </p:nvSpPr>
        <p:spPr/>
        <p:txBody>
          <a:bodyPr/>
          <a:lstStyle/>
          <a:p>
            <a:fld id="{5EA05FC5-FEAC-BA4E-AADE-DD0424808461}" type="slidenum">
              <a:rPr lang="en-US" smtClean="0"/>
              <a:t>38</a:t>
            </a:fld>
            <a:endParaRPr lang="en-US"/>
          </a:p>
        </p:txBody>
      </p:sp>
    </p:spTree>
    <p:extLst>
      <p:ext uri="{BB962C8B-B14F-4D97-AF65-F5344CB8AC3E}">
        <p14:creationId xmlns:p14="http://schemas.microsoft.com/office/powerpoint/2010/main" val="2496385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SCHOOL TO COMPLETE THIS SLIDE AND DELETE SECTIONS AS APPROPRIATE. </a:t>
            </a:r>
          </a:p>
          <a:p>
            <a:r>
              <a:rPr lang="en-US" dirty="0"/>
              <a:t>Refer to Governing Board’s commitments as an employer. </a:t>
            </a:r>
          </a:p>
        </p:txBody>
      </p:sp>
      <p:sp>
        <p:nvSpPr>
          <p:cNvPr id="4" name="Slide Number Placeholder 3"/>
          <p:cNvSpPr>
            <a:spLocks noGrp="1"/>
          </p:cNvSpPr>
          <p:nvPr>
            <p:ph type="sldNum" sz="quarter" idx="5"/>
          </p:nvPr>
        </p:nvSpPr>
        <p:spPr/>
        <p:txBody>
          <a:bodyPr/>
          <a:lstStyle/>
          <a:p>
            <a:fld id="{5EA05FC5-FEAC-BA4E-AADE-DD0424808461}" type="slidenum">
              <a:rPr lang="en-US" smtClean="0"/>
              <a:t>39</a:t>
            </a:fld>
            <a:endParaRPr lang="en-US"/>
          </a:p>
        </p:txBody>
      </p:sp>
    </p:spTree>
    <p:extLst>
      <p:ext uri="{BB962C8B-B14F-4D97-AF65-F5344CB8AC3E}">
        <p14:creationId xmlns:p14="http://schemas.microsoft.com/office/powerpoint/2010/main" val="69275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4</a:t>
            </a:fld>
            <a:endParaRPr lang="en-US"/>
          </a:p>
        </p:txBody>
      </p:sp>
    </p:spTree>
    <p:extLst>
      <p:ext uri="{BB962C8B-B14F-4D97-AF65-F5344CB8AC3E}">
        <p14:creationId xmlns:p14="http://schemas.microsoft.com/office/powerpoint/2010/main" val="3058223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40</a:t>
            </a:fld>
            <a:endParaRPr lang="en-US"/>
          </a:p>
        </p:txBody>
      </p:sp>
    </p:spTree>
    <p:extLst>
      <p:ext uri="{BB962C8B-B14F-4D97-AF65-F5344CB8AC3E}">
        <p14:creationId xmlns:p14="http://schemas.microsoft.com/office/powerpoint/2010/main" val="295509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ACTION: this is to be used as an ice breaker – to get the group talking.</a:t>
            </a:r>
          </a:p>
          <a:p>
            <a:r>
              <a:rPr lang="en-US" dirty="0"/>
              <a:t>Give them up to five minutes for them to discuss this in groups. </a:t>
            </a:r>
          </a:p>
          <a:p>
            <a:r>
              <a:rPr lang="en-US" dirty="0"/>
              <a:t>Ask them how many? </a:t>
            </a:r>
          </a:p>
          <a:p>
            <a:endParaRPr lang="en-US" dirty="0"/>
          </a:p>
          <a:p>
            <a:r>
              <a:rPr lang="en-US" dirty="0"/>
              <a:t>Ask them how many they can name. </a:t>
            </a:r>
          </a:p>
          <a:p>
            <a:r>
              <a:rPr lang="en-US" dirty="0"/>
              <a:t>Go to the next slide. </a:t>
            </a:r>
          </a:p>
        </p:txBody>
      </p:sp>
      <p:sp>
        <p:nvSpPr>
          <p:cNvPr id="4" name="Slide Number Placeholder 3"/>
          <p:cNvSpPr>
            <a:spLocks noGrp="1"/>
          </p:cNvSpPr>
          <p:nvPr>
            <p:ph type="sldNum" sz="quarter" idx="5"/>
          </p:nvPr>
        </p:nvSpPr>
        <p:spPr/>
        <p:txBody>
          <a:bodyPr/>
          <a:lstStyle/>
          <a:p>
            <a:fld id="{5EA05FC5-FEAC-BA4E-AADE-DD0424808461}" type="slidenum">
              <a:rPr lang="en-US" smtClean="0"/>
              <a:t>5</a:t>
            </a:fld>
            <a:endParaRPr lang="en-US"/>
          </a:p>
        </p:txBody>
      </p:sp>
    </p:spTree>
    <p:extLst>
      <p:ext uri="{BB962C8B-B14F-4D97-AF65-F5344CB8AC3E}">
        <p14:creationId xmlns:p14="http://schemas.microsoft.com/office/powerpoint/2010/main" val="3571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6</a:t>
            </a:fld>
            <a:endParaRPr lang="en-US"/>
          </a:p>
        </p:txBody>
      </p:sp>
    </p:spTree>
    <p:extLst>
      <p:ext uri="{BB962C8B-B14F-4D97-AF65-F5344CB8AC3E}">
        <p14:creationId xmlns:p14="http://schemas.microsoft.com/office/powerpoint/2010/main" val="162957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 image, right click on the picture and select Change Picture &gt; from file. Choose your new image and once inserted, use Picture format &gt; Crop to adjust</a:t>
            </a:r>
          </a:p>
        </p:txBody>
      </p:sp>
      <p:sp>
        <p:nvSpPr>
          <p:cNvPr id="4" name="Slide Number Placeholder 3"/>
          <p:cNvSpPr>
            <a:spLocks noGrp="1"/>
          </p:cNvSpPr>
          <p:nvPr>
            <p:ph type="sldNum" sz="quarter" idx="5"/>
          </p:nvPr>
        </p:nvSpPr>
        <p:spPr/>
        <p:txBody>
          <a:bodyPr/>
          <a:lstStyle/>
          <a:p>
            <a:fld id="{5EA05FC5-FEAC-BA4E-AADE-DD0424808461}" type="slidenum">
              <a:rPr lang="en-US" smtClean="0"/>
              <a:t>7</a:t>
            </a:fld>
            <a:endParaRPr lang="en-US"/>
          </a:p>
        </p:txBody>
      </p:sp>
    </p:spTree>
    <p:extLst>
      <p:ext uri="{BB962C8B-B14F-4D97-AF65-F5344CB8AC3E}">
        <p14:creationId xmlns:p14="http://schemas.microsoft.com/office/powerpoint/2010/main" val="391072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8</a:t>
            </a:fld>
            <a:endParaRPr lang="en-US"/>
          </a:p>
        </p:txBody>
      </p:sp>
    </p:spTree>
    <p:extLst>
      <p:ext uri="{BB962C8B-B14F-4D97-AF65-F5344CB8AC3E}">
        <p14:creationId xmlns:p14="http://schemas.microsoft.com/office/powerpoint/2010/main" val="27241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05FC5-FEAC-BA4E-AADE-DD0424808461}" type="slidenum">
              <a:rPr lang="en-US" smtClean="0"/>
              <a:t>9</a:t>
            </a:fld>
            <a:endParaRPr lang="en-US"/>
          </a:p>
        </p:txBody>
      </p:sp>
    </p:spTree>
    <p:extLst>
      <p:ext uri="{BB962C8B-B14F-4D97-AF65-F5344CB8AC3E}">
        <p14:creationId xmlns:p14="http://schemas.microsoft.com/office/powerpoint/2010/main" val="1361622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456C51-9E7A-0B3B-41AE-31A814E60742}"/>
              </a:ext>
            </a:extLst>
          </p:cNvPr>
          <p:cNvSpPr/>
          <p:nvPr userDrawn="1"/>
        </p:nvSpPr>
        <p:spPr>
          <a:xfrm>
            <a:off x="0" y="4834"/>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CD5530-9823-2B03-1A80-9FEDACE5746D}"/>
              </a:ext>
            </a:extLst>
          </p:cNvPr>
          <p:cNvSpPr/>
          <p:nvPr userDrawn="1"/>
        </p:nvSpPr>
        <p:spPr>
          <a:xfrm>
            <a:off x="0" y="4834"/>
            <a:ext cx="8133907" cy="54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3266E"/>
              </a:solidFill>
            </a:endParaRPr>
          </a:p>
        </p:txBody>
      </p:sp>
      <p:sp>
        <p:nvSpPr>
          <p:cNvPr id="4" name="Rectangle 3">
            <a:extLst>
              <a:ext uri="{FF2B5EF4-FFF2-40B4-BE49-F238E27FC236}">
                <a16:creationId xmlns:a16="http://schemas.microsoft.com/office/drawing/2014/main" id="{99CDED86-A761-5B83-D9B8-48C526BA5BF0}"/>
              </a:ext>
            </a:extLst>
          </p:cNvPr>
          <p:cNvSpPr/>
          <p:nvPr userDrawn="1"/>
        </p:nvSpPr>
        <p:spPr>
          <a:xfrm>
            <a:off x="7761414" y="0"/>
            <a:ext cx="372493" cy="5418000"/>
          </a:xfrm>
          <a:prstGeom prst="rect">
            <a:avLst/>
          </a:prstGeom>
          <a:solidFill>
            <a:srgbClr val="432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A39639-8F59-B92F-6CD2-C08D439F50BD}"/>
              </a:ext>
            </a:extLst>
          </p:cNvPr>
          <p:cNvSpPr/>
          <p:nvPr userDrawn="1"/>
        </p:nvSpPr>
        <p:spPr>
          <a:xfrm>
            <a:off x="0" y="5418000"/>
            <a:ext cx="1219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127FD3D-3583-B89D-DBCD-31890B8464C6}"/>
              </a:ext>
            </a:extLst>
          </p:cNvPr>
          <p:cNvPicPr>
            <a:picLocks noChangeAspect="1"/>
          </p:cNvPicPr>
          <p:nvPr userDrawn="1"/>
        </p:nvPicPr>
        <p:blipFill>
          <a:blip r:embed="rId2"/>
          <a:stretch>
            <a:fillRect/>
          </a:stretch>
        </p:blipFill>
        <p:spPr>
          <a:xfrm>
            <a:off x="10321422" y="5805632"/>
            <a:ext cx="1435100" cy="635000"/>
          </a:xfrm>
          <a:prstGeom prst="rect">
            <a:avLst/>
          </a:prstGeom>
        </p:spPr>
      </p:pic>
    </p:spTree>
    <p:extLst>
      <p:ext uri="{BB962C8B-B14F-4D97-AF65-F5344CB8AC3E}">
        <p14:creationId xmlns:p14="http://schemas.microsoft.com/office/powerpoint/2010/main" val="2852666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01" userDrawn="1">
          <p15:clr>
            <a:srgbClr val="FBAE40"/>
          </p15:clr>
        </p15:guide>
        <p15:guide id="4" orient="horz" pos="40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D1CAF-7D12-140F-A4E0-580AF132FF35}"/>
              </a:ext>
            </a:extLst>
          </p:cNvPr>
          <p:cNvSpPr/>
          <p:nvPr userDrawn="1"/>
        </p:nvSpPr>
        <p:spPr>
          <a:xfrm>
            <a:off x="0" y="0"/>
            <a:ext cx="550216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4CD42B-7EBF-9D40-9EC6-F18D69675475}"/>
              </a:ext>
            </a:extLst>
          </p:cNvPr>
          <p:cNvSpPr/>
          <p:nvPr userDrawn="1"/>
        </p:nvSpPr>
        <p:spPr>
          <a:xfrm>
            <a:off x="5188482" y="0"/>
            <a:ext cx="372493" cy="5418000"/>
          </a:xfrm>
          <a:prstGeom prst="rect">
            <a:avLst/>
          </a:prstGeom>
          <a:solidFill>
            <a:srgbClr val="432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011B644-98FF-959A-15D3-2D4CD6DDFF6B}"/>
              </a:ext>
            </a:extLst>
          </p:cNvPr>
          <p:cNvSpPr/>
          <p:nvPr userDrawn="1"/>
        </p:nvSpPr>
        <p:spPr>
          <a:xfrm>
            <a:off x="0" y="5418000"/>
            <a:ext cx="1219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38D7AE-33A7-CE35-0B6C-639440907035}"/>
              </a:ext>
            </a:extLst>
          </p:cNvPr>
          <p:cNvPicPr>
            <a:picLocks noChangeAspect="1"/>
          </p:cNvPicPr>
          <p:nvPr userDrawn="1"/>
        </p:nvPicPr>
        <p:blipFill>
          <a:blip r:embed="rId2"/>
          <a:stretch>
            <a:fillRect/>
          </a:stretch>
        </p:blipFill>
        <p:spPr>
          <a:xfrm>
            <a:off x="10321422" y="5805632"/>
            <a:ext cx="1435100" cy="635000"/>
          </a:xfrm>
          <a:prstGeom prst="rect">
            <a:avLst/>
          </a:prstGeom>
        </p:spPr>
      </p:pic>
      <p:sp>
        <p:nvSpPr>
          <p:cNvPr id="8" name="Picture Placeholder 7">
            <a:extLst>
              <a:ext uri="{FF2B5EF4-FFF2-40B4-BE49-F238E27FC236}">
                <a16:creationId xmlns:a16="http://schemas.microsoft.com/office/drawing/2014/main" id="{C01C23DA-EBEF-A98D-7480-CBEFC855B8E7}"/>
              </a:ext>
            </a:extLst>
          </p:cNvPr>
          <p:cNvSpPr>
            <a:spLocks noGrp="1"/>
          </p:cNvSpPr>
          <p:nvPr>
            <p:ph type="pic" sz="quarter" idx="10"/>
          </p:nvPr>
        </p:nvSpPr>
        <p:spPr>
          <a:xfrm>
            <a:off x="5561013" y="0"/>
            <a:ext cx="6630987" cy="5418000"/>
          </a:xfrm>
        </p:spPr>
        <p:txBody>
          <a:bodyPr/>
          <a:lstStyle/>
          <a:p>
            <a:r>
              <a:rPr lang="en-GB"/>
              <a:t>Click icon to add picture</a:t>
            </a:r>
            <a:endParaRPr lang="en-US"/>
          </a:p>
        </p:txBody>
      </p:sp>
    </p:spTree>
    <p:extLst>
      <p:ext uri="{BB962C8B-B14F-4D97-AF65-F5344CB8AC3E}">
        <p14:creationId xmlns:p14="http://schemas.microsoft.com/office/powerpoint/2010/main" val="318175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01" userDrawn="1">
          <p15:clr>
            <a:srgbClr val="FBAE40"/>
          </p15:clr>
        </p15:guide>
        <p15:guide id="4" orient="horz" pos="40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Content - 2 columns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A3A69-33F7-DFA3-C91C-AA329613C7E0}"/>
              </a:ext>
            </a:extLst>
          </p:cNvPr>
          <p:cNvSpPr/>
          <p:nvPr userDrawn="1"/>
        </p:nvSpPr>
        <p:spPr>
          <a:xfrm>
            <a:off x="0" y="-422"/>
            <a:ext cx="10351632" cy="1097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3266E"/>
              </a:solidFill>
            </a:endParaRPr>
          </a:p>
        </p:txBody>
      </p:sp>
      <p:sp>
        <p:nvSpPr>
          <p:cNvPr id="7" name="Rectangle 6">
            <a:extLst>
              <a:ext uri="{FF2B5EF4-FFF2-40B4-BE49-F238E27FC236}">
                <a16:creationId xmlns:a16="http://schemas.microsoft.com/office/drawing/2014/main" id="{98547F65-E422-E6ED-A71A-B5F0E37C862B}"/>
              </a:ext>
            </a:extLst>
          </p:cNvPr>
          <p:cNvSpPr/>
          <p:nvPr userDrawn="1"/>
        </p:nvSpPr>
        <p:spPr>
          <a:xfrm>
            <a:off x="10354601" y="-421"/>
            <a:ext cx="1837398" cy="1097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3266E"/>
              </a:solidFill>
            </a:endParaRPr>
          </a:p>
        </p:txBody>
      </p:sp>
      <p:sp>
        <p:nvSpPr>
          <p:cNvPr id="8" name="Rectangle 7">
            <a:extLst>
              <a:ext uri="{FF2B5EF4-FFF2-40B4-BE49-F238E27FC236}">
                <a16:creationId xmlns:a16="http://schemas.microsoft.com/office/drawing/2014/main" id="{B54613FF-B92C-D1F4-9B55-30080BB55727}"/>
              </a:ext>
            </a:extLst>
          </p:cNvPr>
          <p:cNvSpPr/>
          <p:nvPr userDrawn="1"/>
        </p:nvSpPr>
        <p:spPr>
          <a:xfrm>
            <a:off x="10082773" y="0"/>
            <a:ext cx="270344" cy="1097280"/>
          </a:xfrm>
          <a:prstGeom prst="rect">
            <a:avLst/>
          </a:prstGeom>
          <a:solidFill>
            <a:srgbClr val="43266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FB1351-788C-CFAD-E55D-18119DC0F0C0}"/>
              </a:ext>
            </a:extLst>
          </p:cNvPr>
          <p:cNvSpPr/>
          <p:nvPr userDrawn="1"/>
        </p:nvSpPr>
        <p:spPr>
          <a:xfrm>
            <a:off x="0" y="6316094"/>
            <a:ext cx="12192000" cy="541906"/>
          </a:xfrm>
          <a:prstGeom prst="rect">
            <a:avLst/>
          </a:prstGeom>
          <a:solidFill>
            <a:srgbClr val="43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63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 - content - 1 column text +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9D2002-BB2E-0AE3-4205-A6317AAB29DF}"/>
              </a:ext>
            </a:extLst>
          </p:cNvPr>
          <p:cNvSpPr/>
          <p:nvPr userDrawn="1"/>
        </p:nvSpPr>
        <p:spPr>
          <a:xfrm>
            <a:off x="0" y="-422"/>
            <a:ext cx="10351632" cy="1097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3266E"/>
              </a:solidFill>
            </a:endParaRPr>
          </a:p>
        </p:txBody>
      </p:sp>
      <p:sp>
        <p:nvSpPr>
          <p:cNvPr id="6" name="Rectangle 5">
            <a:extLst>
              <a:ext uri="{FF2B5EF4-FFF2-40B4-BE49-F238E27FC236}">
                <a16:creationId xmlns:a16="http://schemas.microsoft.com/office/drawing/2014/main" id="{FF8BCB6E-7900-8F9B-10E6-86026858D3AE}"/>
              </a:ext>
            </a:extLst>
          </p:cNvPr>
          <p:cNvSpPr/>
          <p:nvPr userDrawn="1"/>
        </p:nvSpPr>
        <p:spPr>
          <a:xfrm>
            <a:off x="10354601" y="-421"/>
            <a:ext cx="1837398" cy="1097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3266E"/>
              </a:solidFill>
            </a:endParaRPr>
          </a:p>
        </p:txBody>
      </p:sp>
      <p:sp>
        <p:nvSpPr>
          <p:cNvPr id="7" name="Rectangle 6">
            <a:extLst>
              <a:ext uri="{FF2B5EF4-FFF2-40B4-BE49-F238E27FC236}">
                <a16:creationId xmlns:a16="http://schemas.microsoft.com/office/drawing/2014/main" id="{6ADF0AC4-4DB8-4B7C-4022-10FC0B24B755}"/>
              </a:ext>
            </a:extLst>
          </p:cNvPr>
          <p:cNvSpPr/>
          <p:nvPr userDrawn="1"/>
        </p:nvSpPr>
        <p:spPr>
          <a:xfrm>
            <a:off x="10082773" y="0"/>
            <a:ext cx="270344" cy="1097280"/>
          </a:xfrm>
          <a:prstGeom prst="rect">
            <a:avLst/>
          </a:prstGeom>
          <a:solidFill>
            <a:srgbClr val="43266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646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B05D3-73FB-9DE9-BAB2-EA6F3A7D6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6256AC-24C0-5692-3186-91BB8BEDC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FD3D0E-6A68-3C0A-3E4F-564EFAFC8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B3DDF-BB21-204E-9FC8-AC5BF5919D8E}" type="datetimeFigureOut">
              <a:rPr lang="en-US" smtClean="0"/>
              <a:t>11/8/2024</a:t>
            </a:fld>
            <a:endParaRPr lang="en-US"/>
          </a:p>
        </p:txBody>
      </p:sp>
      <p:sp>
        <p:nvSpPr>
          <p:cNvPr id="5" name="Footer Placeholder 4">
            <a:extLst>
              <a:ext uri="{FF2B5EF4-FFF2-40B4-BE49-F238E27FC236}">
                <a16:creationId xmlns:a16="http://schemas.microsoft.com/office/drawing/2014/main" id="{D1ECB204-5D41-BF3D-F6C9-C81E1200D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8A63B6-8071-0622-5547-D17CA6E3A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B69C6-5E21-034E-B992-6FDBA198B806}" type="slidenum">
              <a:rPr lang="en-US" smtClean="0"/>
              <a:t>‹#›</a:t>
            </a:fld>
            <a:endParaRPr lang="en-US"/>
          </a:p>
        </p:txBody>
      </p:sp>
    </p:spTree>
    <p:extLst>
      <p:ext uri="{BB962C8B-B14F-4D97-AF65-F5344CB8AC3E}">
        <p14:creationId xmlns:p14="http://schemas.microsoft.com/office/powerpoint/2010/main" val="294950701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s://www.nasuwt.org.uk/contact-us.html" TargetMode="External"/><Relationship Id="rId3" Type="http://schemas.openxmlformats.org/officeDocument/2006/relationships/hyperlink" Target="https://www.acas.org.uk/contact" TargetMode="External"/><Relationship Id="rId7" Type="http://schemas.openxmlformats.org/officeDocument/2006/relationships/hyperlink" Target="https://neu.org.uk/about/contact-u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unison.org.uk/about/contact/" TargetMode="External"/><Relationship Id="rId11" Type="http://schemas.openxmlformats.org/officeDocument/2006/relationships/hyperlink" Target="https://www.rightsofwomen.org.uk/" TargetMode="External"/><Relationship Id="rId5" Type="http://schemas.openxmlformats.org/officeDocument/2006/relationships/hyperlink" Target="https://www.unitetheunion.org/contact-us" TargetMode="External"/><Relationship Id="rId10" Type="http://schemas.openxmlformats.org/officeDocument/2006/relationships/hyperlink" Target="https://community-tu.org/homepage/get-help-now/" TargetMode="External"/><Relationship Id="rId4" Type="http://schemas.openxmlformats.org/officeDocument/2006/relationships/hyperlink" Target="https://www.gmb.org.uk/gmb-regions" TargetMode="External"/><Relationship Id="rId9" Type="http://schemas.openxmlformats.org/officeDocument/2006/relationships/hyperlink" Target="https://www.naht.org.uk/About-Us/Contact-u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survivorsuk.org/" TargetMode="External"/><Relationship Id="rId3" Type="http://schemas.openxmlformats.org/officeDocument/2006/relationships/hyperlink" Target="https://www.samaritans.org/how-we-can-help/contact-samaritan/talk-us-phone/" TargetMode="External"/><Relationship Id="rId7" Type="http://schemas.openxmlformats.org/officeDocument/2006/relationships/hyperlink" Target="https://thesurvivorstrust.eu.rit.org.uk/"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victimsupport.org.uk/more-us/contact-us/" TargetMode="External"/><Relationship Id="rId5" Type="http://schemas.openxmlformats.org/officeDocument/2006/relationships/hyperlink" Target="https://rapecrisis.org.uk/get-help/want-to-talk/" TargetMode="External"/><Relationship Id="rId10" Type="http://schemas.openxmlformats.org/officeDocument/2006/relationships/hyperlink" Target="https://www.police.uk/pu/contact-us/what-and-how-to-report/how-to-report/" TargetMode="External"/><Relationship Id="rId4" Type="http://schemas.openxmlformats.org/officeDocument/2006/relationships/hyperlink" Target="https://lgbt.foundation/contact-support/" TargetMode="External"/><Relationship Id="rId9" Type="http://schemas.openxmlformats.org/officeDocument/2006/relationships/hyperlink" Target="http://www.galop.org.u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CF78-164D-0F53-242D-62AF4F2EEEF1}"/>
              </a:ext>
            </a:extLst>
          </p:cNvPr>
          <p:cNvSpPr>
            <a:spLocks noGrp="1"/>
          </p:cNvSpPr>
          <p:nvPr>
            <p:ph type="ctrTitle" idx="4294967295"/>
          </p:nvPr>
        </p:nvSpPr>
        <p:spPr>
          <a:xfrm>
            <a:off x="393437" y="1190186"/>
            <a:ext cx="7271084" cy="3053294"/>
          </a:xfrm>
        </p:spPr>
        <p:txBody>
          <a:bodyPr>
            <a:normAutofit/>
          </a:bodyPr>
          <a:lstStyle/>
          <a:p>
            <a:r>
              <a:rPr lang="en-GB" dirty="0">
                <a:solidFill>
                  <a:schemeClr val="bg1"/>
                </a:solidFill>
              </a:rPr>
              <a:t>Duty to Prevent Sexual Harassment</a:t>
            </a:r>
            <a:br>
              <a:rPr lang="en-GB" dirty="0">
                <a:solidFill>
                  <a:schemeClr val="bg1"/>
                </a:solidFill>
              </a:rPr>
            </a:br>
            <a:br>
              <a:rPr lang="en-GB" dirty="0">
                <a:solidFill>
                  <a:schemeClr val="bg1"/>
                </a:solidFill>
              </a:rPr>
            </a:br>
            <a:r>
              <a:rPr lang="en-GB" i="1" dirty="0">
                <a:solidFill>
                  <a:schemeClr val="bg1"/>
                </a:solidFill>
              </a:rPr>
              <a:t>[</a:t>
            </a:r>
            <a:r>
              <a:rPr lang="en-GB" sz="3600" i="1" dirty="0">
                <a:solidFill>
                  <a:schemeClr val="bg1"/>
                </a:solidFill>
              </a:rPr>
              <a:t>School Training – School Name]</a:t>
            </a:r>
            <a:endParaRPr lang="en-US" i="1" dirty="0">
              <a:solidFill>
                <a:schemeClr val="bg1"/>
              </a:solidFill>
            </a:endParaRPr>
          </a:p>
        </p:txBody>
      </p:sp>
      <p:pic>
        <p:nvPicPr>
          <p:cNvPr id="4" name="Picture 3" descr="A logo for a company&#10;&#10;Description automatically generated">
            <a:extLst>
              <a:ext uri="{FF2B5EF4-FFF2-40B4-BE49-F238E27FC236}">
                <a16:creationId xmlns:a16="http://schemas.microsoft.com/office/drawing/2014/main" id="{A649247C-3792-DDD7-4346-F0DA4B527DDB}"/>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5BDF292B-93B4-E189-2B11-C300366B8552}"/>
              </a:ext>
            </a:extLst>
          </p:cNvPr>
          <p:cNvPicPr>
            <a:picLocks noChangeAspect="1"/>
          </p:cNvPicPr>
          <p:nvPr/>
        </p:nvPicPr>
        <p:blipFill>
          <a:blip r:embed="rId4"/>
          <a:stretch>
            <a:fillRect/>
          </a:stretch>
        </p:blipFill>
        <p:spPr>
          <a:xfrm>
            <a:off x="393437" y="5730473"/>
            <a:ext cx="1657435" cy="850944"/>
          </a:xfrm>
          <a:prstGeom prst="rect">
            <a:avLst/>
          </a:prstGeom>
        </p:spPr>
      </p:pic>
      <p:sp>
        <p:nvSpPr>
          <p:cNvPr id="3" name="TextBox 2">
            <a:extLst>
              <a:ext uri="{FF2B5EF4-FFF2-40B4-BE49-F238E27FC236}">
                <a16:creationId xmlns:a16="http://schemas.microsoft.com/office/drawing/2014/main" id="{DF06B19E-F43A-AF6A-F2AB-84BE9701CDC7}"/>
              </a:ext>
            </a:extLst>
          </p:cNvPr>
          <p:cNvSpPr txBox="1"/>
          <p:nvPr/>
        </p:nvSpPr>
        <p:spPr>
          <a:xfrm>
            <a:off x="8147406" y="5635032"/>
            <a:ext cx="13692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Add school logo</a:t>
            </a:r>
          </a:p>
          <a:p>
            <a:endParaRPr lang="en-GB" dirty="0"/>
          </a:p>
        </p:txBody>
      </p:sp>
    </p:spTree>
    <p:extLst>
      <p:ext uri="{BB962C8B-B14F-4D97-AF65-F5344CB8AC3E}">
        <p14:creationId xmlns:p14="http://schemas.microsoft.com/office/powerpoint/2010/main" val="199478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Southwark Schools’ HR Workshop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7</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2579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400" b="1" dirty="0">
                <a:solidFill>
                  <a:schemeClr val="tx2"/>
                </a:solidFill>
              </a:rPr>
              <a:t>Applicants </a:t>
            </a:r>
          </a:p>
          <a:p>
            <a:pPr>
              <a:lnSpc>
                <a:spcPct val="120000"/>
              </a:lnSpc>
            </a:pPr>
            <a:r>
              <a:rPr lang="en-GB" sz="2400" b="1" dirty="0">
                <a:solidFill>
                  <a:schemeClr val="tx2"/>
                </a:solidFill>
              </a:rPr>
              <a:t>Employees </a:t>
            </a:r>
          </a:p>
          <a:p>
            <a:pPr>
              <a:lnSpc>
                <a:spcPct val="120000"/>
              </a:lnSpc>
            </a:pPr>
            <a:r>
              <a:rPr lang="en-GB" sz="2400" b="1" dirty="0">
                <a:solidFill>
                  <a:schemeClr val="tx2"/>
                </a:solidFill>
              </a:rPr>
              <a:t>Workers</a:t>
            </a:r>
          </a:p>
          <a:p>
            <a:pPr>
              <a:lnSpc>
                <a:spcPct val="120000"/>
              </a:lnSpc>
            </a:pPr>
            <a:r>
              <a:rPr lang="en-GB" sz="2400" b="1" dirty="0">
                <a:solidFill>
                  <a:schemeClr val="tx2"/>
                </a:solidFill>
              </a:rPr>
              <a:t>Ex-employees</a:t>
            </a:r>
          </a:p>
          <a:p>
            <a:pPr marL="0" indent="0">
              <a:lnSpc>
                <a:spcPct val="120000"/>
              </a:lnSpc>
              <a:buNone/>
            </a:pPr>
            <a:endParaRPr lang="en-US" sz="2400" dirty="0"/>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Who is protected?</a:t>
            </a:r>
            <a:endParaRPr lang="en-GB" dirty="0"/>
          </a:p>
        </p:txBody>
      </p:sp>
    </p:spTree>
    <p:extLst>
      <p:ext uri="{BB962C8B-B14F-4D97-AF65-F5344CB8AC3E}">
        <p14:creationId xmlns:p14="http://schemas.microsoft.com/office/powerpoint/2010/main" val="18474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Southwark Schools’ HR Workshop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8</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281574"/>
            <a:ext cx="11411973" cy="3722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b="1" dirty="0">
                <a:solidFill>
                  <a:schemeClr val="tx2"/>
                </a:solidFill>
              </a:rPr>
              <a:t>Unwelcome or uninvited</a:t>
            </a:r>
          </a:p>
          <a:p>
            <a:pPr>
              <a:lnSpc>
                <a:spcPct val="120000"/>
              </a:lnSpc>
            </a:pPr>
            <a:r>
              <a:rPr lang="en-GB" sz="1600" b="1" dirty="0">
                <a:solidFill>
                  <a:schemeClr val="tx2"/>
                </a:solidFill>
              </a:rPr>
              <a:t>It can include a serious one-off incident or repeated behaviour</a:t>
            </a:r>
          </a:p>
          <a:p>
            <a:pPr>
              <a:lnSpc>
                <a:spcPct val="120000"/>
              </a:lnSpc>
            </a:pPr>
            <a:r>
              <a:rPr lang="en-GB" sz="1600" b="1" dirty="0">
                <a:solidFill>
                  <a:schemeClr val="tx2"/>
                </a:solidFill>
              </a:rPr>
              <a:t>Do not need to object to the conduct for it to be viewed as unwanted</a:t>
            </a:r>
          </a:p>
          <a:p>
            <a:pPr>
              <a:lnSpc>
                <a:spcPct val="120000"/>
              </a:lnSpc>
            </a:pPr>
            <a:r>
              <a:rPr lang="en-GB" sz="1600" b="1" dirty="0">
                <a:solidFill>
                  <a:schemeClr val="tx2"/>
                </a:solidFill>
              </a:rPr>
              <a:t>One person may tolerate as acceptable behaviour, another person may find it offensive or degrading</a:t>
            </a:r>
          </a:p>
          <a:p>
            <a:pPr>
              <a:lnSpc>
                <a:spcPct val="120000"/>
              </a:lnSpc>
            </a:pPr>
            <a:r>
              <a:rPr lang="en-GB" sz="1600" b="1" dirty="0">
                <a:solidFill>
                  <a:schemeClr val="tx2"/>
                </a:solidFill>
              </a:rPr>
              <a:t>Conduct could be accepted at earlier stages but oversteps the mark and becomes unwanted</a:t>
            </a:r>
          </a:p>
          <a:p>
            <a:pPr>
              <a:lnSpc>
                <a:spcPct val="120000"/>
              </a:lnSpc>
            </a:pPr>
            <a:endParaRPr lang="en-GB" sz="1600" b="1" dirty="0">
              <a:solidFill>
                <a:schemeClr val="tx2"/>
              </a:solidFill>
            </a:endParaRPr>
          </a:p>
          <a:p>
            <a:pPr marL="0" indent="0">
              <a:lnSpc>
                <a:spcPct val="120000"/>
              </a:lnSpc>
              <a:buNone/>
            </a:pPr>
            <a:endParaRPr lang="en-US" sz="1600" dirty="0"/>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Unwanted conduct</a:t>
            </a:r>
            <a:endParaRPr lang="en-GB" dirty="0"/>
          </a:p>
        </p:txBody>
      </p:sp>
      <p:grpSp>
        <p:nvGrpSpPr>
          <p:cNvPr id="3" name="Group 2">
            <a:extLst>
              <a:ext uri="{FF2B5EF4-FFF2-40B4-BE49-F238E27FC236}">
                <a16:creationId xmlns:a16="http://schemas.microsoft.com/office/drawing/2014/main" id="{88011FDF-6D23-26C0-E1D9-F57F2A3180F7}"/>
              </a:ext>
            </a:extLst>
          </p:cNvPr>
          <p:cNvGrpSpPr/>
          <p:nvPr/>
        </p:nvGrpSpPr>
        <p:grpSpPr>
          <a:xfrm>
            <a:off x="628782" y="3677238"/>
            <a:ext cx="11563218" cy="2468157"/>
            <a:chOff x="628782" y="3677238"/>
            <a:chExt cx="11563218" cy="2468157"/>
          </a:xfrm>
        </p:grpSpPr>
        <p:sp>
          <p:nvSpPr>
            <p:cNvPr id="4" name="Rectangle: Rounded Corners 3">
              <a:extLst>
                <a:ext uri="{FF2B5EF4-FFF2-40B4-BE49-F238E27FC236}">
                  <a16:creationId xmlns:a16="http://schemas.microsoft.com/office/drawing/2014/main" id="{428BACD4-2CD7-3248-06BC-C05E050B1169}"/>
                </a:ext>
              </a:extLst>
            </p:cNvPr>
            <p:cNvSpPr/>
            <p:nvPr/>
          </p:nvSpPr>
          <p:spPr>
            <a:xfrm>
              <a:off x="628782" y="3677238"/>
              <a:ext cx="10910946" cy="2389236"/>
            </a:xfrm>
            <a:prstGeom prst="roundRect">
              <a:avLst>
                <a:gd name="adj" fmla="val 3918"/>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numCol="1" rtlCol="0" anchor="ctr"/>
            <a:lstStyle/>
            <a:p>
              <a:pPr>
                <a:lnSpc>
                  <a:spcPct val="120000"/>
                </a:lnSpc>
              </a:pPr>
              <a:endParaRPr lang="en-GB" sz="1400" b="1" dirty="0">
                <a:solidFill>
                  <a:srgbClr val="007B8F"/>
                </a:solidFill>
              </a:endParaRPr>
            </a:p>
            <a:p>
              <a:pPr>
                <a:spcBef>
                  <a:spcPts val="1000"/>
                </a:spcBef>
              </a:pPr>
              <a:endParaRPr lang="en-GB" sz="17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0" indent="0">
                <a:lnSpc>
                  <a:spcPct val="120000"/>
                </a:lnSpc>
                <a:buNone/>
              </a:pPr>
              <a:endParaRPr lang="en-GB" dirty="0"/>
            </a:p>
          </p:txBody>
        </p:sp>
        <p:sp>
          <p:nvSpPr>
            <p:cNvPr id="6" name="TextBox 5">
              <a:extLst>
                <a:ext uri="{FF2B5EF4-FFF2-40B4-BE49-F238E27FC236}">
                  <a16:creationId xmlns:a16="http://schemas.microsoft.com/office/drawing/2014/main" id="{B274C81A-51C7-73B7-9527-28B4359BD0EB}"/>
                </a:ext>
              </a:extLst>
            </p:cNvPr>
            <p:cNvSpPr txBox="1"/>
            <p:nvPr/>
          </p:nvSpPr>
          <p:spPr>
            <a:xfrm>
              <a:off x="822966" y="3801454"/>
              <a:ext cx="7989570" cy="394210"/>
            </a:xfrm>
            <a:prstGeom prst="rect">
              <a:avLst/>
            </a:prstGeom>
            <a:noFill/>
          </p:spPr>
          <p:txBody>
            <a:bodyPr wrap="square">
              <a:spAutoFit/>
            </a:bodyPr>
            <a:lstStyle/>
            <a:p>
              <a:pPr>
                <a:lnSpc>
                  <a:spcPct val="120000"/>
                </a:lnSpc>
              </a:pPr>
              <a:r>
                <a:rPr lang="en-GB" sz="1800" u="sng" dirty="0"/>
                <a:t>Examples of unwanted conduct:</a:t>
              </a:r>
            </a:p>
          </p:txBody>
        </p:sp>
        <p:sp>
          <p:nvSpPr>
            <p:cNvPr id="7" name="TextBox 6">
              <a:extLst>
                <a:ext uri="{FF2B5EF4-FFF2-40B4-BE49-F238E27FC236}">
                  <a16:creationId xmlns:a16="http://schemas.microsoft.com/office/drawing/2014/main" id="{19318205-920F-7AFD-94D3-5FC01A0E5FF1}"/>
                </a:ext>
              </a:extLst>
            </p:cNvPr>
            <p:cNvSpPr txBox="1"/>
            <p:nvPr/>
          </p:nvSpPr>
          <p:spPr>
            <a:xfrm>
              <a:off x="853600" y="4409535"/>
              <a:ext cx="3486408" cy="166199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GB" sz="1400" b="1" dirty="0">
                  <a:solidFill>
                    <a:sysClr val="windowText" lastClr="000000"/>
                  </a:solidFill>
                </a:rPr>
                <a:t>spoken words</a:t>
              </a:r>
            </a:p>
            <a:p>
              <a:pPr marL="285750" indent="-285750">
                <a:lnSpc>
                  <a:spcPct val="120000"/>
                </a:lnSpc>
                <a:buFont typeface="Arial" panose="020B0604020202020204" pitchFamily="34" charset="0"/>
                <a:buChar char="•"/>
              </a:pPr>
              <a:r>
                <a:rPr lang="en-GB" sz="1400" b="1" dirty="0">
                  <a:solidFill>
                    <a:sysClr val="windowText" lastClr="000000"/>
                  </a:solidFill>
                </a:rPr>
                <a:t>written words</a:t>
              </a:r>
            </a:p>
            <a:p>
              <a:pPr marL="285750" indent="-285750">
                <a:lnSpc>
                  <a:spcPct val="120000"/>
                </a:lnSpc>
                <a:buFont typeface="Arial" panose="020B0604020202020204" pitchFamily="34" charset="0"/>
                <a:buChar char="•"/>
              </a:pPr>
              <a:r>
                <a:rPr lang="en-GB" sz="1400" b="1" dirty="0">
                  <a:solidFill>
                    <a:sysClr val="windowText" lastClr="000000"/>
                  </a:solidFill>
                </a:rPr>
                <a:t>banter</a:t>
              </a:r>
            </a:p>
            <a:p>
              <a:pPr marL="285750" indent="-285750">
                <a:lnSpc>
                  <a:spcPct val="120000"/>
                </a:lnSpc>
                <a:buFont typeface="Arial" panose="020B0604020202020204" pitchFamily="34" charset="0"/>
                <a:buChar char="•"/>
              </a:pPr>
              <a:r>
                <a:rPr lang="en-GB" sz="1400" b="1" dirty="0">
                  <a:solidFill>
                    <a:sysClr val="windowText" lastClr="000000"/>
                  </a:solidFill>
                </a:rPr>
                <a:t>posts or contact on social media</a:t>
              </a:r>
            </a:p>
            <a:p>
              <a:pPr marL="285750" indent="-285750">
                <a:lnSpc>
                  <a:spcPct val="120000"/>
                </a:lnSpc>
                <a:buFont typeface="Arial" panose="020B0604020202020204" pitchFamily="34" charset="0"/>
                <a:buChar char="•"/>
              </a:pPr>
              <a:r>
                <a:rPr lang="en-GB" sz="1400" b="1" dirty="0">
                  <a:solidFill>
                    <a:sysClr val="windowText" lastClr="000000"/>
                  </a:solidFill>
                </a:rPr>
                <a:t>imagery</a:t>
              </a:r>
            </a:p>
            <a:p>
              <a:endParaRPr lang="en-GB" dirty="0"/>
            </a:p>
          </p:txBody>
        </p:sp>
        <p:sp>
          <p:nvSpPr>
            <p:cNvPr id="8" name="TextBox 7">
              <a:extLst>
                <a:ext uri="{FF2B5EF4-FFF2-40B4-BE49-F238E27FC236}">
                  <a16:creationId xmlns:a16="http://schemas.microsoft.com/office/drawing/2014/main" id="{52E31072-3B5B-160E-E179-5358769595CE}"/>
                </a:ext>
              </a:extLst>
            </p:cNvPr>
            <p:cNvSpPr txBox="1"/>
            <p:nvPr/>
          </p:nvSpPr>
          <p:spPr>
            <a:xfrm>
              <a:off x="8705592" y="4409535"/>
              <a:ext cx="3486408" cy="17358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GB" sz="1400" b="1" dirty="0">
                  <a:solidFill>
                    <a:sysClr val="windowText" lastClr="000000"/>
                  </a:solidFill>
                </a:rPr>
                <a:t>physical gestures</a:t>
              </a:r>
            </a:p>
            <a:p>
              <a:pPr marL="285750" indent="-285750">
                <a:lnSpc>
                  <a:spcPct val="120000"/>
                </a:lnSpc>
                <a:buFont typeface="Arial" panose="020B0604020202020204" pitchFamily="34" charset="0"/>
                <a:buChar char="•"/>
              </a:pPr>
              <a:r>
                <a:rPr lang="en-GB" sz="1400" b="1" dirty="0">
                  <a:solidFill>
                    <a:sysClr val="windowText" lastClr="000000"/>
                  </a:solidFill>
                </a:rPr>
                <a:t>facial expressions</a:t>
              </a:r>
            </a:p>
            <a:p>
              <a:pPr marL="285750" indent="-285750">
                <a:lnSpc>
                  <a:spcPct val="120000"/>
                </a:lnSpc>
                <a:buFont typeface="Arial" panose="020B0604020202020204" pitchFamily="34" charset="0"/>
                <a:buChar char="•"/>
              </a:pPr>
              <a:r>
                <a:rPr lang="en-GB" sz="1400" b="1" dirty="0">
                  <a:solidFill>
                    <a:sysClr val="windowText" lastClr="000000"/>
                  </a:solidFill>
                </a:rPr>
                <a:t>mimicry</a:t>
              </a:r>
            </a:p>
            <a:p>
              <a:pPr marL="285750" indent="-285750">
                <a:lnSpc>
                  <a:spcPct val="120000"/>
                </a:lnSpc>
                <a:buFont typeface="Arial" panose="020B0604020202020204" pitchFamily="34" charset="0"/>
                <a:buChar char="•"/>
              </a:pPr>
              <a:r>
                <a:rPr lang="en-GB" sz="1400" b="1" dirty="0">
                  <a:solidFill>
                    <a:sysClr val="windowText" lastClr="000000"/>
                  </a:solidFill>
                </a:rPr>
                <a:t>jokes or pranks</a:t>
              </a:r>
            </a:p>
            <a:p>
              <a:pPr marL="0" indent="0">
                <a:lnSpc>
                  <a:spcPct val="120000"/>
                </a:lnSpc>
                <a:buNone/>
              </a:pPr>
              <a:r>
                <a:rPr lang="en-GB" sz="1800" b="1" dirty="0">
                  <a:solidFill>
                    <a:srgbClr val="007B8F"/>
                  </a:solidFill>
                </a:rPr>
                <a:t> </a:t>
              </a:r>
            </a:p>
            <a:p>
              <a:endParaRPr lang="en-GB" dirty="0"/>
            </a:p>
          </p:txBody>
        </p:sp>
        <p:sp>
          <p:nvSpPr>
            <p:cNvPr id="9" name="TextBox 8">
              <a:extLst>
                <a:ext uri="{FF2B5EF4-FFF2-40B4-BE49-F238E27FC236}">
                  <a16:creationId xmlns:a16="http://schemas.microsoft.com/office/drawing/2014/main" id="{0180563A-18BD-0E91-C604-05B44CCE069A}"/>
                </a:ext>
              </a:extLst>
            </p:cNvPr>
            <p:cNvSpPr txBox="1"/>
            <p:nvPr/>
          </p:nvSpPr>
          <p:spPr>
            <a:xfrm>
              <a:off x="4814503" y="4383625"/>
              <a:ext cx="3625878" cy="1619739"/>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GB" sz="1400" b="1" dirty="0">
                  <a:solidFill>
                    <a:sysClr val="windowText" lastClr="000000"/>
                  </a:solidFill>
                </a:rPr>
                <a:t>graffiti</a:t>
              </a:r>
            </a:p>
            <a:p>
              <a:pPr marL="285750" indent="-285750">
                <a:lnSpc>
                  <a:spcPct val="120000"/>
                </a:lnSpc>
                <a:buFont typeface="Arial" panose="020B0604020202020204" pitchFamily="34" charset="0"/>
                <a:buChar char="•"/>
              </a:pPr>
              <a:r>
                <a:rPr lang="en-GB" sz="1400" b="1" dirty="0">
                  <a:solidFill>
                    <a:sysClr val="windowText" lastClr="000000"/>
                  </a:solidFill>
                </a:rPr>
                <a:t>acts affecting a person’s surroundings</a:t>
              </a:r>
            </a:p>
            <a:p>
              <a:pPr marL="285750" indent="-285750">
                <a:lnSpc>
                  <a:spcPct val="120000"/>
                </a:lnSpc>
                <a:buFont typeface="Arial" panose="020B0604020202020204" pitchFamily="34" charset="0"/>
                <a:buChar char="•"/>
              </a:pPr>
              <a:r>
                <a:rPr lang="en-GB" sz="1400" b="1" dirty="0">
                  <a:solidFill>
                    <a:sysClr val="windowText" lastClr="000000"/>
                  </a:solidFill>
                </a:rPr>
                <a:t>aggression</a:t>
              </a:r>
            </a:p>
            <a:p>
              <a:pPr marL="285750" indent="-285750">
                <a:lnSpc>
                  <a:spcPct val="120000"/>
                </a:lnSpc>
                <a:buFont typeface="Arial" panose="020B0604020202020204" pitchFamily="34" charset="0"/>
                <a:buChar char="•"/>
              </a:pPr>
              <a:r>
                <a:rPr lang="en-GB" sz="1400" b="1" dirty="0">
                  <a:solidFill>
                    <a:sysClr val="windowText" lastClr="000000"/>
                  </a:solidFill>
                </a:rPr>
                <a:t>physical behaviour towards a person or their property</a:t>
              </a:r>
            </a:p>
          </p:txBody>
        </p:sp>
      </p:grpSp>
    </p:spTree>
    <p:extLst>
      <p:ext uri="{BB962C8B-B14F-4D97-AF65-F5344CB8AC3E}">
        <p14:creationId xmlns:p14="http://schemas.microsoft.com/office/powerpoint/2010/main" val="93409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Southwark Schools’ HR Workshop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9</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799999"/>
            <a:ext cx="11411973" cy="443454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40000"/>
              </a:lnSpc>
            </a:pPr>
            <a:r>
              <a:rPr lang="en-GB" sz="2300" b="1" dirty="0">
                <a:solidFill>
                  <a:schemeClr val="tx2"/>
                </a:solidFill>
              </a:rPr>
              <a:t>Bullying is unwanted behaviour from a person or group that is either:</a:t>
            </a:r>
          </a:p>
          <a:p>
            <a:pPr marL="685800" lvl="2" fontAlgn="base">
              <a:lnSpc>
                <a:spcPct val="140000"/>
              </a:lnSpc>
              <a:spcBef>
                <a:spcPts val="1000"/>
              </a:spcBef>
            </a:pPr>
            <a:r>
              <a:rPr lang="en-GB" sz="1900" b="1" dirty="0">
                <a:solidFill>
                  <a:schemeClr val="tx2"/>
                </a:solidFill>
              </a:rPr>
              <a:t>offensive, intimidating, malicious or insulting</a:t>
            </a:r>
          </a:p>
          <a:p>
            <a:pPr marL="685800" lvl="2" fontAlgn="base">
              <a:lnSpc>
                <a:spcPct val="140000"/>
              </a:lnSpc>
              <a:spcBef>
                <a:spcPts val="1000"/>
              </a:spcBef>
            </a:pPr>
            <a:r>
              <a:rPr lang="en-GB" sz="1900" b="1" dirty="0">
                <a:solidFill>
                  <a:schemeClr val="tx2"/>
                </a:solidFill>
              </a:rPr>
              <a:t>an abuse or misuse of power that undermines, humiliates, or causes physical or emotional harm to someone</a:t>
            </a:r>
          </a:p>
          <a:p>
            <a:pPr fontAlgn="base">
              <a:lnSpc>
                <a:spcPct val="140000"/>
              </a:lnSpc>
            </a:pPr>
            <a:r>
              <a:rPr lang="en-GB" sz="2300" b="1" dirty="0">
                <a:solidFill>
                  <a:schemeClr val="tx2"/>
                </a:solidFill>
              </a:rPr>
              <a:t>Bullying might:</a:t>
            </a:r>
          </a:p>
          <a:p>
            <a:pPr marL="685800" lvl="2" fontAlgn="base">
              <a:lnSpc>
                <a:spcPct val="140000"/>
              </a:lnSpc>
              <a:spcBef>
                <a:spcPts val="1000"/>
              </a:spcBef>
            </a:pPr>
            <a:r>
              <a:rPr lang="en-GB" sz="1900" b="1" dirty="0">
                <a:solidFill>
                  <a:schemeClr val="tx2"/>
                </a:solidFill>
              </a:rPr>
              <a:t>be a regular pattern of behaviour or a one-off incident</a:t>
            </a:r>
          </a:p>
          <a:p>
            <a:pPr marL="685800" lvl="2" fontAlgn="base">
              <a:lnSpc>
                <a:spcPct val="140000"/>
              </a:lnSpc>
              <a:spcBef>
                <a:spcPts val="1000"/>
              </a:spcBef>
            </a:pPr>
            <a:r>
              <a:rPr lang="en-GB" sz="1900" b="1" dirty="0">
                <a:solidFill>
                  <a:schemeClr val="tx2"/>
                </a:solidFill>
              </a:rPr>
              <a:t>happen face-to-face, on social media, in emails or calls</a:t>
            </a:r>
          </a:p>
          <a:p>
            <a:pPr marL="685800" lvl="2" fontAlgn="base">
              <a:lnSpc>
                <a:spcPct val="140000"/>
              </a:lnSpc>
              <a:spcBef>
                <a:spcPts val="1000"/>
              </a:spcBef>
            </a:pPr>
            <a:r>
              <a:rPr lang="en-GB" sz="1900" b="1" dirty="0">
                <a:solidFill>
                  <a:schemeClr val="tx2"/>
                </a:solidFill>
              </a:rPr>
              <a:t>happen at work or in other work-related situations</a:t>
            </a:r>
          </a:p>
          <a:p>
            <a:pPr marL="685800" lvl="2" fontAlgn="base">
              <a:lnSpc>
                <a:spcPct val="140000"/>
              </a:lnSpc>
              <a:spcBef>
                <a:spcPts val="1000"/>
              </a:spcBef>
            </a:pPr>
            <a:r>
              <a:rPr lang="en-GB" sz="1900" b="1" dirty="0">
                <a:solidFill>
                  <a:schemeClr val="tx2"/>
                </a:solidFill>
              </a:rPr>
              <a:t>not always be obvious or noticed by others</a:t>
            </a:r>
          </a:p>
          <a:p>
            <a:pPr fontAlgn="base">
              <a:lnSpc>
                <a:spcPct val="140000"/>
              </a:lnSpc>
            </a:pPr>
            <a:r>
              <a:rPr lang="en-GB" sz="2300" b="1" dirty="0">
                <a:solidFill>
                  <a:schemeClr val="tx2"/>
                </a:solidFill>
              </a:rPr>
              <a:t>Under the Equality Act 2010, bullying behaviour may be harassment if it relates to a protected characteristic.</a:t>
            </a:r>
          </a:p>
        </p:txBody>
      </p:sp>
      <p:sp>
        <p:nvSpPr>
          <p:cNvPr id="2" name="Title 1"/>
          <p:cNvSpPr>
            <a:spLocks noGrp="1"/>
          </p:cNvSpPr>
          <p:nvPr>
            <p:ph type="title" idx="4294967295"/>
          </p:nvPr>
        </p:nvSpPr>
        <p:spPr>
          <a:xfrm>
            <a:off x="349102" y="150403"/>
            <a:ext cx="10515600" cy="917300"/>
          </a:xfrm>
        </p:spPr>
        <p:txBody>
          <a:bodyPr>
            <a:normAutofit/>
          </a:bodyPr>
          <a:lstStyle/>
          <a:p>
            <a:r>
              <a:rPr lang="en-US" dirty="0">
                <a:solidFill>
                  <a:srgbClr val="43266E"/>
                </a:solidFill>
              </a:rPr>
              <a:t>Bullying and harassment</a:t>
            </a:r>
            <a:endParaRPr lang="en-GB" dirty="0"/>
          </a:p>
        </p:txBody>
      </p:sp>
    </p:spTree>
    <p:extLst>
      <p:ext uri="{BB962C8B-B14F-4D97-AF65-F5344CB8AC3E}">
        <p14:creationId xmlns:p14="http://schemas.microsoft.com/office/powerpoint/2010/main" val="382207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fade">
                                      <p:cBhvr>
                                        <p:cTn id="4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Southwark Schools’ HR Workshop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11</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32037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400" b="1" dirty="0">
                <a:solidFill>
                  <a:schemeClr val="tx2"/>
                </a:solidFill>
              </a:rPr>
              <a:t>Conduct related to a protected characteristic </a:t>
            </a:r>
          </a:p>
          <a:p>
            <a:pPr>
              <a:lnSpc>
                <a:spcPct val="120000"/>
              </a:lnSpc>
            </a:pPr>
            <a:r>
              <a:rPr lang="en-GB" sz="2400" b="1" dirty="0">
                <a:solidFill>
                  <a:schemeClr val="tx2"/>
                </a:solidFill>
              </a:rPr>
              <a:t>Employee does not have to have the protected characteristic in order to claim for harassment</a:t>
            </a:r>
          </a:p>
          <a:p>
            <a:pPr>
              <a:lnSpc>
                <a:spcPct val="120000"/>
              </a:lnSpc>
            </a:pPr>
            <a:endParaRPr lang="en-GB" sz="1600" b="1" dirty="0">
              <a:solidFill>
                <a:schemeClr val="tx2"/>
              </a:solidFill>
            </a:endParaRPr>
          </a:p>
          <a:p>
            <a:pPr marL="0" indent="0">
              <a:lnSpc>
                <a:spcPct val="120000"/>
              </a:lnSpc>
              <a:buNone/>
            </a:pPr>
            <a:endParaRPr lang="en-US" sz="1600" dirty="0"/>
          </a:p>
        </p:txBody>
      </p:sp>
      <p:sp>
        <p:nvSpPr>
          <p:cNvPr id="2" name="Title 1"/>
          <p:cNvSpPr>
            <a:spLocks noGrp="1"/>
          </p:cNvSpPr>
          <p:nvPr>
            <p:ph type="title" idx="4294967295"/>
          </p:nvPr>
        </p:nvSpPr>
        <p:spPr>
          <a:xfrm>
            <a:off x="349102" y="150403"/>
            <a:ext cx="9578669" cy="917300"/>
          </a:xfrm>
        </p:spPr>
        <p:txBody>
          <a:bodyPr>
            <a:noAutofit/>
          </a:bodyPr>
          <a:lstStyle/>
          <a:p>
            <a:r>
              <a:rPr lang="en-US" sz="3200" dirty="0">
                <a:solidFill>
                  <a:srgbClr val="43266E"/>
                </a:solidFill>
              </a:rPr>
              <a:t>Unwanted conduct related to a relevant protected characteristic</a:t>
            </a:r>
            <a:endParaRPr lang="en-GB" sz="3200" dirty="0"/>
          </a:p>
        </p:txBody>
      </p:sp>
    </p:spTree>
    <p:extLst>
      <p:ext uri="{BB962C8B-B14F-4D97-AF65-F5344CB8AC3E}">
        <p14:creationId xmlns:p14="http://schemas.microsoft.com/office/powerpoint/2010/main" val="26660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Southwark Schools’ HR Workshop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12</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3068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a:solidFill>
                  <a:srgbClr val="43266E"/>
                </a:solidFill>
              </a:rPr>
              <a:t>(1) Purpose</a:t>
            </a:r>
          </a:p>
          <a:p>
            <a:pPr>
              <a:lnSpc>
                <a:spcPct val="120000"/>
              </a:lnSpc>
              <a:spcAft>
                <a:spcPts val="800"/>
              </a:spcAft>
            </a:pPr>
            <a:r>
              <a:rPr lang="en-GB" sz="1800" b="1" dirty="0">
                <a:solidFill>
                  <a:schemeClr val="tx2"/>
                </a:solidFill>
              </a:rPr>
              <a:t>Very difficult to prove that someone intended to </a:t>
            </a:r>
            <a:r>
              <a:rPr lang="en-GB" sz="1800" b="1" dirty="0" err="1">
                <a:solidFill>
                  <a:schemeClr val="tx2"/>
                </a:solidFill>
              </a:rPr>
              <a:t>harrass</a:t>
            </a:r>
            <a:endParaRPr lang="en-GB" sz="1800" b="1" dirty="0">
              <a:solidFill>
                <a:schemeClr val="tx2"/>
              </a:solidFill>
            </a:endParaRPr>
          </a:p>
          <a:p>
            <a:pPr marL="0" indent="0">
              <a:lnSpc>
                <a:spcPct val="120000"/>
              </a:lnSpc>
              <a:buNone/>
            </a:pPr>
            <a:endParaRPr lang="en-GB" sz="2000" b="1" dirty="0">
              <a:solidFill>
                <a:srgbClr val="43266E"/>
              </a:solidFill>
            </a:endParaRPr>
          </a:p>
          <a:p>
            <a:pPr marL="0" indent="0">
              <a:lnSpc>
                <a:spcPct val="120000"/>
              </a:lnSpc>
              <a:buNone/>
            </a:pPr>
            <a:r>
              <a:rPr lang="en-GB" sz="2000" b="1" dirty="0">
                <a:solidFill>
                  <a:srgbClr val="43266E"/>
                </a:solidFill>
              </a:rPr>
              <a:t>(2) Effect</a:t>
            </a:r>
          </a:p>
          <a:p>
            <a:pPr>
              <a:lnSpc>
                <a:spcPct val="120000"/>
              </a:lnSpc>
            </a:pPr>
            <a:r>
              <a:rPr lang="en-GB" sz="1800" b="1" dirty="0">
                <a:solidFill>
                  <a:schemeClr val="tx2"/>
                </a:solidFill>
              </a:rPr>
              <a:t>Focus on impact on victim, rather than harasser’s motive</a:t>
            </a:r>
          </a:p>
          <a:p>
            <a:pPr>
              <a:lnSpc>
                <a:spcPct val="120000"/>
              </a:lnSpc>
            </a:pPr>
            <a:r>
              <a:rPr lang="en-GB" sz="1800" b="1" dirty="0">
                <a:solidFill>
                  <a:schemeClr val="tx2"/>
                </a:solidFill>
              </a:rPr>
              <a:t>Take into account:</a:t>
            </a:r>
          </a:p>
          <a:p>
            <a:pPr lvl="1">
              <a:lnSpc>
                <a:spcPct val="120000"/>
              </a:lnSpc>
            </a:pPr>
            <a:r>
              <a:rPr lang="en-GB" sz="1400" b="1" dirty="0">
                <a:solidFill>
                  <a:schemeClr val="tx2"/>
                </a:solidFill>
              </a:rPr>
              <a:t>Victim’s perception </a:t>
            </a:r>
          </a:p>
          <a:p>
            <a:pPr lvl="1">
              <a:lnSpc>
                <a:spcPct val="120000"/>
              </a:lnSpc>
            </a:pPr>
            <a:r>
              <a:rPr lang="en-GB" sz="1400" b="1" dirty="0">
                <a:solidFill>
                  <a:schemeClr val="tx2"/>
                </a:solidFill>
              </a:rPr>
              <a:t>Other circumstances of the case – health, mental capacity, cultural norms, environment, previous experiences</a:t>
            </a:r>
          </a:p>
          <a:p>
            <a:pPr lvl="1">
              <a:lnSpc>
                <a:spcPct val="120000"/>
              </a:lnSpc>
            </a:pPr>
            <a:r>
              <a:rPr lang="en-GB" sz="1400" b="1" dirty="0">
                <a:solidFill>
                  <a:schemeClr val="tx2"/>
                </a:solidFill>
              </a:rPr>
              <a:t>Whether it is reasonable for the conduct to have that effect – tolerance/hypersensitivity</a:t>
            </a:r>
          </a:p>
          <a:p>
            <a:pPr>
              <a:lnSpc>
                <a:spcPct val="120000"/>
              </a:lnSpc>
            </a:pPr>
            <a:endParaRPr lang="en-GB" sz="1600" b="1" dirty="0">
              <a:solidFill>
                <a:schemeClr val="tx2"/>
              </a:solidFill>
            </a:endParaRPr>
          </a:p>
          <a:p>
            <a:pPr marL="0" indent="0">
              <a:lnSpc>
                <a:spcPct val="120000"/>
              </a:lnSpc>
              <a:buNone/>
            </a:pPr>
            <a:endParaRPr lang="en-US" sz="1600" dirty="0"/>
          </a:p>
        </p:txBody>
      </p:sp>
      <p:sp>
        <p:nvSpPr>
          <p:cNvPr id="2" name="Title 1"/>
          <p:cNvSpPr>
            <a:spLocks noGrp="1"/>
          </p:cNvSpPr>
          <p:nvPr>
            <p:ph type="title" idx="4294967295"/>
          </p:nvPr>
        </p:nvSpPr>
        <p:spPr>
          <a:xfrm>
            <a:off x="349101" y="150403"/>
            <a:ext cx="9790941" cy="917300"/>
          </a:xfrm>
        </p:spPr>
        <p:txBody>
          <a:bodyPr>
            <a:noAutofit/>
          </a:bodyPr>
          <a:lstStyle/>
          <a:p>
            <a:r>
              <a:rPr lang="en-US" sz="2700" dirty="0">
                <a:solidFill>
                  <a:srgbClr val="43266E"/>
                </a:solidFill>
              </a:rPr>
              <a:t>Purpose or effect of violating dignity / creating and intimidating, hostile, degrading, humiliating or offensive environment</a:t>
            </a:r>
            <a:endParaRPr lang="en-GB" sz="2700" dirty="0"/>
          </a:p>
        </p:txBody>
      </p:sp>
    </p:spTree>
    <p:extLst>
      <p:ext uri="{BB962C8B-B14F-4D97-AF65-F5344CB8AC3E}">
        <p14:creationId xmlns:p14="http://schemas.microsoft.com/office/powerpoint/2010/main" val="246177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fade">
                                      <p:cBhvr>
                                        <p:cTn id="37" dur="500"/>
                                        <p:tgtEl>
                                          <p:spTgt spid="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fade">
                                      <p:cBhvr>
                                        <p:cTn id="4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Southwark Schools’ HR Workshop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8</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583871"/>
            <a:ext cx="11411973" cy="426175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b="1" dirty="0">
                <a:solidFill>
                  <a:schemeClr val="tx2"/>
                </a:solidFill>
              </a:rPr>
              <a:t>Someone frequently makes jokes about a female employee being “too emotional” whenever there is a deadline to meet. </a:t>
            </a:r>
          </a:p>
          <a:p>
            <a:pPr>
              <a:lnSpc>
                <a:spcPct val="120000"/>
              </a:lnSpc>
            </a:pPr>
            <a:r>
              <a:rPr lang="en-GB" sz="1600" b="1" dirty="0">
                <a:solidFill>
                  <a:schemeClr val="tx2"/>
                </a:solidFill>
              </a:rPr>
              <a:t>Someone regularly teases another employee about their accent, making them feel self-conscious and uncomfortable. </a:t>
            </a:r>
          </a:p>
          <a:p>
            <a:pPr>
              <a:lnSpc>
                <a:spcPct val="120000"/>
              </a:lnSpc>
            </a:pPr>
            <a:r>
              <a:rPr lang="en-GB" sz="1600" b="1" dirty="0">
                <a:solidFill>
                  <a:schemeClr val="tx2"/>
                </a:solidFill>
              </a:rPr>
              <a:t>A group of colleagues joke that their new colleague is good with numbers because of their ethnic background.</a:t>
            </a:r>
          </a:p>
          <a:p>
            <a:pPr>
              <a:lnSpc>
                <a:spcPct val="120000"/>
              </a:lnSpc>
            </a:pPr>
            <a:r>
              <a:rPr lang="en-GB" sz="1600" b="1" dirty="0">
                <a:solidFill>
                  <a:schemeClr val="tx2"/>
                </a:solidFill>
              </a:rPr>
              <a:t>A colleague repeatedly comments on another colleague’s social media posts with derogatory or unwelcome remarks. </a:t>
            </a:r>
          </a:p>
          <a:p>
            <a:pPr>
              <a:lnSpc>
                <a:spcPct val="120000"/>
              </a:lnSpc>
            </a:pPr>
            <a:r>
              <a:rPr lang="en-GB" sz="1600" b="1" dirty="0">
                <a:solidFill>
                  <a:schemeClr val="tx2"/>
                </a:solidFill>
              </a:rPr>
              <a:t>Employees sit together at lunch every day and consistently exclude another employee. </a:t>
            </a:r>
          </a:p>
          <a:p>
            <a:pPr>
              <a:lnSpc>
                <a:spcPct val="120000"/>
              </a:lnSpc>
            </a:pPr>
            <a:r>
              <a:rPr lang="en-GB" sz="1600" b="1" dirty="0">
                <a:solidFill>
                  <a:schemeClr val="tx2"/>
                </a:solidFill>
              </a:rPr>
              <a:t>Colleagues have a </a:t>
            </a:r>
            <a:r>
              <a:rPr lang="en-GB" sz="1600" b="1" dirty="0" err="1">
                <a:solidFill>
                  <a:schemeClr val="tx2"/>
                </a:solidFill>
              </a:rPr>
              <a:t>whatsapp</a:t>
            </a:r>
            <a:r>
              <a:rPr lang="en-GB" sz="1600" b="1" dirty="0">
                <a:solidFill>
                  <a:schemeClr val="tx2"/>
                </a:solidFill>
              </a:rPr>
              <a:t> group chat and share inappropriate jokes, memes or images. </a:t>
            </a:r>
          </a:p>
          <a:p>
            <a:pPr>
              <a:lnSpc>
                <a:spcPct val="120000"/>
              </a:lnSpc>
            </a:pPr>
            <a:r>
              <a:rPr lang="en-GB" sz="1600" b="1" dirty="0">
                <a:solidFill>
                  <a:schemeClr val="tx2"/>
                </a:solidFill>
              </a:rPr>
              <a:t>Someone repeatedly stands too close to a colleague, ignoring their visible discomfort or request for space. </a:t>
            </a:r>
          </a:p>
          <a:p>
            <a:pPr>
              <a:lnSpc>
                <a:spcPct val="120000"/>
              </a:lnSpc>
            </a:pPr>
            <a:r>
              <a:rPr lang="en-GB" sz="1600" b="1" dirty="0">
                <a:solidFill>
                  <a:schemeClr val="tx2"/>
                </a:solidFill>
              </a:rPr>
              <a:t>An individual blocks a colleague’s exit during a disagreement to keep them from leaving until they “listen to them”. </a:t>
            </a: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Examples</a:t>
            </a:r>
            <a:endParaRPr lang="en-GB" dirty="0"/>
          </a:p>
        </p:txBody>
      </p:sp>
    </p:spTree>
    <p:extLst>
      <p:ext uri="{BB962C8B-B14F-4D97-AF65-F5344CB8AC3E}">
        <p14:creationId xmlns:p14="http://schemas.microsoft.com/office/powerpoint/2010/main" val="3067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Southwark Schools’ HR Workshop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8</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583871"/>
            <a:ext cx="11411973" cy="42617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b="1" dirty="0">
                <a:solidFill>
                  <a:schemeClr val="tx2"/>
                </a:solidFill>
              </a:rPr>
              <a:t>The person being harassed might feel:</a:t>
            </a:r>
          </a:p>
          <a:p>
            <a:pPr lvl="1">
              <a:lnSpc>
                <a:spcPct val="120000"/>
              </a:lnSpc>
            </a:pPr>
            <a:r>
              <a:rPr lang="en-GB" sz="1200" b="1" dirty="0">
                <a:solidFill>
                  <a:schemeClr val="tx2"/>
                </a:solidFill>
              </a:rPr>
              <a:t>Disrespected </a:t>
            </a:r>
          </a:p>
          <a:p>
            <a:pPr lvl="1">
              <a:lnSpc>
                <a:spcPct val="120000"/>
              </a:lnSpc>
            </a:pPr>
            <a:r>
              <a:rPr lang="en-GB" sz="1200" b="1" dirty="0">
                <a:solidFill>
                  <a:schemeClr val="tx2"/>
                </a:solidFill>
              </a:rPr>
              <a:t>Frightened</a:t>
            </a:r>
          </a:p>
          <a:p>
            <a:pPr lvl="1">
              <a:lnSpc>
                <a:spcPct val="120000"/>
              </a:lnSpc>
            </a:pPr>
            <a:r>
              <a:rPr lang="en-GB" sz="1200" b="1" dirty="0">
                <a:solidFill>
                  <a:schemeClr val="tx2"/>
                </a:solidFill>
              </a:rPr>
              <a:t>Humiliated </a:t>
            </a:r>
          </a:p>
          <a:p>
            <a:pPr lvl="1">
              <a:lnSpc>
                <a:spcPct val="120000"/>
              </a:lnSpc>
            </a:pPr>
            <a:r>
              <a:rPr lang="en-GB" sz="1200" b="1" dirty="0">
                <a:solidFill>
                  <a:schemeClr val="tx2"/>
                </a:solidFill>
              </a:rPr>
              <a:t>Insulted</a:t>
            </a:r>
          </a:p>
          <a:p>
            <a:pPr lvl="1">
              <a:lnSpc>
                <a:spcPct val="120000"/>
              </a:lnSpc>
            </a:pPr>
            <a:r>
              <a:rPr lang="en-GB" sz="1200" b="1" dirty="0">
                <a:solidFill>
                  <a:schemeClr val="tx2"/>
                </a:solidFill>
              </a:rPr>
              <a:t>Intimated</a:t>
            </a:r>
          </a:p>
          <a:p>
            <a:pPr lvl="1">
              <a:lnSpc>
                <a:spcPct val="120000"/>
              </a:lnSpc>
            </a:pPr>
            <a:r>
              <a:rPr lang="en-GB" sz="1200" b="1" dirty="0">
                <a:solidFill>
                  <a:schemeClr val="tx2"/>
                </a:solidFill>
              </a:rPr>
              <a:t>Threatened</a:t>
            </a:r>
          </a:p>
          <a:p>
            <a:pPr lvl="1">
              <a:lnSpc>
                <a:spcPct val="120000"/>
              </a:lnSpc>
            </a:pPr>
            <a:endParaRPr lang="en-GB" sz="1200" b="1" dirty="0">
              <a:solidFill>
                <a:schemeClr val="tx2"/>
              </a:solidFill>
            </a:endParaRPr>
          </a:p>
          <a:p>
            <a:pPr>
              <a:lnSpc>
                <a:spcPct val="120000"/>
              </a:lnSpc>
            </a:pPr>
            <a:r>
              <a:rPr lang="en-GB" sz="1600" b="1" dirty="0">
                <a:solidFill>
                  <a:schemeClr val="tx2"/>
                </a:solidFill>
              </a:rPr>
              <a:t>It can still be against the law even if the person being harassed does not ask for it to stop.</a:t>
            </a:r>
          </a:p>
          <a:p>
            <a:pPr>
              <a:lnSpc>
                <a:spcPct val="120000"/>
              </a:lnSpc>
            </a:pPr>
            <a:endParaRPr lang="en-GB" sz="1600" b="1" dirty="0">
              <a:solidFill>
                <a:schemeClr val="tx2"/>
              </a:solidFill>
            </a:endParaRPr>
          </a:p>
          <a:p>
            <a:pPr marL="0" indent="0">
              <a:lnSpc>
                <a:spcPct val="120000"/>
              </a:lnSpc>
              <a:buNone/>
            </a:pPr>
            <a:r>
              <a:rPr lang="en-GB" sz="2000" b="1" dirty="0">
                <a:solidFill>
                  <a:schemeClr val="tx2"/>
                </a:solidFill>
              </a:rPr>
              <a:t> Can you think of how else a person might feel? </a:t>
            </a:r>
          </a:p>
          <a:p>
            <a:pPr marL="0" indent="0">
              <a:lnSpc>
                <a:spcPct val="120000"/>
              </a:lnSpc>
              <a:buNone/>
            </a:pPr>
            <a:endParaRPr lang="en-GB" sz="1600" b="1" dirty="0">
              <a:solidFill>
                <a:schemeClr val="tx2"/>
              </a:solidFill>
            </a:endParaRPr>
          </a:p>
          <a:p>
            <a:pPr marL="457200" lvl="1" indent="0">
              <a:lnSpc>
                <a:spcPct val="120000"/>
              </a:lnSpc>
              <a:buNone/>
            </a:pPr>
            <a:endParaRPr lang="en-GB" sz="1200" b="1" dirty="0">
              <a:solidFill>
                <a:schemeClr val="tx2"/>
              </a:solidFill>
            </a:endParaRP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Impact of unwanted </a:t>
            </a:r>
            <a:r>
              <a:rPr lang="en-US" dirty="0" err="1">
                <a:solidFill>
                  <a:srgbClr val="43266E"/>
                </a:solidFill>
              </a:rPr>
              <a:t>behaviour</a:t>
            </a:r>
            <a:endParaRPr lang="en-GB" dirty="0"/>
          </a:p>
        </p:txBody>
      </p:sp>
    </p:spTree>
    <p:extLst>
      <p:ext uri="{BB962C8B-B14F-4D97-AF65-F5344CB8AC3E}">
        <p14:creationId xmlns:p14="http://schemas.microsoft.com/office/powerpoint/2010/main" val="57998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fade">
                                      <p:cBhvr>
                                        <p:cTn id="42" dur="500"/>
                                        <p:tgtEl>
                                          <p:spTgt spid="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AFABF-83FD-EABD-25A6-7A845B31EF47}"/>
              </a:ext>
            </a:extLst>
          </p:cNvPr>
          <p:cNvSpPr/>
          <p:nvPr/>
        </p:nvSpPr>
        <p:spPr>
          <a:xfrm>
            <a:off x="0" y="-83127"/>
            <a:ext cx="12192000" cy="55695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AE4986D3-DBBF-DD2F-80A9-027319E89386}"/>
              </a:ext>
            </a:extLst>
          </p:cNvPr>
          <p:cNvSpPr txBox="1">
            <a:spLocks/>
          </p:cNvSpPr>
          <p:nvPr/>
        </p:nvSpPr>
        <p:spPr>
          <a:xfrm>
            <a:off x="2438543" y="1632789"/>
            <a:ext cx="7314914" cy="2918457"/>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Sexual harassment and the new law</a:t>
            </a:r>
            <a:endParaRPr lang="en-GB" sz="4000" dirty="0">
              <a:solidFill>
                <a:srgbClr val="FFFFFF"/>
              </a:solidFill>
              <a:latin typeface="Arial" panose="020B0604020202020204" pitchFamily="34" charset="0"/>
            </a:endParaRP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
        <p:nvSpPr>
          <p:cNvPr id="4" name="TextBox 3">
            <a:extLst>
              <a:ext uri="{FF2B5EF4-FFF2-40B4-BE49-F238E27FC236}">
                <a16:creationId xmlns:a16="http://schemas.microsoft.com/office/drawing/2014/main" id="{47A99D48-C4B2-616B-761E-B857254A39C9}"/>
              </a:ext>
            </a:extLst>
          </p:cNvPr>
          <p:cNvSpPr txBox="1"/>
          <p:nvPr/>
        </p:nvSpPr>
        <p:spPr>
          <a:xfrm>
            <a:off x="8147406" y="5635032"/>
            <a:ext cx="13692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Add school logo</a:t>
            </a:r>
          </a:p>
          <a:p>
            <a:endParaRPr lang="en-GB" dirty="0"/>
          </a:p>
        </p:txBody>
      </p:sp>
    </p:spTree>
    <p:extLst>
      <p:ext uri="{BB962C8B-B14F-4D97-AF65-F5344CB8AC3E}">
        <p14:creationId xmlns:p14="http://schemas.microsoft.com/office/powerpoint/2010/main" val="106635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a:t>
            </a:r>
            <a:r>
              <a:rPr lang="en-GB" sz="1000" dirty="0">
                <a:solidFill>
                  <a:schemeClr val="bg1"/>
                </a:solidFill>
                <a:latin typeface="Arial" panose="020B0604020202020204" pitchFamily="34" charset="0"/>
                <a:cs typeface="Arial" panose="020B0604020202020204" pitchFamily="34" charset="0"/>
              </a:rPr>
              <a:t>7</a:t>
            </a:r>
            <a:endParaRPr lang="en-GB" sz="1000" dirty="0">
              <a:solidFill>
                <a:schemeClr val="bg1"/>
              </a:solidFill>
              <a:effectLst/>
              <a:latin typeface="Arial" panose="020B0604020202020204" pitchFamily="34" charset="0"/>
              <a:cs typeface="Arial" panose="020B0604020202020204" pitchFamily="34" charset="0"/>
            </a:endParaRP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561673"/>
            <a:ext cx="11411973" cy="4677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solidFill>
                  <a:srgbClr val="43266E"/>
                </a:solidFill>
              </a:rPr>
              <a:t>Worker Protection (Amendment of Equality Act 2010) Act 2023, s. 40A</a:t>
            </a:r>
            <a:endParaRPr lang="en-US" sz="1800" dirty="0"/>
          </a:p>
          <a:p>
            <a:pPr>
              <a:lnSpc>
                <a:spcPct val="120000"/>
              </a:lnSpc>
            </a:pPr>
            <a:r>
              <a:rPr lang="en-US" sz="1800" b="1" dirty="0">
                <a:solidFill>
                  <a:schemeClr val="tx2"/>
                </a:solidFill>
              </a:rPr>
              <a:t>New duties for employers effective from 26 October 2024</a:t>
            </a:r>
          </a:p>
          <a:p>
            <a:pPr>
              <a:lnSpc>
                <a:spcPct val="120000"/>
              </a:lnSpc>
            </a:pPr>
            <a:r>
              <a:rPr lang="en-GB" sz="1800" b="1" dirty="0">
                <a:solidFill>
                  <a:schemeClr val="tx2"/>
                </a:solidFill>
              </a:rPr>
              <a:t>Take reasonable steps to prevent sexual harassment of employees</a:t>
            </a:r>
          </a:p>
          <a:p>
            <a:pPr>
              <a:lnSpc>
                <a:spcPct val="120000"/>
              </a:lnSpc>
            </a:pPr>
            <a:r>
              <a:rPr lang="en-GB" sz="1800" b="1" dirty="0">
                <a:solidFill>
                  <a:schemeClr val="tx2"/>
                </a:solidFill>
              </a:rPr>
              <a:t>Objective test and will vary between different employers, depending on the facts and circumstances of each situation</a:t>
            </a:r>
          </a:p>
          <a:p>
            <a:pPr>
              <a:lnSpc>
                <a:spcPct val="120000"/>
              </a:lnSpc>
              <a:spcAft>
                <a:spcPts val="800"/>
              </a:spcAft>
            </a:pPr>
            <a:r>
              <a:rPr lang="en-GB" sz="1800" b="1" dirty="0">
                <a:solidFill>
                  <a:schemeClr val="tx2"/>
                </a:solidFill>
              </a:rPr>
              <a:t>Takes into account the:</a:t>
            </a:r>
          </a:p>
          <a:p>
            <a:pPr marL="685800" lvl="2">
              <a:lnSpc>
                <a:spcPct val="120000"/>
              </a:lnSpc>
              <a:spcBef>
                <a:spcPts val="1000"/>
              </a:spcBef>
              <a:spcAft>
                <a:spcPts val="800"/>
              </a:spcAft>
            </a:pPr>
            <a:r>
              <a:rPr lang="en-GB" sz="1400" b="1" dirty="0">
                <a:solidFill>
                  <a:schemeClr val="tx2"/>
                </a:solidFill>
              </a:rPr>
              <a:t>Nature of the working environment</a:t>
            </a:r>
          </a:p>
          <a:p>
            <a:pPr marL="685800" lvl="2">
              <a:lnSpc>
                <a:spcPct val="120000"/>
              </a:lnSpc>
              <a:spcBef>
                <a:spcPts val="1000"/>
              </a:spcBef>
              <a:spcAft>
                <a:spcPts val="800"/>
              </a:spcAft>
            </a:pPr>
            <a:r>
              <a:rPr lang="en-GB" sz="1400" b="1" dirty="0">
                <a:solidFill>
                  <a:schemeClr val="tx2"/>
                </a:solidFill>
              </a:rPr>
              <a:t>Time, cost and potential disruption of </a:t>
            </a:r>
            <a:br>
              <a:rPr lang="en-GB" sz="1400" b="1" dirty="0">
                <a:solidFill>
                  <a:schemeClr val="tx2"/>
                </a:solidFill>
              </a:rPr>
            </a:br>
            <a:r>
              <a:rPr lang="en-GB" sz="1400" b="1" dirty="0">
                <a:solidFill>
                  <a:schemeClr val="tx2"/>
                </a:solidFill>
              </a:rPr>
              <a:t>taking a particular step, weighted against </a:t>
            </a:r>
            <a:br>
              <a:rPr lang="en-GB" sz="1400" b="1" dirty="0">
                <a:solidFill>
                  <a:schemeClr val="tx2"/>
                </a:solidFill>
              </a:rPr>
            </a:br>
            <a:r>
              <a:rPr lang="en-GB" sz="1400" b="1" dirty="0">
                <a:solidFill>
                  <a:schemeClr val="tx2"/>
                </a:solidFill>
              </a:rPr>
              <a:t>the benefit it could achieve</a:t>
            </a:r>
            <a:endParaRPr lang="en-GB" sz="1600" b="1" dirty="0">
              <a:solidFill>
                <a:schemeClr val="tx2"/>
              </a:solidFill>
            </a:endParaRPr>
          </a:p>
          <a:p>
            <a:pPr>
              <a:lnSpc>
                <a:spcPct val="120000"/>
              </a:lnSpc>
            </a:pPr>
            <a:endParaRPr lang="en-GB" sz="1600" b="1" dirty="0">
              <a:solidFill>
                <a:schemeClr val="tx2"/>
              </a:solidFill>
            </a:endParaRPr>
          </a:p>
          <a:p>
            <a:pPr marL="0" indent="0">
              <a:lnSpc>
                <a:spcPct val="120000"/>
              </a:lnSpc>
              <a:buNone/>
            </a:pPr>
            <a:endParaRPr lang="en-US" sz="1600" dirty="0"/>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Sexual harassment and the new law</a:t>
            </a:r>
            <a:endParaRPr lang="en-GB" dirty="0"/>
          </a:p>
        </p:txBody>
      </p:sp>
      <p:pic>
        <p:nvPicPr>
          <p:cNvPr id="4" name="Picture 3">
            <a:extLst>
              <a:ext uri="{FF2B5EF4-FFF2-40B4-BE49-F238E27FC236}">
                <a16:creationId xmlns:a16="http://schemas.microsoft.com/office/drawing/2014/main" id="{75B1319E-2092-3CF5-851A-B768CC37F363}"/>
              </a:ext>
            </a:extLst>
          </p:cNvPr>
          <p:cNvPicPr>
            <a:picLocks noChangeAspect="1"/>
          </p:cNvPicPr>
          <p:nvPr/>
        </p:nvPicPr>
        <p:blipFill>
          <a:blip r:embed="rId3"/>
          <a:stretch>
            <a:fillRect/>
          </a:stretch>
        </p:blipFill>
        <p:spPr>
          <a:xfrm>
            <a:off x="5034337" y="3618644"/>
            <a:ext cx="7007275" cy="25301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46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2000"/>
                                        <p:tgtEl>
                                          <p:spTgt spid="11">
                                            <p:txEl>
                                              <p:pRg st="4" end="4"/>
                                            </p:txEl>
                                          </p:spTgt>
                                        </p:tgtEl>
                                      </p:cBhvr>
                                    </p:animEffect>
                                  </p:childTnLst>
                                </p:cTn>
                              </p:par>
                            </p:childTnLst>
                          </p:cTn>
                        </p:par>
                        <p:par>
                          <p:cTn id="24" fill="hold">
                            <p:stCondLst>
                              <p:cond delay="9000"/>
                            </p:stCondLst>
                            <p:childTnLst>
                              <p:par>
                                <p:cTn id="25" presetID="10" presetClass="entr" presetSubtype="0"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2000"/>
                                        <p:tgtEl>
                                          <p:spTgt spid="11">
                                            <p:txEl>
                                              <p:pRg st="5" end="5"/>
                                            </p:txEl>
                                          </p:spTgt>
                                        </p:tgtEl>
                                      </p:cBhvr>
                                    </p:animEffect>
                                  </p:childTnLst>
                                </p:cTn>
                              </p:par>
                            </p:childTnLst>
                          </p:cTn>
                        </p:par>
                        <p:par>
                          <p:cTn id="28" fill="hold">
                            <p:stCondLst>
                              <p:cond delay="11000"/>
                            </p:stCondLst>
                            <p:childTnLst>
                              <p:par>
                                <p:cTn id="29" presetID="10" presetClass="entr" presetSubtype="0"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8</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1" y="1458931"/>
            <a:ext cx="4374900" cy="4371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a:solidFill>
                  <a:srgbClr val="43266E"/>
                </a:solidFill>
              </a:rPr>
              <a:t>s. 26(3)(a) of Equality Act 2010 </a:t>
            </a:r>
            <a:endParaRPr lang="en-GB" sz="1600" b="1" dirty="0">
              <a:solidFill>
                <a:schemeClr val="tx2"/>
              </a:solidFill>
            </a:endParaRPr>
          </a:p>
          <a:p>
            <a:pPr>
              <a:lnSpc>
                <a:spcPct val="120000"/>
              </a:lnSpc>
            </a:pPr>
            <a:r>
              <a:rPr lang="en-GB" sz="1600" b="1" dirty="0">
                <a:solidFill>
                  <a:schemeClr val="tx2"/>
                </a:solidFill>
              </a:rPr>
              <a:t>Unwanted conduct of a sexual nature</a:t>
            </a:r>
          </a:p>
          <a:p>
            <a:pPr marL="0" indent="0">
              <a:lnSpc>
                <a:spcPct val="120000"/>
              </a:lnSpc>
              <a:buNone/>
            </a:pPr>
            <a:endParaRPr lang="en-GB" sz="1600" b="1" dirty="0">
              <a:solidFill>
                <a:schemeClr val="tx2"/>
              </a:solidFill>
            </a:endParaRPr>
          </a:p>
          <a:p>
            <a:pPr>
              <a:lnSpc>
                <a:spcPct val="120000"/>
              </a:lnSpc>
            </a:pPr>
            <a:r>
              <a:rPr lang="en-GB" sz="1600" b="1" dirty="0">
                <a:solidFill>
                  <a:schemeClr val="tx2"/>
                </a:solidFill>
              </a:rPr>
              <a:t>Purpose or effect of violating dignity or creating intimidating, </a:t>
            </a:r>
            <a:br>
              <a:rPr lang="en-GB" sz="1600" b="1" dirty="0">
                <a:solidFill>
                  <a:schemeClr val="tx2"/>
                </a:solidFill>
              </a:rPr>
            </a:br>
            <a:r>
              <a:rPr lang="en-GB" sz="1600" b="1" dirty="0">
                <a:solidFill>
                  <a:schemeClr val="tx2"/>
                </a:solidFill>
              </a:rPr>
              <a:t>hostile, degrading, humiliating or offensive environment</a:t>
            </a:r>
          </a:p>
          <a:p>
            <a:pPr>
              <a:lnSpc>
                <a:spcPct val="120000"/>
              </a:lnSpc>
            </a:pPr>
            <a:endParaRPr lang="en-GB" sz="1600" b="1" dirty="0">
              <a:solidFill>
                <a:schemeClr val="tx2"/>
              </a:solidFill>
            </a:endParaRPr>
          </a:p>
          <a:p>
            <a:pPr>
              <a:lnSpc>
                <a:spcPct val="120000"/>
              </a:lnSpc>
            </a:pPr>
            <a:r>
              <a:rPr lang="en-GB" sz="1600" b="1" dirty="0">
                <a:solidFill>
                  <a:schemeClr val="tx2"/>
                </a:solidFill>
              </a:rPr>
              <a:t>Prohibits less favourable treatment if victim rejects the conduct</a:t>
            </a:r>
          </a:p>
          <a:p>
            <a:pPr>
              <a:lnSpc>
                <a:spcPct val="120000"/>
              </a:lnSpc>
            </a:pPr>
            <a:endParaRPr lang="en-GB" sz="1600" b="1" dirty="0">
              <a:solidFill>
                <a:schemeClr val="tx2"/>
              </a:solidFill>
            </a:endParaRPr>
          </a:p>
          <a:p>
            <a:pPr>
              <a:lnSpc>
                <a:spcPct val="120000"/>
              </a:lnSpc>
            </a:pPr>
            <a:endParaRPr lang="en-GB" sz="1600" b="1" dirty="0">
              <a:solidFill>
                <a:schemeClr val="tx2"/>
              </a:solidFill>
            </a:endParaRPr>
          </a:p>
        </p:txBody>
      </p:sp>
      <p:sp>
        <p:nvSpPr>
          <p:cNvPr id="2" name="Title 1"/>
          <p:cNvSpPr>
            <a:spLocks noGrp="1"/>
          </p:cNvSpPr>
          <p:nvPr>
            <p:ph type="title" idx="4294967295"/>
          </p:nvPr>
        </p:nvSpPr>
        <p:spPr>
          <a:xfrm>
            <a:off x="349102" y="150403"/>
            <a:ext cx="6223148" cy="917300"/>
          </a:xfrm>
        </p:spPr>
        <p:txBody>
          <a:bodyPr>
            <a:normAutofit fontScale="90000"/>
          </a:bodyPr>
          <a:lstStyle/>
          <a:p>
            <a:r>
              <a:rPr lang="en-US" sz="3200" dirty="0">
                <a:solidFill>
                  <a:srgbClr val="43266E"/>
                </a:solidFill>
              </a:rPr>
              <a:t>Legal definition of sexual harassment</a:t>
            </a:r>
            <a:endParaRPr lang="en-GB" sz="3200" dirty="0"/>
          </a:p>
        </p:txBody>
      </p:sp>
      <p:pic>
        <p:nvPicPr>
          <p:cNvPr id="4" name="Picture 3">
            <a:extLst>
              <a:ext uri="{FF2B5EF4-FFF2-40B4-BE49-F238E27FC236}">
                <a16:creationId xmlns:a16="http://schemas.microsoft.com/office/drawing/2014/main" id="{7B86CCA8-250C-D74A-6E8F-564208F7A408}"/>
              </a:ext>
            </a:extLst>
          </p:cNvPr>
          <p:cNvPicPr>
            <a:picLocks noChangeAspect="1"/>
          </p:cNvPicPr>
          <p:nvPr/>
        </p:nvPicPr>
        <p:blipFill>
          <a:blip r:embed="rId3"/>
          <a:stretch>
            <a:fillRect/>
          </a:stretch>
        </p:blipFill>
        <p:spPr>
          <a:xfrm>
            <a:off x="5288077" y="0"/>
            <a:ext cx="6903923" cy="6286499"/>
          </a:xfrm>
          <a:prstGeom prst="rect">
            <a:avLst/>
          </a:prstGeom>
          <a:ln>
            <a:noFill/>
          </a:ln>
          <a:effectLst>
            <a:outerShdw blurRad="190500" algn="tl" rotWithShape="0">
              <a:srgbClr val="000000">
                <a:alpha val="70000"/>
              </a:srgbClr>
            </a:outerShdw>
          </a:effectLst>
        </p:spPr>
      </p:pic>
      <p:sp>
        <p:nvSpPr>
          <p:cNvPr id="5" name="Rectangle: Rounded Corners 4">
            <a:extLst>
              <a:ext uri="{FF2B5EF4-FFF2-40B4-BE49-F238E27FC236}">
                <a16:creationId xmlns:a16="http://schemas.microsoft.com/office/drawing/2014/main" id="{F20C8EC4-087E-D81B-31CA-6699330855D7}"/>
              </a:ext>
            </a:extLst>
          </p:cNvPr>
          <p:cNvSpPr/>
          <p:nvPr/>
        </p:nvSpPr>
        <p:spPr>
          <a:xfrm>
            <a:off x="5569926" y="1321400"/>
            <a:ext cx="5827027" cy="783626"/>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6323972A-79DA-852D-5464-9059BC3FC900}"/>
              </a:ext>
            </a:extLst>
          </p:cNvPr>
          <p:cNvSpPr/>
          <p:nvPr/>
        </p:nvSpPr>
        <p:spPr>
          <a:xfrm>
            <a:off x="5974338" y="2867702"/>
            <a:ext cx="5977635" cy="475573"/>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049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2000"/>
                                        <p:tgtEl>
                                          <p:spTgt spid="11">
                                            <p:txEl>
                                              <p:pRg st="3" end="3"/>
                                            </p:txEl>
                                          </p:spTgt>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4986D3-DBBF-DD2F-80A9-027319E89386}"/>
              </a:ext>
            </a:extLst>
          </p:cNvPr>
          <p:cNvSpPr txBox="1">
            <a:spLocks/>
          </p:cNvSpPr>
          <p:nvPr/>
        </p:nvSpPr>
        <p:spPr>
          <a:xfrm>
            <a:off x="370632" y="1286030"/>
            <a:ext cx="4586609" cy="2918457"/>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Welcome and objectives</a:t>
            </a:r>
            <a:br>
              <a:rPr lang="en-GB" sz="4000" dirty="0">
                <a:solidFill>
                  <a:srgbClr val="FFFFFF"/>
                </a:solidFill>
                <a:latin typeface="Arial" panose="020B0604020202020204" pitchFamily="34" charset="0"/>
              </a:rPr>
            </a:br>
            <a:br>
              <a:rPr lang="en-GB" sz="4000" dirty="0">
                <a:solidFill>
                  <a:srgbClr val="FFFFFF"/>
                </a:solidFill>
                <a:latin typeface="Arial" panose="020B0604020202020204" pitchFamily="34" charset="0"/>
              </a:rPr>
            </a:br>
            <a:endParaRPr lang="en-GB" sz="4000" dirty="0">
              <a:solidFill>
                <a:srgbClr val="FFFFFF"/>
              </a:solidFill>
              <a:latin typeface="Arial" panose="020B0604020202020204" pitchFamily="34" charset="0"/>
            </a:endParaRPr>
          </a:p>
        </p:txBody>
      </p:sp>
      <p:sp>
        <p:nvSpPr>
          <p:cNvPr id="4" name="TextBox 3">
            <a:extLst>
              <a:ext uri="{FF2B5EF4-FFF2-40B4-BE49-F238E27FC236}">
                <a16:creationId xmlns:a16="http://schemas.microsoft.com/office/drawing/2014/main" id="{9FE1EB9E-3ED4-96B2-906F-041B79845A78}"/>
              </a:ext>
            </a:extLst>
          </p:cNvPr>
          <p:cNvSpPr txBox="1"/>
          <p:nvPr/>
        </p:nvSpPr>
        <p:spPr>
          <a:xfrm>
            <a:off x="5747657" y="153684"/>
            <a:ext cx="6073711" cy="51831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dirty="0">
                <a:solidFill>
                  <a:srgbClr val="43266E"/>
                </a:solidFill>
              </a:rPr>
              <a:t>Sexual harassment and the new law</a:t>
            </a:r>
          </a:p>
          <a:p>
            <a:pPr marL="742950" lvl="1" indent="-285750">
              <a:lnSpc>
                <a:spcPct val="150000"/>
              </a:lnSpc>
              <a:buFont typeface="Arial" panose="020B0604020202020204" pitchFamily="34" charset="0"/>
              <a:buChar char="•"/>
            </a:pPr>
            <a:r>
              <a:rPr lang="en-GB" sz="2800" dirty="0">
                <a:solidFill>
                  <a:srgbClr val="43266E"/>
                </a:solidFill>
              </a:rPr>
              <a:t>Legal responsibilities</a:t>
            </a:r>
          </a:p>
          <a:p>
            <a:pPr marL="742950" lvl="1" indent="-285750">
              <a:lnSpc>
                <a:spcPct val="150000"/>
              </a:lnSpc>
              <a:buFont typeface="Arial" panose="020B0604020202020204" pitchFamily="34" charset="0"/>
              <a:buChar char="•"/>
            </a:pPr>
            <a:r>
              <a:rPr lang="en-GB" sz="2800" dirty="0">
                <a:solidFill>
                  <a:srgbClr val="43266E"/>
                </a:solidFill>
              </a:rPr>
              <a:t>Employers’ duty</a:t>
            </a:r>
          </a:p>
          <a:p>
            <a:pPr marL="742950" lvl="1" indent="-285750">
              <a:lnSpc>
                <a:spcPct val="150000"/>
              </a:lnSpc>
              <a:buFont typeface="Arial" panose="020B0604020202020204" pitchFamily="34" charset="0"/>
              <a:buChar char="•"/>
            </a:pPr>
            <a:r>
              <a:rPr lang="en-GB" sz="2800" dirty="0">
                <a:solidFill>
                  <a:srgbClr val="43266E"/>
                </a:solidFill>
              </a:rPr>
              <a:t>Employees’ rights</a:t>
            </a:r>
          </a:p>
          <a:p>
            <a:pPr marL="285750" indent="-285750">
              <a:lnSpc>
                <a:spcPct val="150000"/>
              </a:lnSpc>
              <a:buFont typeface="Arial" panose="020B0604020202020204" pitchFamily="34" charset="0"/>
              <a:buChar char="•"/>
            </a:pPr>
            <a:r>
              <a:rPr lang="en-GB" sz="2800" dirty="0">
                <a:solidFill>
                  <a:srgbClr val="43266E"/>
                </a:solidFill>
              </a:rPr>
              <a:t>Preventing sexual harassment</a:t>
            </a:r>
          </a:p>
          <a:p>
            <a:pPr marL="285750" indent="-285750">
              <a:lnSpc>
                <a:spcPct val="150000"/>
              </a:lnSpc>
              <a:buFont typeface="Arial" panose="020B0604020202020204" pitchFamily="34" charset="0"/>
              <a:buChar char="•"/>
            </a:pPr>
            <a:r>
              <a:rPr lang="en-GB" sz="2800" dirty="0">
                <a:solidFill>
                  <a:srgbClr val="43266E"/>
                </a:solidFill>
              </a:rPr>
              <a:t>Reporting sexual harassment</a:t>
            </a:r>
          </a:p>
          <a:p>
            <a:pPr marL="285750" indent="-285750">
              <a:lnSpc>
                <a:spcPct val="150000"/>
              </a:lnSpc>
              <a:buFont typeface="Arial" panose="020B0604020202020204" pitchFamily="34" charset="0"/>
              <a:buChar char="•"/>
            </a:pPr>
            <a:r>
              <a:rPr lang="en-GB" sz="2800" dirty="0">
                <a:solidFill>
                  <a:srgbClr val="43266E"/>
                </a:solidFill>
              </a:rPr>
              <a:t>Learning points</a:t>
            </a: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
        <p:nvSpPr>
          <p:cNvPr id="2" name="TextBox 1">
            <a:extLst>
              <a:ext uri="{FF2B5EF4-FFF2-40B4-BE49-F238E27FC236}">
                <a16:creationId xmlns:a16="http://schemas.microsoft.com/office/drawing/2014/main" id="{85CF3461-21E5-0619-7891-361F9FA1CE32}"/>
              </a:ext>
            </a:extLst>
          </p:cNvPr>
          <p:cNvSpPr txBox="1"/>
          <p:nvPr/>
        </p:nvSpPr>
        <p:spPr>
          <a:xfrm>
            <a:off x="8147406" y="5635032"/>
            <a:ext cx="13692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Add school logo</a:t>
            </a:r>
          </a:p>
          <a:p>
            <a:endParaRPr lang="en-GB" dirty="0"/>
          </a:p>
        </p:txBody>
      </p:sp>
    </p:spTree>
    <p:extLst>
      <p:ext uri="{BB962C8B-B14F-4D97-AF65-F5344CB8AC3E}">
        <p14:creationId xmlns:p14="http://schemas.microsoft.com/office/powerpoint/2010/main" val="168822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9</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593422"/>
            <a:ext cx="11411973" cy="43991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400" b="1" dirty="0">
                <a:solidFill>
                  <a:schemeClr val="tx2"/>
                </a:solidFill>
              </a:rPr>
              <a:t>Conduct can be by someone of the same or different sex</a:t>
            </a:r>
          </a:p>
          <a:p>
            <a:pPr>
              <a:lnSpc>
                <a:spcPct val="120000"/>
              </a:lnSpc>
            </a:pPr>
            <a:r>
              <a:rPr lang="en-GB" sz="2400" b="1" dirty="0">
                <a:solidFill>
                  <a:schemeClr val="tx2"/>
                </a:solidFill>
              </a:rPr>
              <a:t>Sexual conduct that has been welcomed in the past can become unwanted</a:t>
            </a:r>
          </a:p>
          <a:p>
            <a:pPr>
              <a:lnSpc>
                <a:spcPct val="120000"/>
              </a:lnSpc>
            </a:pPr>
            <a:r>
              <a:rPr lang="en-GB" sz="2400" b="1" dirty="0">
                <a:solidFill>
                  <a:schemeClr val="tx2"/>
                </a:solidFill>
              </a:rPr>
              <a:t>Conduct does not have to be directed at the victim for it to be harassment</a:t>
            </a: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Examples of sexual harassment</a:t>
            </a:r>
            <a:endParaRPr lang="en-GB" dirty="0"/>
          </a:p>
        </p:txBody>
      </p:sp>
      <p:grpSp>
        <p:nvGrpSpPr>
          <p:cNvPr id="8" name="Group 7">
            <a:extLst>
              <a:ext uri="{FF2B5EF4-FFF2-40B4-BE49-F238E27FC236}">
                <a16:creationId xmlns:a16="http://schemas.microsoft.com/office/drawing/2014/main" id="{285BE68A-002C-2D89-F551-11046CCA4C45}"/>
              </a:ext>
            </a:extLst>
          </p:cNvPr>
          <p:cNvGrpSpPr/>
          <p:nvPr/>
        </p:nvGrpSpPr>
        <p:grpSpPr>
          <a:xfrm>
            <a:off x="540000" y="3429000"/>
            <a:ext cx="10910946" cy="3037176"/>
            <a:chOff x="540000" y="3820824"/>
            <a:chExt cx="10910946" cy="3037176"/>
          </a:xfrm>
        </p:grpSpPr>
        <p:sp>
          <p:nvSpPr>
            <p:cNvPr id="3" name="Rectangle: Rounded Corners 2">
              <a:extLst>
                <a:ext uri="{FF2B5EF4-FFF2-40B4-BE49-F238E27FC236}">
                  <a16:creationId xmlns:a16="http://schemas.microsoft.com/office/drawing/2014/main" id="{9CC7B7F3-B5C4-88BF-F082-2DC06CF228E1}"/>
                </a:ext>
              </a:extLst>
            </p:cNvPr>
            <p:cNvSpPr/>
            <p:nvPr/>
          </p:nvSpPr>
          <p:spPr>
            <a:xfrm>
              <a:off x="540000" y="3820824"/>
              <a:ext cx="10910946" cy="2389236"/>
            </a:xfrm>
            <a:prstGeom prst="roundRect">
              <a:avLst>
                <a:gd name="adj" fmla="val 3918"/>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numCol="1" rtlCol="0" anchor="ctr"/>
            <a:lstStyle/>
            <a:p>
              <a:pPr>
                <a:lnSpc>
                  <a:spcPct val="120000"/>
                </a:lnSpc>
              </a:pPr>
              <a:endParaRPr lang="en-GB" sz="1400" b="1" dirty="0">
                <a:solidFill>
                  <a:srgbClr val="007B8F"/>
                </a:solidFill>
              </a:endParaRPr>
            </a:p>
            <a:p>
              <a:pPr>
                <a:spcBef>
                  <a:spcPts val="1000"/>
                </a:spcBef>
              </a:pPr>
              <a:endParaRPr lang="en-GB" sz="17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0" indent="0">
                <a:lnSpc>
                  <a:spcPct val="120000"/>
                </a:lnSpc>
                <a:buNone/>
              </a:pPr>
              <a:endParaRPr lang="en-GB" dirty="0"/>
            </a:p>
          </p:txBody>
        </p:sp>
        <p:sp>
          <p:nvSpPr>
            <p:cNvPr id="4" name="TextBox 3">
              <a:extLst>
                <a:ext uri="{FF2B5EF4-FFF2-40B4-BE49-F238E27FC236}">
                  <a16:creationId xmlns:a16="http://schemas.microsoft.com/office/drawing/2014/main" id="{F6D884A3-F84C-41F1-C63F-3BDBFD7320FC}"/>
                </a:ext>
              </a:extLst>
            </p:cNvPr>
            <p:cNvSpPr txBox="1"/>
            <p:nvPr/>
          </p:nvSpPr>
          <p:spPr>
            <a:xfrm>
              <a:off x="734184" y="3945040"/>
              <a:ext cx="7989570" cy="394210"/>
            </a:xfrm>
            <a:prstGeom prst="rect">
              <a:avLst/>
            </a:prstGeom>
            <a:noFill/>
          </p:spPr>
          <p:txBody>
            <a:bodyPr wrap="square">
              <a:spAutoFit/>
            </a:bodyPr>
            <a:lstStyle/>
            <a:p>
              <a:pPr>
                <a:lnSpc>
                  <a:spcPct val="120000"/>
                </a:lnSpc>
              </a:pPr>
              <a:r>
                <a:rPr lang="en-GB" sz="1800" b="1" u="sng" dirty="0"/>
                <a:t>Examples of unwanted conduct of a sexual nature:</a:t>
              </a:r>
            </a:p>
          </p:txBody>
        </p:sp>
        <p:sp>
          <p:nvSpPr>
            <p:cNvPr id="5" name="TextBox 4">
              <a:extLst>
                <a:ext uri="{FF2B5EF4-FFF2-40B4-BE49-F238E27FC236}">
                  <a16:creationId xmlns:a16="http://schemas.microsoft.com/office/drawing/2014/main" id="{B9D16A7F-2854-56B7-65C2-A59E5E673947}"/>
                </a:ext>
              </a:extLst>
            </p:cNvPr>
            <p:cNvSpPr txBox="1"/>
            <p:nvPr/>
          </p:nvSpPr>
          <p:spPr>
            <a:xfrm>
              <a:off x="734184" y="4312385"/>
              <a:ext cx="3486408" cy="243759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GB" sz="1400" dirty="0">
                  <a:solidFill>
                    <a:sysClr val="windowText" lastClr="000000"/>
                  </a:solidFill>
                </a:rPr>
                <a:t>sexual comments or jokes</a:t>
              </a:r>
            </a:p>
            <a:p>
              <a:pPr marL="285750" indent="-285750">
                <a:lnSpc>
                  <a:spcPct val="120000"/>
                </a:lnSpc>
                <a:buFont typeface="Arial" panose="020B0604020202020204" pitchFamily="34" charset="0"/>
                <a:buChar char="•"/>
              </a:pPr>
              <a:r>
                <a:rPr lang="en-GB" sz="1400" dirty="0">
                  <a:solidFill>
                    <a:sysClr val="windowText" lastClr="000000"/>
                  </a:solidFill>
                </a:rPr>
                <a:t>displaying sexually graphic pictures, posters or photographs</a:t>
              </a:r>
            </a:p>
            <a:p>
              <a:pPr marL="285750" indent="-285750">
                <a:lnSpc>
                  <a:spcPct val="120000"/>
                </a:lnSpc>
                <a:buFont typeface="Arial" panose="020B0604020202020204" pitchFamily="34" charset="0"/>
                <a:buChar char="•"/>
              </a:pPr>
              <a:r>
                <a:rPr lang="en-GB" sz="1400" dirty="0">
                  <a:solidFill>
                    <a:sysClr val="windowText" lastClr="000000"/>
                  </a:solidFill>
                </a:rPr>
                <a:t>suggestive looks, staring or leering</a:t>
              </a:r>
            </a:p>
            <a:p>
              <a:pPr marL="285750" indent="-285750">
                <a:lnSpc>
                  <a:spcPct val="120000"/>
                </a:lnSpc>
                <a:buFont typeface="Arial" panose="020B0604020202020204" pitchFamily="34" charset="0"/>
                <a:buChar char="•"/>
              </a:pPr>
              <a:r>
                <a:rPr lang="en-GB" sz="1400" dirty="0">
                  <a:solidFill>
                    <a:sysClr val="windowText" lastClr="000000"/>
                  </a:solidFill>
                </a:rPr>
                <a:t>propositions and sexual advances</a:t>
              </a:r>
            </a:p>
            <a:p>
              <a:pPr marL="285750" indent="-285750">
                <a:lnSpc>
                  <a:spcPct val="120000"/>
                </a:lnSpc>
                <a:buFont typeface="Arial" panose="020B0604020202020204" pitchFamily="34" charset="0"/>
                <a:buChar char="•"/>
              </a:pPr>
              <a:r>
                <a:rPr lang="en-GB" sz="1400" dirty="0">
                  <a:solidFill>
                    <a:sysClr val="windowText" lastClr="000000"/>
                  </a:solidFill>
                </a:rPr>
                <a:t>unwelcome touching, hugging, massaging or kissing</a:t>
              </a:r>
            </a:p>
            <a:p>
              <a:pPr marL="285750" indent="-285750">
                <a:lnSpc>
                  <a:spcPct val="120000"/>
                </a:lnSpc>
                <a:buFont typeface="Arial" panose="020B0604020202020204" pitchFamily="34" charset="0"/>
                <a:buChar char="•"/>
              </a:pPr>
              <a:endParaRPr lang="en-GB" sz="1400" b="1" dirty="0">
                <a:solidFill>
                  <a:sysClr val="windowText" lastClr="000000"/>
                </a:solidFill>
              </a:endParaRPr>
            </a:p>
            <a:p>
              <a:endParaRPr lang="en-GB" dirty="0"/>
            </a:p>
          </p:txBody>
        </p:sp>
        <p:sp>
          <p:nvSpPr>
            <p:cNvPr id="6" name="TextBox 5">
              <a:extLst>
                <a:ext uri="{FF2B5EF4-FFF2-40B4-BE49-F238E27FC236}">
                  <a16:creationId xmlns:a16="http://schemas.microsoft.com/office/drawing/2014/main" id="{677FA5C9-E456-A884-DB55-3DC81B31FAB0}"/>
                </a:ext>
              </a:extLst>
            </p:cNvPr>
            <p:cNvSpPr txBox="1"/>
            <p:nvPr/>
          </p:nvSpPr>
          <p:spPr>
            <a:xfrm>
              <a:off x="8462761" y="4346543"/>
              <a:ext cx="2810372" cy="251145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GB" sz="1400" dirty="0">
                  <a:solidFill>
                    <a:sysClr val="windowText" lastClr="000000"/>
                  </a:solidFill>
                </a:rPr>
                <a:t>sexual posts or contact on social media</a:t>
              </a:r>
            </a:p>
            <a:p>
              <a:pPr marL="285750" indent="-285750">
                <a:lnSpc>
                  <a:spcPct val="120000"/>
                </a:lnSpc>
                <a:buFont typeface="Arial" panose="020B0604020202020204" pitchFamily="34" charset="0"/>
                <a:buChar char="•"/>
              </a:pPr>
              <a:r>
                <a:rPr lang="en-GB" sz="1400" dirty="0">
                  <a:solidFill>
                    <a:sysClr val="windowText" lastClr="000000"/>
                  </a:solidFill>
                </a:rPr>
                <a:t>spreading sexual rumours about a person</a:t>
              </a:r>
            </a:p>
            <a:p>
              <a:pPr marL="285750" indent="-285750">
                <a:lnSpc>
                  <a:spcPct val="120000"/>
                </a:lnSpc>
                <a:buFont typeface="Arial" panose="020B0604020202020204" pitchFamily="34" charset="0"/>
                <a:buChar char="•"/>
              </a:pPr>
              <a:r>
                <a:rPr lang="en-GB" sz="1400" dirty="0">
                  <a:solidFill>
                    <a:sysClr val="windowText" lastClr="000000"/>
                  </a:solidFill>
                </a:rPr>
                <a:t>sending sexually explicit emails or text messages</a:t>
              </a:r>
            </a:p>
            <a:p>
              <a:pPr marL="285750" indent="-285750">
                <a:lnSpc>
                  <a:spcPct val="120000"/>
                </a:lnSpc>
                <a:buFont typeface="Arial" panose="020B0604020202020204" pitchFamily="34" charset="0"/>
                <a:buChar char="•"/>
              </a:pPr>
              <a:endParaRPr lang="en-GB" sz="1400" b="1" dirty="0">
                <a:solidFill>
                  <a:sysClr val="windowText" lastClr="000000"/>
                </a:solidFill>
              </a:endParaRPr>
            </a:p>
            <a:p>
              <a:pPr marL="0" indent="0">
                <a:lnSpc>
                  <a:spcPct val="120000"/>
                </a:lnSpc>
                <a:buNone/>
              </a:pPr>
              <a:r>
                <a:rPr lang="en-GB" sz="1800" b="1" dirty="0">
                  <a:solidFill>
                    <a:srgbClr val="007B8F"/>
                  </a:solidFill>
                </a:rPr>
                <a:t> </a:t>
              </a:r>
            </a:p>
            <a:p>
              <a:endParaRPr lang="en-GB" dirty="0"/>
            </a:p>
          </p:txBody>
        </p:sp>
        <p:sp>
          <p:nvSpPr>
            <p:cNvPr id="7" name="TextBox 6">
              <a:extLst>
                <a:ext uri="{FF2B5EF4-FFF2-40B4-BE49-F238E27FC236}">
                  <a16:creationId xmlns:a16="http://schemas.microsoft.com/office/drawing/2014/main" id="{229142AB-6AD0-848A-3B79-7816162ECB5B}"/>
                </a:ext>
              </a:extLst>
            </p:cNvPr>
            <p:cNvSpPr txBox="1"/>
            <p:nvPr/>
          </p:nvSpPr>
          <p:spPr>
            <a:xfrm>
              <a:off x="4837080" y="4343214"/>
              <a:ext cx="2946842" cy="2136803"/>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GB" sz="1400" dirty="0">
                  <a:solidFill>
                    <a:sysClr val="windowText" lastClr="000000"/>
                  </a:solidFill>
                </a:rPr>
                <a:t>making promises in return for sexual favours</a:t>
              </a:r>
            </a:p>
            <a:p>
              <a:pPr marL="285750" indent="-285750">
                <a:lnSpc>
                  <a:spcPct val="120000"/>
                </a:lnSpc>
                <a:buFont typeface="Arial" panose="020B0604020202020204" pitchFamily="34" charset="0"/>
                <a:buChar char="•"/>
              </a:pPr>
              <a:r>
                <a:rPr lang="en-GB" sz="1400" dirty="0">
                  <a:solidFill>
                    <a:sysClr val="windowText" lastClr="000000"/>
                  </a:solidFill>
                </a:rPr>
                <a:t>sexual gestures</a:t>
              </a:r>
            </a:p>
            <a:p>
              <a:pPr marL="285750" indent="-285750">
                <a:lnSpc>
                  <a:spcPct val="120000"/>
                </a:lnSpc>
                <a:buFont typeface="Arial" panose="020B0604020202020204" pitchFamily="34" charset="0"/>
                <a:buChar char="•"/>
              </a:pPr>
              <a:r>
                <a:rPr lang="en-GB" sz="1400" dirty="0">
                  <a:solidFill>
                    <a:sysClr val="windowText" lastClr="000000"/>
                  </a:solidFill>
                </a:rPr>
                <a:t>intrusive questions about a person’s private or sex life or a person discussing their own sex life</a:t>
              </a:r>
            </a:p>
            <a:p>
              <a:pPr marL="285750" indent="-285750">
                <a:lnSpc>
                  <a:spcPct val="120000"/>
                </a:lnSpc>
                <a:buFont typeface="Arial" panose="020B0604020202020204" pitchFamily="34" charset="0"/>
                <a:buChar char="•"/>
              </a:pPr>
              <a:endParaRPr lang="en-GB" sz="1400" b="1" dirty="0">
                <a:solidFill>
                  <a:sysClr val="windowText" lastClr="000000"/>
                </a:solidFill>
              </a:endParaRPr>
            </a:p>
          </p:txBody>
        </p:sp>
      </p:grpSp>
    </p:spTree>
    <p:extLst>
      <p:ext uri="{BB962C8B-B14F-4D97-AF65-F5344CB8AC3E}">
        <p14:creationId xmlns:p14="http://schemas.microsoft.com/office/powerpoint/2010/main" val="47846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AFABF-83FD-EABD-25A6-7A845B31EF47}"/>
              </a:ext>
            </a:extLst>
          </p:cNvPr>
          <p:cNvSpPr/>
          <p:nvPr/>
        </p:nvSpPr>
        <p:spPr>
          <a:xfrm>
            <a:off x="0" y="-83127"/>
            <a:ext cx="12192000" cy="55695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AE4986D3-DBBF-DD2F-80A9-027319E89386}"/>
              </a:ext>
            </a:extLst>
          </p:cNvPr>
          <p:cNvSpPr txBox="1">
            <a:spLocks/>
          </p:cNvSpPr>
          <p:nvPr/>
        </p:nvSpPr>
        <p:spPr>
          <a:xfrm>
            <a:off x="2826214" y="2085351"/>
            <a:ext cx="6539572" cy="1232572"/>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School actions</a:t>
            </a: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
        <p:nvSpPr>
          <p:cNvPr id="4" name="TextBox 3">
            <a:extLst>
              <a:ext uri="{FF2B5EF4-FFF2-40B4-BE49-F238E27FC236}">
                <a16:creationId xmlns:a16="http://schemas.microsoft.com/office/drawing/2014/main" id="{540543CB-2FF8-FB6B-1494-DA38FA3D375F}"/>
              </a:ext>
            </a:extLst>
          </p:cNvPr>
          <p:cNvSpPr txBox="1"/>
          <p:nvPr/>
        </p:nvSpPr>
        <p:spPr>
          <a:xfrm>
            <a:off x="8147406" y="5635032"/>
            <a:ext cx="13692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Add school logo</a:t>
            </a:r>
          </a:p>
          <a:p>
            <a:endParaRPr lang="en-GB" dirty="0"/>
          </a:p>
        </p:txBody>
      </p:sp>
    </p:spTree>
    <p:extLst>
      <p:ext uri="{BB962C8B-B14F-4D97-AF65-F5344CB8AC3E}">
        <p14:creationId xmlns:p14="http://schemas.microsoft.com/office/powerpoint/2010/main" val="423657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11</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42118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43266E"/>
                </a:solidFill>
              </a:rPr>
              <a:t>Employer’s duty to take reasonable steps to prevent harassment</a:t>
            </a:r>
          </a:p>
          <a:p>
            <a:pPr>
              <a:lnSpc>
                <a:spcPct val="120000"/>
              </a:lnSpc>
            </a:pPr>
            <a:r>
              <a:rPr lang="en-GB" sz="1600" b="1" dirty="0">
                <a:solidFill>
                  <a:schemeClr val="tx2"/>
                </a:solidFill>
              </a:rPr>
              <a:t>The steps to prevent harassment must have taken place before the harassment </a:t>
            </a:r>
            <a:br>
              <a:rPr lang="en-GB" sz="1600" b="1" dirty="0">
                <a:solidFill>
                  <a:schemeClr val="tx2"/>
                </a:solidFill>
              </a:rPr>
            </a:br>
            <a:r>
              <a:rPr lang="en-GB" sz="1600" b="1" dirty="0">
                <a:solidFill>
                  <a:schemeClr val="tx2"/>
                </a:solidFill>
              </a:rPr>
              <a:t>occurred </a:t>
            </a:r>
          </a:p>
          <a:p>
            <a:pPr>
              <a:lnSpc>
                <a:spcPct val="120000"/>
              </a:lnSpc>
            </a:pPr>
            <a:r>
              <a:rPr lang="en-GB" sz="1600" b="1" dirty="0">
                <a:solidFill>
                  <a:schemeClr val="tx2"/>
                </a:solidFill>
              </a:rPr>
              <a:t>Employment Tribunal will consider many factors, including whether there was a policy </a:t>
            </a:r>
            <a:br>
              <a:rPr lang="en-GB" sz="1600" b="1" dirty="0">
                <a:solidFill>
                  <a:schemeClr val="tx2"/>
                </a:solidFill>
              </a:rPr>
            </a:br>
            <a:r>
              <a:rPr lang="en-GB" sz="1600" b="1" dirty="0">
                <a:solidFill>
                  <a:schemeClr val="tx2"/>
                </a:solidFill>
              </a:rPr>
              <a:t>in place, whether the employer had previously taken disciplinary action against </a:t>
            </a:r>
            <a:br>
              <a:rPr lang="en-GB" sz="1600" b="1" dirty="0">
                <a:solidFill>
                  <a:schemeClr val="tx2"/>
                </a:solidFill>
              </a:rPr>
            </a:br>
            <a:r>
              <a:rPr lang="en-GB" sz="1600" b="1" dirty="0">
                <a:solidFill>
                  <a:schemeClr val="tx2"/>
                </a:solidFill>
              </a:rPr>
              <a:t>harassment, how effective the employer’s steps were etc </a:t>
            </a:r>
          </a:p>
          <a:p>
            <a:pPr marL="0" indent="0">
              <a:lnSpc>
                <a:spcPct val="120000"/>
              </a:lnSpc>
              <a:buNone/>
            </a:pPr>
            <a:r>
              <a:rPr lang="en-US" sz="2000" b="1" dirty="0">
                <a:solidFill>
                  <a:srgbClr val="43266E"/>
                </a:solidFill>
              </a:rPr>
              <a:t>Vicarious liability and third-party harassment</a:t>
            </a:r>
          </a:p>
          <a:p>
            <a:pPr>
              <a:lnSpc>
                <a:spcPct val="120000"/>
              </a:lnSpc>
            </a:pPr>
            <a:r>
              <a:rPr lang="en-GB" sz="1600" b="1" dirty="0">
                <a:solidFill>
                  <a:schemeClr val="tx2"/>
                </a:solidFill>
              </a:rPr>
              <a:t>An employer can be liable for harassment if an employee has carried out harassment within the course of their employment</a:t>
            </a:r>
          </a:p>
          <a:p>
            <a:pPr>
              <a:lnSpc>
                <a:spcPct val="120000"/>
              </a:lnSpc>
            </a:pPr>
            <a:r>
              <a:rPr lang="en-GB" sz="1600" b="1" dirty="0">
                <a:solidFill>
                  <a:schemeClr val="tx2"/>
                </a:solidFill>
              </a:rPr>
              <a:t>Irrespective of whether the harassment takes place with or without the employer’s knowledge or approval</a:t>
            </a:r>
          </a:p>
          <a:p>
            <a:pPr>
              <a:lnSpc>
                <a:spcPct val="120000"/>
              </a:lnSpc>
            </a:pPr>
            <a:r>
              <a:rPr lang="en-GB" sz="1600" b="1" dirty="0">
                <a:solidFill>
                  <a:schemeClr val="tx2"/>
                </a:solidFill>
              </a:rPr>
              <a:t>The employer can also be liable for actions whilst someone is outside the workplace e.g. work events, such as Christmas parties organised by employers – this is seen as an extension of the workplace, even if held offsite </a:t>
            </a:r>
          </a:p>
          <a:p>
            <a:pPr marL="0" indent="0">
              <a:lnSpc>
                <a:spcPct val="120000"/>
              </a:lnSpc>
              <a:buNone/>
            </a:pPr>
            <a:endParaRPr lang="en-US" sz="1600" dirty="0"/>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Legal responsibilities</a:t>
            </a:r>
            <a:endParaRPr lang="en-GB" dirty="0"/>
          </a:p>
        </p:txBody>
      </p:sp>
      <p:sp>
        <p:nvSpPr>
          <p:cNvPr id="3" name="Oval 2">
            <a:extLst>
              <a:ext uri="{FF2B5EF4-FFF2-40B4-BE49-F238E27FC236}">
                <a16:creationId xmlns:a16="http://schemas.microsoft.com/office/drawing/2014/main" id="{D3A56575-4FB0-858C-B4B6-DA916DCCACF8}"/>
              </a:ext>
            </a:extLst>
          </p:cNvPr>
          <p:cNvSpPr/>
          <p:nvPr/>
        </p:nvSpPr>
        <p:spPr>
          <a:xfrm>
            <a:off x="9558202" y="1320164"/>
            <a:ext cx="2479496" cy="2598693"/>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b="1" dirty="0">
                <a:solidFill>
                  <a:sysClr val="windowText" lastClr="000000"/>
                </a:solidFill>
              </a:rPr>
              <a:t>Third-parties:</a:t>
            </a:r>
          </a:p>
          <a:p>
            <a:pPr algn="ctr"/>
            <a:endParaRPr lang="en-GB" b="1" dirty="0">
              <a:solidFill>
                <a:sysClr val="windowText" lastClr="000000"/>
              </a:solidFill>
            </a:endParaRPr>
          </a:p>
          <a:p>
            <a:pPr marL="285750" indent="-285750">
              <a:buFont typeface="Arial" panose="020B0604020202020204" pitchFamily="34" charset="0"/>
              <a:buChar char="•"/>
            </a:pPr>
            <a:r>
              <a:rPr lang="en-GB" dirty="0">
                <a:solidFill>
                  <a:sysClr val="windowText" lastClr="000000"/>
                </a:solidFill>
              </a:rPr>
              <a:t>Volunteers</a:t>
            </a:r>
          </a:p>
          <a:p>
            <a:pPr marL="285750" indent="-285750">
              <a:buFont typeface="Arial" panose="020B0604020202020204" pitchFamily="34" charset="0"/>
              <a:buChar char="•"/>
            </a:pPr>
            <a:r>
              <a:rPr lang="en-GB" dirty="0">
                <a:solidFill>
                  <a:sysClr val="windowText" lastClr="000000"/>
                </a:solidFill>
              </a:rPr>
              <a:t>Students</a:t>
            </a:r>
          </a:p>
          <a:p>
            <a:pPr marL="285750" indent="-285750">
              <a:buFont typeface="Arial" panose="020B0604020202020204" pitchFamily="34" charset="0"/>
              <a:buChar char="•"/>
            </a:pPr>
            <a:r>
              <a:rPr lang="en-GB" dirty="0">
                <a:solidFill>
                  <a:sysClr val="windowText" lastClr="000000"/>
                </a:solidFill>
              </a:rPr>
              <a:t>Parents</a:t>
            </a:r>
          </a:p>
          <a:p>
            <a:pPr marL="285750" indent="-285750">
              <a:buFont typeface="Arial" panose="020B0604020202020204" pitchFamily="34" charset="0"/>
              <a:buChar char="•"/>
            </a:pPr>
            <a:r>
              <a:rPr lang="en-GB" dirty="0">
                <a:solidFill>
                  <a:sysClr val="windowText" lastClr="000000"/>
                </a:solidFill>
              </a:rPr>
              <a:t>Contractors</a:t>
            </a:r>
          </a:p>
          <a:p>
            <a:pPr marL="285750" indent="-285750">
              <a:buFont typeface="Arial" panose="020B0604020202020204" pitchFamily="34" charset="0"/>
              <a:buChar char="•"/>
            </a:pPr>
            <a:r>
              <a:rPr lang="en-GB" dirty="0">
                <a:solidFill>
                  <a:sysClr val="windowText" lastClr="000000"/>
                </a:solidFill>
              </a:rPr>
              <a:t>Visitors</a:t>
            </a:r>
          </a:p>
        </p:txBody>
      </p:sp>
    </p:spTree>
    <p:extLst>
      <p:ext uri="{BB962C8B-B14F-4D97-AF65-F5344CB8AC3E}">
        <p14:creationId xmlns:p14="http://schemas.microsoft.com/office/powerpoint/2010/main" val="17127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1000"/>
                                        <p:tgtEl>
                                          <p:spTgt spid="11">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2000"/>
                                        <p:tgtEl>
                                          <p:spTgt spid="11">
                                            <p:txEl>
                                              <p:pRg st="4" end="4"/>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fade">
                                      <p:cBhvr>
                                        <p:cTn id="28" dur="2000"/>
                                        <p:tgtEl>
                                          <p:spTgt spid="11">
                                            <p:txEl>
                                              <p:pRg st="5" end="5"/>
                                            </p:txEl>
                                          </p:spTgt>
                                        </p:tgtEl>
                                      </p:cBhvr>
                                    </p:animEffect>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2000"/>
                                        <p:tgtEl>
                                          <p:spTgt spid="11">
                                            <p:txEl>
                                              <p:pRg st="6" end="6"/>
                                            </p:txEl>
                                          </p:spTgt>
                                        </p:tgtEl>
                                      </p:cBhvr>
                                    </p:animEffect>
                                  </p:childTnLst>
                                </p:cTn>
                              </p:par>
                            </p:childTnLst>
                          </p:cTn>
                        </p:par>
                        <p:par>
                          <p:cTn id="33" fill="hold">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12</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799999"/>
            <a:ext cx="11411973" cy="433954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200" b="1" dirty="0">
                <a:solidFill>
                  <a:schemeClr val="tx2"/>
                </a:solidFill>
              </a:rPr>
              <a:t>Having and implementing an equal opportunities or an equality, diversity and inclusion policy and an anti-harassment and bullying policy</a:t>
            </a:r>
          </a:p>
          <a:p>
            <a:pPr>
              <a:lnSpc>
                <a:spcPct val="120000"/>
              </a:lnSpc>
            </a:pPr>
            <a:r>
              <a:rPr lang="en-GB" sz="2200" b="1" dirty="0">
                <a:solidFill>
                  <a:schemeClr val="tx2"/>
                </a:solidFill>
              </a:rPr>
              <a:t>Regularly reviewing policies 	</a:t>
            </a:r>
          </a:p>
          <a:p>
            <a:pPr>
              <a:lnSpc>
                <a:spcPct val="120000"/>
              </a:lnSpc>
            </a:pPr>
            <a:r>
              <a:rPr lang="en-GB" sz="2200" b="1" dirty="0">
                <a:solidFill>
                  <a:schemeClr val="tx2"/>
                </a:solidFill>
              </a:rPr>
              <a:t>Making all employees aware of the policies and their implications</a:t>
            </a:r>
          </a:p>
          <a:p>
            <a:pPr>
              <a:lnSpc>
                <a:spcPct val="120000"/>
              </a:lnSpc>
            </a:pPr>
            <a:r>
              <a:rPr lang="en-GB" sz="2200" b="1" dirty="0">
                <a:solidFill>
                  <a:schemeClr val="tx2"/>
                </a:solidFill>
              </a:rPr>
              <a:t>Training to staff </a:t>
            </a:r>
            <a:r>
              <a:rPr lang="en-GB" sz="2200" b="1" dirty="0">
                <a:solidFill>
                  <a:schemeClr val="tx2"/>
                </a:solidFill>
                <a:highlight>
                  <a:srgbClr val="FFFF00"/>
                </a:highlight>
              </a:rPr>
              <a:t>– what? How? When? </a:t>
            </a:r>
          </a:p>
          <a:p>
            <a:pPr>
              <a:lnSpc>
                <a:spcPct val="120000"/>
              </a:lnSpc>
            </a:pPr>
            <a:r>
              <a:rPr lang="en-GB" sz="2200" b="1" dirty="0">
                <a:solidFill>
                  <a:schemeClr val="tx2"/>
                </a:solidFill>
              </a:rPr>
              <a:t>Part of induction procedure</a:t>
            </a:r>
          </a:p>
          <a:p>
            <a:pPr>
              <a:lnSpc>
                <a:spcPct val="120000"/>
              </a:lnSpc>
            </a:pPr>
            <a:r>
              <a:rPr lang="en-GB" sz="2200" b="1" dirty="0">
                <a:solidFill>
                  <a:schemeClr val="tx2"/>
                </a:solidFill>
              </a:rPr>
              <a:t>Additional training for managers – in identifying and handling equal opportunities and harassment issues</a:t>
            </a:r>
          </a:p>
          <a:p>
            <a:pPr>
              <a:lnSpc>
                <a:spcPct val="120000"/>
              </a:lnSpc>
            </a:pPr>
            <a:r>
              <a:rPr lang="en-GB" sz="2200" b="1" dirty="0">
                <a:solidFill>
                  <a:schemeClr val="tx2"/>
                </a:solidFill>
              </a:rPr>
              <a:t>Considering and acting on initiatives put forward by employees and keeping evidence of this</a:t>
            </a:r>
          </a:p>
          <a:p>
            <a:pPr>
              <a:lnSpc>
                <a:spcPct val="120000"/>
              </a:lnSpc>
            </a:pPr>
            <a:r>
              <a:rPr lang="en-GB" sz="2200" b="1" dirty="0">
                <a:solidFill>
                  <a:schemeClr val="tx2"/>
                </a:solidFill>
              </a:rPr>
              <a:t>Clear complaints policy</a:t>
            </a: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School actions  </a:t>
            </a:r>
            <a:endParaRPr lang="en-GB" dirty="0"/>
          </a:p>
        </p:txBody>
      </p:sp>
    </p:spTree>
    <p:extLst>
      <p:ext uri="{BB962C8B-B14F-4D97-AF65-F5344CB8AC3E}">
        <p14:creationId xmlns:p14="http://schemas.microsoft.com/office/powerpoint/2010/main" val="21859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2000"/>
                                        <p:tgtEl>
                                          <p:spTgt spid="11">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2000"/>
                                        <p:tgtEl>
                                          <p:spTgt spid="11">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2000"/>
                                        <p:tgtEl>
                                          <p:spTgt spid="11">
                                            <p:txEl>
                                              <p:pRg st="5" end="5"/>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fade">
                                      <p:cBhvr>
                                        <p:cTn id="35" dur="2000"/>
                                        <p:tgtEl>
                                          <p:spTgt spid="11">
                                            <p:txEl>
                                              <p:pRg st="6" end="6"/>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2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AFABF-83FD-EABD-25A6-7A845B31EF47}"/>
              </a:ext>
            </a:extLst>
          </p:cNvPr>
          <p:cNvSpPr/>
          <p:nvPr/>
        </p:nvSpPr>
        <p:spPr>
          <a:xfrm>
            <a:off x="0" y="-83127"/>
            <a:ext cx="12192000" cy="55695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AE4986D3-DBBF-DD2F-80A9-027319E89386}"/>
              </a:ext>
            </a:extLst>
          </p:cNvPr>
          <p:cNvSpPr txBox="1">
            <a:spLocks/>
          </p:cNvSpPr>
          <p:nvPr/>
        </p:nvSpPr>
        <p:spPr>
          <a:xfrm>
            <a:off x="2826214" y="1502161"/>
            <a:ext cx="6539572" cy="2918457"/>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Employees’ rights and responsibilities</a:t>
            </a:r>
            <a:endParaRPr lang="en-GB" sz="4000" dirty="0">
              <a:solidFill>
                <a:srgbClr val="FFFFFF"/>
              </a:solidFill>
              <a:latin typeface="Arial" panose="020B0604020202020204" pitchFamily="34" charset="0"/>
            </a:endParaRP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
        <p:nvSpPr>
          <p:cNvPr id="4" name="TextBox 3">
            <a:extLst>
              <a:ext uri="{FF2B5EF4-FFF2-40B4-BE49-F238E27FC236}">
                <a16:creationId xmlns:a16="http://schemas.microsoft.com/office/drawing/2014/main" id="{A42051BD-44EB-B919-5581-D302F50437FF}"/>
              </a:ext>
            </a:extLst>
          </p:cNvPr>
          <p:cNvSpPr txBox="1"/>
          <p:nvPr/>
        </p:nvSpPr>
        <p:spPr>
          <a:xfrm>
            <a:off x="8147406" y="5635032"/>
            <a:ext cx="13692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Add school logo</a:t>
            </a:r>
          </a:p>
          <a:p>
            <a:endParaRPr lang="en-GB" dirty="0"/>
          </a:p>
        </p:txBody>
      </p:sp>
    </p:spTree>
    <p:extLst>
      <p:ext uri="{BB962C8B-B14F-4D97-AF65-F5344CB8AC3E}">
        <p14:creationId xmlns:p14="http://schemas.microsoft.com/office/powerpoint/2010/main" val="1105759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14</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2309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solidFill>
                  <a:srgbClr val="43266E"/>
                </a:solidFill>
              </a:rPr>
              <a:t>Employees’ rights under the Equality Act 2010</a:t>
            </a:r>
          </a:p>
          <a:p>
            <a:pPr>
              <a:lnSpc>
                <a:spcPct val="120000"/>
              </a:lnSpc>
            </a:pPr>
            <a:r>
              <a:rPr lang="en-US" sz="2400" b="1" dirty="0">
                <a:solidFill>
                  <a:schemeClr val="tx2"/>
                </a:solidFill>
              </a:rPr>
              <a:t>Equality Act 2010 protects employees from harassment in the workplace</a:t>
            </a:r>
          </a:p>
          <a:p>
            <a:pPr>
              <a:lnSpc>
                <a:spcPct val="120000"/>
              </a:lnSpc>
            </a:pPr>
            <a:r>
              <a:rPr lang="en-US" sz="2400" b="1" dirty="0">
                <a:solidFill>
                  <a:schemeClr val="tx2"/>
                </a:solidFill>
              </a:rPr>
              <a:t>Employees cannot be treated in a way that violates their dignity, or creates a hostile, degrading, humiliating or offensive environment</a:t>
            </a:r>
          </a:p>
          <a:p>
            <a:pPr>
              <a:lnSpc>
                <a:spcPct val="120000"/>
              </a:lnSpc>
            </a:pPr>
            <a:r>
              <a:rPr lang="en-US" sz="2400" b="1" dirty="0">
                <a:solidFill>
                  <a:schemeClr val="tx2"/>
                </a:solidFill>
              </a:rPr>
              <a:t>Employees cannot be treated unfairly if they are making a complaint of harassment or if they are supporting someone else who is doing so</a:t>
            </a:r>
            <a:endParaRPr lang="en-US" sz="2400" b="1" dirty="0"/>
          </a:p>
          <a:p>
            <a:pPr marL="0" indent="0">
              <a:lnSpc>
                <a:spcPct val="120000"/>
              </a:lnSpc>
              <a:buNone/>
            </a:pPr>
            <a:endParaRPr lang="en-US" sz="1600" dirty="0"/>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Legal responsibilities</a:t>
            </a:r>
            <a:endParaRPr lang="en-GB" dirty="0"/>
          </a:p>
        </p:txBody>
      </p:sp>
    </p:spTree>
    <p:extLst>
      <p:ext uri="{BB962C8B-B14F-4D97-AF65-F5344CB8AC3E}">
        <p14:creationId xmlns:p14="http://schemas.microsoft.com/office/powerpoint/2010/main" val="256531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15</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540933"/>
            <a:ext cx="11411973" cy="459860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300" b="1" dirty="0">
                <a:solidFill>
                  <a:srgbClr val="43266E"/>
                </a:solidFill>
              </a:rPr>
              <a:t>Code of conduct</a:t>
            </a:r>
          </a:p>
          <a:p>
            <a:pPr>
              <a:lnSpc>
                <a:spcPct val="120000"/>
              </a:lnSpc>
            </a:pPr>
            <a:r>
              <a:rPr lang="en-GB" sz="2000" b="1" dirty="0">
                <a:solidFill>
                  <a:schemeClr val="tx2"/>
                </a:solidFill>
              </a:rPr>
              <a:t>Be aware that the school does not tolerate sexual harassment and that sexual harassment is against the law </a:t>
            </a:r>
          </a:p>
          <a:p>
            <a:pPr>
              <a:lnSpc>
                <a:spcPct val="120000"/>
              </a:lnSpc>
            </a:pPr>
            <a:r>
              <a:rPr lang="en-GB" sz="2000" b="1" dirty="0">
                <a:solidFill>
                  <a:schemeClr val="tx2"/>
                </a:solidFill>
              </a:rPr>
              <a:t>Follow the code of conduct for appropriate behaviours on and off-site when in a working capacity</a:t>
            </a:r>
          </a:p>
          <a:p>
            <a:pPr>
              <a:lnSpc>
                <a:spcPct val="120000"/>
              </a:lnSpc>
            </a:pPr>
            <a:r>
              <a:rPr lang="en-GB" sz="2000" b="1" dirty="0">
                <a:solidFill>
                  <a:schemeClr val="tx2"/>
                </a:solidFill>
              </a:rPr>
              <a:t>Challenge others appropriately whose behaviours may not be in line with the school’s policies and procedures</a:t>
            </a:r>
          </a:p>
          <a:p>
            <a:pPr>
              <a:lnSpc>
                <a:spcPct val="120000"/>
              </a:lnSpc>
            </a:pPr>
            <a:endParaRPr lang="en-GB" sz="2000" b="1" dirty="0">
              <a:solidFill>
                <a:schemeClr val="tx2"/>
              </a:solidFill>
            </a:endParaRPr>
          </a:p>
          <a:p>
            <a:pPr marL="0" indent="0">
              <a:lnSpc>
                <a:spcPct val="120000"/>
              </a:lnSpc>
              <a:buNone/>
            </a:pPr>
            <a:r>
              <a:rPr lang="en-GB" sz="2300" b="1" dirty="0">
                <a:solidFill>
                  <a:srgbClr val="43266E"/>
                </a:solidFill>
              </a:rPr>
              <a:t>Training and policies</a:t>
            </a:r>
          </a:p>
          <a:p>
            <a:pPr>
              <a:lnSpc>
                <a:spcPct val="120000"/>
              </a:lnSpc>
            </a:pPr>
            <a:r>
              <a:rPr lang="en-GB" sz="2000" b="1" dirty="0">
                <a:solidFill>
                  <a:schemeClr val="tx2"/>
                </a:solidFill>
              </a:rPr>
              <a:t>Engage and stay up to date on training</a:t>
            </a:r>
          </a:p>
          <a:p>
            <a:pPr>
              <a:lnSpc>
                <a:spcPct val="120000"/>
              </a:lnSpc>
            </a:pPr>
            <a:r>
              <a:rPr lang="en-GB" sz="2000" b="1" dirty="0">
                <a:solidFill>
                  <a:schemeClr val="tx2"/>
                </a:solidFill>
              </a:rPr>
              <a:t>Read the relevant policies so that you are aware of procedures</a:t>
            </a:r>
          </a:p>
          <a:p>
            <a:pPr>
              <a:lnSpc>
                <a:spcPct val="120000"/>
              </a:lnSpc>
            </a:pPr>
            <a:endParaRPr lang="en-GB" sz="2000" b="1" dirty="0">
              <a:solidFill>
                <a:schemeClr val="tx2"/>
              </a:solidFill>
            </a:endParaRPr>
          </a:p>
          <a:p>
            <a:pPr marL="0" indent="0">
              <a:lnSpc>
                <a:spcPct val="120000"/>
              </a:lnSpc>
              <a:buNone/>
            </a:pPr>
            <a:r>
              <a:rPr lang="en-GB" sz="2300" b="1" dirty="0">
                <a:solidFill>
                  <a:srgbClr val="43266E"/>
                </a:solidFill>
              </a:rPr>
              <a:t>Reporting incidents</a:t>
            </a:r>
          </a:p>
          <a:p>
            <a:pPr>
              <a:lnSpc>
                <a:spcPct val="120000"/>
              </a:lnSpc>
            </a:pPr>
            <a:r>
              <a:rPr lang="en-GB" sz="2000" b="1" dirty="0">
                <a:solidFill>
                  <a:schemeClr val="tx2"/>
                </a:solidFill>
              </a:rPr>
              <a:t>Know where to report any incidents of sexual harassment</a:t>
            </a:r>
          </a:p>
          <a:p>
            <a:pPr>
              <a:lnSpc>
                <a:spcPct val="120000"/>
              </a:lnSpc>
            </a:pPr>
            <a:r>
              <a:rPr lang="en-GB" sz="2000" b="1" dirty="0">
                <a:solidFill>
                  <a:schemeClr val="tx2"/>
                </a:solidFill>
              </a:rPr>
              <a:t>Know where to report any situations where you felt at risk, even if nothing happened</a:t>
            </a:r>
          </a:p>
          <a:p>
            <a:pPr>
              <a:lnSpc>
                <a:spcPct val="120000"/>
              </a:lnSpc>
            </a:pPr>
            <a:r>
              <a:rPr lang="en-GB" sz="2000" b="1" dirty="0">
                <a:solidFill>
                  <a:schemeClr val="tx2"/>
                </a:solidFill>
              </a:rPr>
              <a:t>Report any instances of inappropriate behaviour, even if it is not directed to you personally</a:t>
            </a:r>
          </a:p>
          <a:p>
            <a:pPr>
              <a:lnSpc>
                <a:spcPct val="120000"/>
              </a:lnSpc>
            </a:pPr>
            <a:endParaRPr lang="en-GB" sz="2200" b="1" dirty="0">
              <a:solidFill>
                <a:schemeClr val="tx2"/>
              </a:solidFill>
            </a:endParaRP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What is expected from employees?</a:t>
            </a:r>
            <a:endParaRPr lang="en-GB" dirty="0"/>
          </a:p>
        </p:txBody>
      </p:sp>
    </p:spTree>
    <p:extLst>
      <p:ext uri="{BB962C8B-B14F-4D97-AF65-F5344CB8AC3E}">
        <p14:creationId xmlns:p14="http://schemas.microsoft.com/office/powerpoint/2010/main" val="8723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1000"/>
                                        <p:tgtEl>
                                          <p:spTgt spid="11">
                                            <p:txEl>
                                              <p:pRg st="5" end="5"/>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2000"/>
                                        <p:tgtEl>
                                          <p:spTgt spid="11">
                                            <p:txEl>
                                              <p:pRg st="6" end="6"/>
                                            </p:txEl>
                                          </p:spTgt>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20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fade">
                                      <p:cBhvr>
                                        <p:cTn id="37" dur="1000"/>
                                        <p:tgtEl>
                                          <p:spTgt spid="11">
                                            <p:txEl>
                                              <p:pRg st="9" end="9"/>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1">
                                            <p:txEl>
                                              <p:pRg st="10" end="10"/>
                                            </p:txEl>
                                          </p:spTgt>
                                        </p:tgtEl>
                                        <p:attrNameLst>
                                          <p:attrName>style.visibility</p:attrName>
                                        </p:attrNameLst>
                                      </p:cBhvr>
                                      <p:to>
                                        <p:strVal val="visible"/>
                                      </p:to>
                                    </p:set>
                                    <p:animEffect transition="in" filter="fade">
                                      <p:cBhvr>
                                        <p:cTn id="41" dur="2000"/>
                                        <p:tgtEl>
                                          <p:spTgt spid="11">
                                            <p:txEl>
                                              <p:pRg st="10" end="10"/>
                                            </p:txEl>
                                          </p:spTgt>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11">
                                            <p:txEl>
                                              <p:pRg st="11" end="11"/>
                                            </p:txEl>
                                          </p:spTgt>
                                        </p:tgtEl>
                                        <p:attrNameLst>
                                          <p:attrName>style.visibility</p:attrName>
                                        </p:attrNameLst>
                                      </p:cBhvr>
                                      <p:to>
                                        <p:strVal val="visible"/>
                                      </p:to>
                                    </p:set>
                                    <p:animEffect transition="in" filter="fade">
                                      <p:cBhvr>
                                        <p:cTn id="45" dur="2000"/>
                                        <p:tgtEl>
                                          <p:spTgt spid="11">
                                            <p:txEl>
                                              <p:pRg st="11" end="11"/>
                                            </p:txEl>
                                          </p:spTgt>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11">
                                            <p:txEl>
                                              <p:pRg st="12" end="12"/>
                                            </p:txEl>
                                          </p:spTgt>
                                        </p:tgtEl>
                                        <p:attrNameLst>
                                          <p:attrName>style.visibility</p:attrName>
                                        </p:attrNameLst>
                                      </p:cBhvr>
                                      <p:to>
                                        <p:strVal val="visible"/>
                                      </p:to>
                                    </p:set>
                                    <p:animEffect transition="in" filter="fade">
                                      <p:cBhvr>
                                        <p:cTn id="49" dur="2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16</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371601"/>
            <a:ext cx="11411973" cy="476794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900" b="1" dirty="0">
                <a:solidFill>
                  <a:schemeClr val="tx2"/>
                </a:solidFill>
              </a:rPr>
              <a:t>Banter is often light-hearted, but it can easily cross lines, especially when jokes become personal, sexual in nature or are targeted at someone’s identity</a:t>
            </a:r>
          </a:p>
          <a:p>
            <a:pPr>
              <a:lnSpc>
                <a:spcPct val="120000"/>
              </a:lnSpc>
            </a:pPr>
            <a:r>
              <a:rPr lang="en-GB" sz="1900" b="1" dirty="0">
                <a:solidFill>
                  <a:schemeClr val="tx2"/>
                </a:solidFill>
              </a:rPr>
              <a:t>What may seem harmless to one person may feel inappropriate or offensive to another</a:t>
            </a:r>
          </a:p>
          <a:p>
            <a:pPr>
              <a:lnSpc>
                <a:spcPct val="120000"/>
              </a:lnSpc>
            </a:pPr>
            <a:r>
              <a:rPr lang="en-GB" sz="1900" b="1" dirty="0">
                <a:solidFill>
                  <a:schemeClr val="tx2"/>
                </a:solidFill>
              </a:rPr>
              <a:t>Important to consider the impact the behaviour is having on the recipient.</a:t>
            </a:r>
          </a:p>
          <a:p>
            <a:pPr>
              <a:lnSpc>
                <a:spcPct val="120000"/>
              </a:lnSpc>
            </a:pPr>
            <a:r>
              <a:rPr lang="en-GB" sz="1900" b="1" dirty="0">
                <a:solidFill>
                  <a:schemeClr val="tx2"/>
                </a:solidFill>
              </a:rPr>
              <a:t>Do not need to be the recipient of the behaviour to find it offensive.</a:t>
            </a:r>
          </a:p>
          <a:p>
            <a:pPr>
              <a:lnSpc>
                <a:spcPct val="120000"/>
              </a:lnSpc>
            </a:pPr>
            <a:r>
              <a:rPr lang="en-GB" sz="1900" b="1" dirty="0">
                <a:solidFill>
                  <a:schemeClr val="tx2"/>
                </a:solidFill>
              </a:rPr>
              <a:t>Banter may be perceived as targeted, particularly where one individual or a number of individuals with the same/similar characteristic, are often the butt of the jokes. </a:t>
            </a:r>
          </a:p>
          <a:p>
            <a:pPr fontAlgn="base">
              <a:lnSpc>
                <a:spcPct val="140000"/>
              </a:lnSpc>
            </a:pPr>
            <a:r>
              <a:rPr lang="en-GB" sz="1900" b="1" dirty="0">
                <a:solidFill>
                  <a:schemeClr val="tx2"/>
                </a:solidFill>
              </a:rPr>
              <a:t>Just because employee has previously put up with or joined in with banter, it doesn’t mean that the conduct isn’t unwanted. </a:t>
            </a:r>
          </a:p>
          <a:p>
            <a:pPr fontAlgn="base">
              <a:lnSpc>
                <a:spcPct val="140000"/>
              </a:lnSpc>
            </a:pPr>
            <a:r>
              <a:rPr lang="en-GB" sz="1900" b="1" dirty="0">
                <a:solidFill>
                  <a:schemeClr val="tx2"/>
                </a:solidFill>
              </a:rPr>
              <a:t>Colleagues will have differing views and feelings and differing levels of sensitivity </a:t>
            </a:r>
          </a:p>
          <a:p>
            <a:pPr fontAlgn="base">
              <a:lnSpc>
                <a:spcPct val="140000"/>
              </a:lnSpc>
            </a:pPr>
            <a:r>
              <a:rPr lang="en-GB" sz="1900" b="1" dirty="0">
                <a:solidFill>
                  <a:schemeClr val="tx2"/>
                </a:solidFill>
              </a:rPr>
              <a:t>Inclusive and respectful workplace - being aware of your own behaviours and the possible impact </a:t>
            </a:r>
          </a:p>
          <a:p>
            <a:pPr fontAlgn="base">
              <a:lnSpc>
                <a:spcPct val="140000"/>
              </a:lnSpc>
            </a:pPr>
            <a:r>
              <a:rPr lang="en-GB" sz="1900" b="1" dirty="0">
                <a:solidFill>
                  <a:schemeClr val="tx2"/>
                </a:solidFill>
              </a:rPr>
              <a:t>If in doubt, best to refrain from making any comments that could be interpreted as causing offence </a:t>
            </a:r>
          </a:p>
          <a:p>
            <a:pPr>
              <a:lnSpc>
                <a:spcPct val="120000"/>
              </a:lnSpc>
            </a:pPr>
            <a:endParaRPr lang="en-GB" sz="2200" b="1" dirty="0">
              <a:solidFill>
                <a:schemeClr val="tx2"/>
              </a:solidFill>
            </a:endParaRPr>
          </a:p>
        </p:txBody>
      </p:sp>
      <p:sp>
        <p:nvSpPr>
          <p:cNvPr id="2" name="Title 1"/>
          <p:cNvSpPr>
            <a:spLocks noGrp="1"/>
          </p:cNvSpPr>
          <p:nvPr>
            <p:ph type="title" idx="4294967295"/>
          </p:nvPr>
        </p:nvSpPr>
        <p:spPr>
          <a:xfrm>
            <a:off x="368021" y="138132"/>
            <a:ext cx="10515600" cy="917300"/>
          </a:xfrm>
        </p:spPr>
        <p:txBody>
          <a:bodyPr/>
          <a:lstStyle/>
          <a:p>
            <a:r>
              <a:rPr lang="en-GB" dirty="0">
                <a:solidFill>
                  <a:srgbClr val="43266E"/>
                </a:solidFill>
              </a:rPr>
              <a:t>Workplace banter </a:t>
            </a:r>
          </a:p>
        </p:txBody>
      </p:sp>
    </p:spTree>
    <p:extLst>
      <p:ext uri="{BB962C8B-B14F-4D97-AF65-F5344CB8AC3E}">
        <p14:creationId xmlns:p14="http://schemas.microsoft.com/office/powerpoint/2010/main" val="91563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2000"/>
                                        <p:tgtEl>
                                          <p:spTgt spid="11">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2000"/>
                                        <p:tgtEl>
                                          <p:spTgt spid="11">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2000"/>
                                        <p:tgtEl>
                                          <p:spTgt spid="11">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fade">
                                      <p:cBhvr>
                                        <p:cTn id="35" dur="2000"/>
                                        <p:tgtEl>
                                          <p:spTgt spid="11">
                                            <p:txEl>
                                              <p:pRg st="7" end="7"/>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fade">
                                      <p:cBhvr>
                                        <p:cTn id="39"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17</a:t>
            </a:r>
          </a:p>
        </p:txBody>
      </p:sp>
      <p:sp>
        <p:nvSpPr>
          <p:cNvPr id="2" name="Title 1"/>
          <p:cNvSpPr>
            <a:spLocks noGrp="1"/>
          </p:cNvSpPr>
          <p:nvPr>
            <p:ph type="title" idx="4294967295"/>
          </p:nvPr>
        </p:nvSpPr>
        <p:spPr>
          <a:xfrm>
            <a:off x="349102" y="150403"/>
            <a:ext cx="10515600" cy="917300"/>
          </a:xfrm>
        </p:spPr>
        <p:txBody>
          <a:bodyPr/>
          <a:lstStyle/>
          <a:p>
            <a:r>
              <a:rPr lang="en-GB" dirty="0">
                <a:solidFill>
                  <a:srgbClr val="43266E"/>
                </a:solidFill>
              </a:rPr>
              <a:t>Work social events </a:t>
            </a:r>
          </a:p>
        </p:txBody>
      </p:sp>
      <p:graphicFrame>
        <p:nvGraphicFramePr>
          <p:cNvPr id="3" name="Table 3">
            <a:extLst>
              <a:ext uri="{FF2B5EF4-FFF2-40B4-BE49-F238E27FC236}">
                <a16:creationId xmlns:a16="http://schemas.microsoft.com/office/drawing/2014/main" id="{6177BF2E-6A20-6CF4-386B-6F6FF31798EF}"/>
              </a:ext>
            </a:extLst>
          </p:cNvPr>
          <p:cNvGraphicFramePr>
            <a:graphicFrameLocks noGrp="1"/>
          </p:cNvGraphicFramePr>
          <p:nvPr>
            <p:extLst>
              <p:ext uri="{D42A27DB-BD31-4B8C-83A1-F6EECF244321}">
                <p14:modId xmlns:p14="http://schemas.microsoft.com/office/powerpoint/2010/main" val="3456671910"/>
              </p:ext>
            </p:extLst>
          </p:nvPr>
        </p:nvGraphicFramePr>
        <p:xfrm>
          <a:off x="339047" y="1638434"/>
          <a:ext cx="11522320" cy="4089400"/>
        </p:xfrm>
        <a:graphic>
          <a:graphicData uri="http://schemas.openxmlformats.org/drawingml/2006/table">
            <a:tbl>
              <a:tblPr firstRow="1" bandRow="1">
                <a:tableStyleId>{5C22544A-7EE6-4342-B048-85BDC9FD1C3A}</a:tableStyleId>
              </a:tblPr>
              <a:tblGrid>
                <a:gridCol w="5756953">
                  <a:extLst>
                    <a:ext uri="{9D8B030D-6E8A-4147-A177-3AD203B41FA5}">
                      <a16:colId xmlns:a16="http://schemas.microsoft.com/office/drawing/2014/main" val="2509683927"/>
                    </a:ext>
                  </a:extLst>
                </a:gridCol>
                <a:gridCol w="5765367">
                  <a:extLst>
                    <a:ext uri="{9D8B030D-6E8A-4147-A177-3AD203B41FA5}">
                      <a16:colId xmlns:a16="http://schemas.microsoft.com/office/drawing/2014/main" val="3127168020"/>
                    </a:ext>
                  </a:extLst>
                </a:gridCol>
              </a:tblGrid>
              <a:tr h="370840">
                <a:tc>
                  <a:txBody>
                    <a:bodyPr/>
                    <a:lstStyle/>
                    <a:p>
                      <a:pPr algn="ctr"/>
                      <a:r>
                        <a:rPr lang="en-GB" dirty="0"/>
                        <a:t>Acceptable Behaviour</a:t>
                      </a:r>
                    </a:p>
                  </a:txBody>
                  <a:tcPr/>
                </a:tc>
                <a:tc>
                  <a:txBody>
                    <a:bodyPr/>
                    <a:lstStyle/>
                    <a:p>
                      <a:pPr algn="ctr"/>
                      <a:r>
                        <a:rPr lang="en-GB" dirty="0"/>
                        <a:t>Unacceptable Behaviour</a:t>
                      </a:r>
                    </a:p>
                  </a:txBody>
                  <a:tcPr/>
                </a:tc>
                <a:extLst>
                  <a:ext uri="{0D108BD9-81ED-4DB2-BD59-A6C34878D82A}">
                    <a16:rowId xmlns:a16="http://schemas.microsoft.com/office/drawing/2014/main" val="911289716"/>
                  </a:ext>
                </a:extLst>
              </a:tr>
              <a:tr h="370840">
                <a:tc>
                  <a:txBody>
                    <a:bodyPr/>
                    <a:lstStyle/>
                    <a:p>
                      <a:r>
                        <a:rPr lang="en-US" sz="1600" b="0" dirty="0">
                          <a:solidFill>
                            <a:schemeClr val="tx2"/>
                          </a:solidFill>
                        </a:rPr>
                        <a:t>Although social events may be informal, </a:t>
                      </a:r>
                      <a:r>
                        <a:rPr lang="en-US" sz="1600" b="1" dirty="0">
                          <a:solidFill>
                            <a:schemeClr val="tx2"/>
                          </a:solidFill>
                        </a:rPr>
                        <a:t>professional </a:t>
                      </a:r>
                      <a:r>
                        <a:rPr lang="en-US" sz="1600" b="1" dirty="0" err="1">
                          <a:solidFill>
                            <a:schemeClr val="tx2"/>
                          </a:solidFill>
                        </a:rPr>
                        <a:t>behaviour</a:t>
                      </a:r>
                      <a:r>
                        <a:rPr lang="en-US" sz="1600" b="1" dirty="0">
                          <a:solidFill>
                            <a:schemeClr val="tx2"/>
                          </a:solidFill>
                        </a:rPr>
                        <a:t> </a:t>
                      </a:r>
                      <a:r>
                        <a:rPr lang="en-US" sz="1600" b="0" dirty="0">
                          <a:solidFill>
                            <a:schemeClr val="tx2"/>
                          </a:solidFill>
                        </a:rPr>
                        <a:t>is still expected</a:t>
                      </a:r>
                      <a:endParaRPr lang="en-GB" sz="1600" b="0" dirty="0"/>
                    </a:p>
                  </a:txBody>
                  <a:tcPr/>
                </a:tc>
                <a:tc>
                  <a:txBody>
                    <a:bodyPr/>
                    <a:lstStyle/>
                    <a:p>
                      <a:r>
                        <a:rPr lang="en-US" sz="1600" b="1" dirty="0">
                          <a:solidFill>
                            <a:schemeClr val="tx2"/>
                          </a:solidFill>
                        </a:rPr>
                        <a:t>Inappropriate comments, jokes or gestures</a:t>
                      </a:r>
                      <a:endParaRPr lang="en-GB" sz="1600" dirty="0"/>
                    </a:p>
                  </a:txBody>
                  <a:tcPr/>
                </a:tc>
                <a:extLst>
                  <a:ext uri="{0D108BD9-81ED-4DB2-BD59-A6C34878D82A}">
                    <a16:rowId xmlns:a16="http://schemas.microsoft.com/office/drawing/2014/main" val="3279829987"/>
                  </a:ext>
                </a:extLst>
              </a:tr>
              <a:tr h="370840">
                <a:tc>
                  <a:txBody>
                    <a:bodyPr/>
                    <a:lstStyle/>
                    <a:p>
                      <a:r>
                        <a:rPr lang="en-US" sz="1600" b="0" dirty="0">
                          <a:solidFill>
                            <a:schemeClr val="tx2"/>
                          </a:solidFill>
                        </a:rPr>
                        <a:t>Alcohol may be available at some social events – </a:t>
                      </a:r>
                      <a:r>
                        <a:rPr lang="en-US" sz="1600" b="1" dirty="0">
                          <a:solidFill>
                            <a:schemeClr val="tx2"/>
                          </a:solidFill>
                        </a:rPr>
                        <a:t>everyone is expected to consume responsibly.</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Excessive drinking is not an excuse for unprofessional or offensive </a:t>
                      </a:r>
                      <a:r>
                        <a:rPr lang="en-US" sz="1600" b="1" dirty="0" err="1">
                          <a:solidFill>
                            <a:schemeClr val="tx2"/>
                          </a:solidFill>
                        </a:rPr>
                        <a:t>behaviour</a:t>
                      </a:r>
                      <a:r>
                        <a:rPr lang="en-US" sz="1600" b="1" dirty="0">
                          <a:solidFill>
                            <a:schemeClr val="tx2"/>
                          </a:solidFill>
                        </a:rPr>
                        <a:t>.</a:t>
                      </a:r>
                    </a:p>
                  </a:txBody>
                  <a:tcPr/>
                </a:tc>
                <a:extLst>
                  <a:ext uri="{0D108BD9-81ED-4DB2-BD59-A6C34878D82A}">
                    <a16:rowId xmlns:a16="http://schemas.microsoft.com/office/drawing/2014/main" val="2187597140"/>
                  </a:ext>
                </a:extLst>
              </a:tr>
              <a:tr h="370840">
                <a:tc>
                  <a:txBody>
                    <a:bodyPr/>
                    <a:lstStyle/>
                    <a:p>
                      <a:r>
                        <a:rPr lang="en-US" sz="1600" b="1" dirty="0">
                          <a:solidFill>
                            <a:schemeClr val="tx2"/>
                          </a:solidFill>
                        </a:rPr>
                        <a:t>Physical contact should be consensual, respectful and appropriate.</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Unwelcome sexual advances, requests for sexual </a:t>
                      </a:r>
                      <a:r>
                        <a:rPr lang="en-US" sz="1600" b="1" dirty="0" err="1">
                          <a:solidFill>
                            <a:schemeClr val="tx2"/>
                          </a:solidFill>
                        </a:rPr>
                        <a:t>favours</a:t>
                      </a:r>
                      <a:r>
                        <a:rPr lang="en-US" sz="1600" b="1" dirty="0">
                          <a:solidFill>
                            <a:schemeClr val="tx2"/>
                          </a:solidFill>
                        </a:rPr>
                        <a:t> or other conduct of a sexual nature </a:t>
                      </a:r>
                      <a:r>
                        <a:rPr lang="en-US" sz="1600" b="0" dirty="0">
                          <a:solidFill>
                            <a:schemeClr val="tx2"/>
                          </a:solidFill>
                        </a:rPr>
                        <a:t>are strictly prohibited</a:t>
                      </a:r>
                    </a:p>
                  </a:txBody>
                  <a:tcPr/>
                </a:tc>
                <a:extLst>
                  <a:ext uri="{0D108BD9-81ED-4DB2-BD59-A6C34878D82A}">
                    <a16:rowId xmlns:a16="http://schemas.microsoft.com/office/drawing/2014/main" val="3762528741"/>
                  </a:ext>
                </a:extLst>
              </a:tr>
              <a:tr h="370840">
                <a:tc>
                  <a:txBody>
                    <a:bodyPr/>
                    <a:lstStyle/>
                    <a:p>
                      <a:endParaRPr lang="en-GB" sz="1600" dirty="0"/>
                    </a:p>
                  </a:txBody>
                  <a:tcPr/>
                </a:tc>
                <a:tc>
                  <a:txBody>
                    <a:bodyPr/>
                    <a:lstStyle/>
                    <a:p>
                      <a:r>
                        <a:rPr lang="en-US" sz="1600" b="1" dirty="0">
                          <a:solidFill>
                            <a:schemeClr val="tx2"/>
                          </a:solidFill>
                        </a:rPr>
                        <a:t>Unwelcome touching or hugging </a:t>
                      </a:r>
                      <a:r>
                        <a:rPr lang="en-US" sz="1600" b="0" dirty="0">
                          <a:solidFill>
                            <a:schemeClr val="tx2"/>
                          </a:solidFill>
                        </a:rPr>
                        <a:t>could be interpreted as harassment</a:t>
                      </a:r>
                      <a:endParaRPr lang="en-GB" sz="1600" b="0" dirty="0"/>
                    </a:p>
                  </a:txBody>
                  <a:tcPr/>
                </a:tc>
                <a:extLst>
                  <a:ext uri="{0D108BD9-81ED-4DB2-BD59-A6C34878D82A}">
                    <a16:rowId xmlns:a16="http://schemas.microsoft.com/office/drawing/2014/main" val="2756086635"/>
                  </a:ext>
                </a:extLst>
              </a:tr>
              <a:tr h="370840">
                <a:tc>
                  <a:txBody>
                    <a:bodyPr/>
                    <a:lstStyle/>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Sexual or derogatory comments, jokes and language </a:t>
                      </a:r>
                      <a:r>
                        <a:rPr lang="en-US" sz="1600" b="0" dirty="0">
                          <a:solidFill>
                            <a:schemeClr val="tx2"/>
                          </a:solidFill>
                        </a:rPr>
                        <a:t>are unacceptable</a:t>
                      </a:r>
                    </a:p>
                  </a:txBody>
                  <a:tcPr/>
                </a:tc>
                <a:extLst>
                  <a:ext uri="{0D108BD9-81ED-4DB2-BD59-A6C34878D82A}">
                    <a16:rowId xmlns:a16="http://schemas.microsoft.com/office/drawing/2014/main" val="184608351"/>
                  </a:ext>
                </a:extLst>
              </a:tr>
              <a:tr h="370840">
                <a:tc>
                  <a:txBody>
                    <a:bodyPr/>
                    <a:lstStyle/>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Non-consensual photography/recording (taking photos of others without their consent, especially in compromising or embarrassing situations) </a:t>
                      </a:r>
                      <a:r>
                        <a:rPr lang="en-US" sz="1600" b="0" dirty="0">
                          <a:solidFill>
                            <a:schemeClr val="tx2"/>
                          </a:solidFill>
                        </a:rPr>
                        <a:t>is not allowed</a:t>
                      </a:r>
                    </a:p>
                  </a:txBody>
                  <a:tcPr/>
                </a:tc>
                <a:extLst>
                  <a:ext uri="{0D108BD9-81ED-4DB2-BD59-A6C34878D82A}">
                    <a16:rowId xmlns:a16="http://schemas.microsoft.com/office/drawing/2014/main" val="3196879463"/>
                  </a:ext>
                </a:extLst>
              </a:tr>
            </a:tbl>
          </a:graphicData>
        </a:graphic>
      </p:graphicFrame>
    </p:spTree>
    <p:extLst>
      <p:ext uri="{BB962C8B-B14F-4D97-AF65-F5344CB8AC3E}">
        <p14:creationId xmlns:p14="http://schemas.microsoft.com/office/powerpoint/2010/main" val="1213161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AFABF-83FD-EABD-25A6-7A845B31EF47}"/>
              </a:ext>
            </a:extLst>
          </p:cNvPr>
          <p:cNvSpPr/>
          <p:nvPr/>
        </p:nvSpPr>
        <p:spPr>
          <a:xfrm>
            <a:off x="0" y="-83127"/>
            <a:ext cx="12192000" cy="55695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AE4986D3-DBBF-DD2F-80A9-027319E89386}"/>
              </a:ext>
            </a:extLst>
          </p:cNvPr>
          <p:cNvSpPr txBox="1">
            <a:spLocks/>
          </p:cNvSpPr>
          <p:nvPr/>
        </p:nvSpPr>
        <p:spPr>
          <a:xfrm>
            <a:off x="2826214" y="1502161"/>
            <a:ext cx="6539572" cy="2918457"/>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Reporting sexual harassment</a:t>
            </a:r>
            <a:endParaRPr lang="en-GB" sz="4000" dirty="0">
              <a:solidFill>
                <a:srgbClr val="FFFFFF"/>
              </a:solidFill>
              <a:latin typeface="Arial" panose="020B0604020202020204" pitchFamily="34" charset="0"/>
            </a:endParaRP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
        <p:nvSpPr>
          <p:cNvPr id="4" name="TextBox 3">
            <a:extLst>
              <a:ext uri="{FF2B5EF4-FFF2-40B4-BE49-F238E27FC236}">
                <a16:creationId xmlns:a16="http://schemas.microsoft.com/office/drawing/2014/main" id="{F5A5365B-8173-AD6B-0EEC-716A2B52AC8A}"/>
              </a:ext>
            </a:extLst>
          </p:cNvPr>
          <p:cNvSpPr txBox="1"/>
          <p:nvPr/>
        </p:nvSpPr>
        <p:spPr>
          <a:xfrm>
            <a:off x="8147406" y="5635032"/>
            <a:ext cx="13692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Add school logo</a:t>
            </a:r>
          </a:p>
          <a:p>
            <a:endParaRPr lang="en-GB" dirty="0"/>
          </a:p>
        </p:txBody>
      </p:sp>
    </p:spTree>
    <p:extLst>
      <p:ext uri="{BB962C8B-B14F-4D97-AF65-F5344CB8AC3E}">
        <p14:creationId xmlns:p14="http://schemas.microsoft.com/office/powerpoint/2010/main" val="163448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3</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2089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400" b="1" dirty="0">
                <a:solidFill>
                  <a:srgbClr val="43266E"/>
                </a:solidFill>
              </a:rPr>
              <a:t>Commitment to a safe, respectful workplace free from sexual harassment.</a:t>
            </a:r>
          </a:p>
          <a:p>
            <a:pPr marL="0" indent="0">
              <a:lnSpc>
                <a:spcPct val="120000"/>
              </a:lnSpc>
              <a:buNone/>
            </a:pPr>
            <a:endParaRPr lang="en-GB" sz="2400" b="1" dirty="0">
              <a:solidFill>
                <a:srgbClr val="43266E"/>
              </a:solidFill>
            </a:endParaRPr>
          </a:p>
          <a:p>
            <a:pPr marL="0" indent="0">
              <a:lnSpc>
                <a:spcPct val="120000"/>
              </a:lnSpc>
              <a:buNone/>
            </a:pPr>
            <a:r>
              <a:rPr lang="en-GB" sz="2400" b="1" dirty="0">
                <a:solidFill>
                  <a:srgbClr val="43266E"/>
                </a:solidFill>
              </a:rPr>
              <a:t>Alignment with the Worker Protection Act 2023 and Equality Act 2010.</a:t>
            </a:r>
          </a:p>
          <a:p>
            <a:pPr marL="0" indent="0">
              <a:lnSpc>
                <a:spcPct val="120000"/>
              </a:lnSpc>
              <a:buNone/>
            </a:pPr>
            <a:endParaRPr lang="en-GB" sz="2400" b="1" dirty="0">
              <a:solidFill>
                <a:srgbClr val="43266E"/>
              </a:solidFill>
            </a:endParaRPr>
          </a:p>
          <a:p>
            <a:pPr marL="0" indent="0">
              <a:lnSpc>
                <a:spcPct val="120000"/>
              </a:lnSpc>
              <a:buNone/>
            </a:pPr>
            <a:r>
              <a:rPr lang="en-GB" sz="2400" b="1" dirty="0">
                <a:solidFill>
                  <a:srgbClr val="43266E"/>
                </a:solidFill>
              </a:rPr>
              <a:t>Awareness of policy, procedures, and resources to prevent and address sexual harassment.</a:t>
            </a: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Aims of the session</a:t>
            </a:r>
            <a:endParaRPr lang="en-GB" dirty="0"/>
          </a:p>
        </p:txBody>
      </p:sp>
    </p:spTree>
    <p:extLst>
      <p:ext uri="{BB962C8B-B14F-4D97-AF65-F5344CB8AC3E}">
        <p14:creationId xmlns:p14="http://schemas.microsoft.com/office/powerpoint/2010/main" val="3918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2000"/>
                                        <p:tgtEl>
                                          <p:spTgt spid="11">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19</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515533"/>
            <a:ext cx="11411973" cy="44280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43266E"/>
                </a:solidFill>
              </a:rPr>
              <a:t>Encouragement to report</a:t>
            </a:r>
          </a:p>
          <a:p>
            <a:pPr>
              <a:lnSpc>
                <a:spcPct val="120000"/>
              </a:lnSpc>
            </a:pPr>
            <a:r>
              <a:rPr lang="en-US" sz="1600" b="1" dirty="0">
                <a:solidFill>
                  <a:schemeClr val="tx2"/>
                </a:solidFill>
              </a:rPr>
              <a:t>Reports welcomed without fear of retaliation</a:t>
            </a:r>
            <a:endParaRPr lang="en-US" sz="1600" dirty="0">
              <a:solidFill>
                <a:schemeClr val="tx2"/>
              </a:solidFill>
            </a:endParaRPr>
          </a:p>
          <a:p>
            <a:pPr marL="0" indent="0">
              <a:lnSpc>
                <a:spcPct val="120000"/>
              </a:lnSpc>
              <a:buNone/>
            </a:pPr>
            <a:endParaRPr lang="en-US" sz="2000" b="1" dirty="0">
              <a:solidFill>
                <a:srgbClr val="43266E"/>
              </a:solidFill>
            </a:endParaRPr>
          </a:p>
          <a:p>
            <a:pPr marL="0" indent="0">
              <a:lnSpc>
                <a:spcPct val="120000"/>
              </a:lnSpc>
              <a:buNone/>
            </a:pPr>
            <a:r>
              <a:rPr lang="en-US" sz="2000" b="1" dirty="0">
                <a:solidFill>
                  <a:srgbClr val="43266E"/>
                </a:solidFill>
              </a:rPr>
              <a:t>Reporting channels</a:t>
            </a:r>
          </a:p>
          <a:p>
            <a:pPr>
              <a:lnSpc>
                <a:spcPct val="120000"/>
              </a:lnSpc>
            </a:pPr>
            <a:r>
              <a:rPr lang="en-GB" sz="1600" b="1" dirty="0">
                <a:solidFill>
                  <a:schemeClr val="tx2"/>
                </a:solidFill>
              </a:rPr>
              <a:t>Directly to your line manager</a:t>
            </a:r>
          </a:p>
          <a:p>
            <a:pPr>
              <a:lnSpc>
                <a:spcPct val="120000"/>
              </a:lnSpc>
            </a:pPr>
            <a:r>
              <a:rPr lang="en-GB" sz="1600" b="1" dirty="0">
                <a:solidFill>
                  <a:schemeClr val="tx2"/>
                </a:solidFill>
              </a:rPr>
              <a:t>To the Headteacher</a:t>
            </a:r>
          </a:p>
          <a:p>
            <a:pPr>
              <a:lnSpc>
                <a:spcPct val="120000"/>
              </a:lnSpc>
            </a:pPr>
            <a:r>
              <a:rPr lang="en-GB" sz="1600" b="1" dirty="0">
                <a:solidFill>
                  <a:schemeClr val="tx2"/>
                </a:solidFill>
              </a:rPr>
              <a:t>To the Chair of Governors</a:t>
            </a:r>
          </a:p>
          <a:p>
            <a:pPr>
              <a:lnSpc>
                <a:spcPct val="120000"/>
              </a:lnSpc>
            </a:pPr>
            <a:r>
              <a:rPr lang="en-GB" sz="1600" b="1" dirty="0">
                <a:solidFill>
                  <a:schemeClr val="tx2"/>
                </a:solidFill>
              </a:rPr>
              <a:t>Through a trade union representative</a:t>
            </a:r>
          </a:p>
          <a:p>
            <a:pPr>
              <a:lnSpc>
                <a:spcPct val="120000"/>
              </a:lnSpc>
            </a:pPr>
            <a:r>
              <a:rPr lang="en-GB" sz="1600" b="1" dirty="0">
                <a:solidFill>
                  <a:schemeClr val="tx2"/>
                </a:solidFill>
              </a:rPr>
              <a:t>Through Southwark Schools HR online reporting tool</a:t>
            </a:r>
          </a:p>
          <a:p>
            <a:pPr marL="0" indent="0">
              <a:lnSpc>
                <a:spcPct val="120000"/>
              </a:lnSpc>
              <a:buNone/>
            </a:pPr>
            <a:endParaRPr lang="en-US" sz="2000" b="1" dirty="0">
              <a:solidFill>
                <a:srgbClr val="43266E"/>
              </a:solidFill>
            </a:endParaRP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Reporting Sexual Harassment</a:t>
            </a:r>
            <a:endParaRPr lang="en-GB" dirty="0"/>
          </a:p>
        </p:txBody>
      </p:sp>
    </p:spTree>
    <p:extLst>
      <p:ext uri="{BB962C8B-B14F-4D97-AF65-F5344CB8AC3E}">
        <p14:creationId xmlns:p14="http://schemas.microsoft.com/office/powerpoint/2010/main" val="16098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1000"/>
                                        <p:tgtEl>
                                          <p:spTgt spid="11">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000"/>
                                        <p:tgtEl>
                                          <p:spTgt spid="11">
                                            <p:txEl>
                                              <p:pRg st="4" end="4"/>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1000"/>
                                        <p:tgtEl>
                                          <p:spTgt spid="11">
                                            <p:txEl>
                                              <p:pRg st="5" end="5"/>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1000"/>
                                        <p:tgtEl>
                                          <p:spTgt spid="11">
                                            <p:txEl>
                                              <p:pRg st="7" end="7"/>
                                            </p:txEl>
                                          </p:spTgt>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animEffect transition="in" filter="fade">
                                      <p:cBhvr>
                                        <p:cTn id="36"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20</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270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rgbClr val="43266E"/>
                </a:solidFill>
              </a:rPr>
              <a:t>Resolution options</a:t>
            </a:r>
          </a:p>
          <a:p>
            <a:pPr>
              <a:lnSpc>
                <a:spcPct val="120000"/>
              </a:lnSpc>
            </a:pPr>
            <a:r>
              <a:rPr lang="en-US" sz="1600" b="1" dirty="0">
                <a:solidFill>
                  <a:schemeClr val="tx2"/>
                </a:solidFill>
              </a:rPr>
              <a:t>Informal resolution: explanation of inappropriate </a:t>
            </a:r>
            <a:r>
              <a:rPr lang="en-US" sz="1600" b="1" dirty="0" err="1">
                <a:solidFill>
                  <a:schemeClr val="tx2"/>
                </a:solidFill>
              </a:rPr>
              <a:t>behaviour</a:t>
            </a:r>
            <a:r>
              <a:rPr lang="en-US" sz="1600" b="1" dirty="0">
                <a:solidFill>
                  <a:schemeClr val="tx2"/>
                </a:solidFill>
              </a:rPr>
              <a:t>; mediation; immediate corrective actions</a:t>
            </a:r>
          </a:p>
          <a:p>
            <a:pPr>
              <a:lnSpc>
                <a:spcPct val="120000"/>
              </a:lnSpc>
            </a:pPr>
            <a:r>
              <a:rPr lang="en-US" sz="1600" b="1" dirty="0">
                <a:solidFill>
                  <a:schemeClr val="tx2"/>
                </a:solidFill>
              </a:rPr>
              <a:t>Formal resolution: filing a formal complaint; investigation and actions as per disciplinary policy</a:t>
            </a:r>
          </a:p>
          <a:p>
            <a:pPr marL="0" indent="0">
              <a:lnSpc>
                <a:spcPct val="120000"/>
              </a:lnSpc>
              <a:buNone/>
            </a:pPr>
            <a:endParaRPr lang="en-US" sz="2000" b="1" dirty="0">
              <a:solidFill>
                <a:srgbClr val="43266E"/>
              </a:solidFill>
            </a:endParaRPr>
          </a:p>
          <a:p>
            <a:pPr marL="0" indent="0">
              <a:lnSpc>
                <a:spcPct val="120000"/>
              </a:lnSpc>
              <a:buNone/>
            </a:pPr>
            <a:r>
              <a:rPr lang="en-US" sz="2000" b="1" dirty="0">
                <a:solidFill>
                  <a:srgbClr val="43266E"/>
                </a:solidFill>
              </a:rPr>
              <a:t>Disciplinary action for confirmed harassment</a:t>
            </a:r>
          </a:p>
          <a:p>
            <a:pPr>
              <a:lnSpc>
                <a:spcPct val="120000"/>
              </a:lnSpc>
            </a:pPr>
            <a:r>
              <a:rPr lang="en-US" sz="1600" b="1" dirty="0">
                <a:solidFill>
                  <a:schemeClr val="tx2"/>
                </a:solidFill>
              </a:rPr>
              <a:t>Written warnings</a:t>
            </a:r>
          </a:p>
          <a:p>
            <a:pPr>
              <a:lnSpc>
                <a:spcPct val="120000"/>
              </a:lnSpc>
            </a:pPr>
            <a:r>
              <a:rPr lang="en-US" sz="1600" b="1" dirty="0">
                <a:solidFill>
                  <a:schemeClr val="tx2"/>
                </a:solidFill>
              </a:rPr>
              <a:t>Suspension</a:t>
            </a:r>
          </a:p>
          <a:p>
            <a:pPr>
              <a:lnSpc>
                <a:spcPct val="120000"/>
              </a:lnSpc>
            </a:pPr>
            <a:r>
              <a:rPr lang="en-US" sz="1600" b="1" dirty="0">
                <a:solidFill>
                  <a:schemeClr val="tx2"/>
                </a:solidFill>
              </a:rPr>
              <a:t>Dismissal in severe cases</a:t>
            </a:r>
            <a:endParaRPr lang="en-US" sz="2000" b="1" dirty="0">
              <a:solidFill>
                <a:srgbClr val="007B8F"/>
              </a:solidFill>
            </a:endParaRPr>
          </a:p>
          <a:p>
            <a:pPr marL="0" indent="0">
              <a:lnSpc>
                <a:spcPct val="120000"/>
              </a:lnSpc>
              <a:buNone/>
            </a:pPr>
            <a:endParaRPr lang="en-US" sz="2000" b="1" dirty="0">
              <a:solidFill>
                <a:srgbClr val="43266E"/>
              </a:solidFill>
            </a:endParaRP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Reporting Sexual Harassment</a:t>
            </a:r>
            <a:endParaRPr lang="en-GB" dirty="0"/>
          </a:p>
        </p:txBody>
      </p:sp>
    </p:spTree>
    <p:extLst>
      <p:ext uri="{BB962C8B-B14F-4D97-AF65-F5344CB8AC3E}">
        <p14:creationId xmlns:p14="http://schemas.microsoft.com/office/powerpoint/2010/main" val="25243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1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000"/>
                                        <p:tgtEl>
                                          <p:spTgt spid="11">
                                            <p:txEl>
                                              <p:pRg st="4" end="4"/>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1000"/>
                                        <p:tgtEl>
                                          <p:spTgt spid="11">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AFABF-83FD-EABD-25A6-7A845B31EF47}"/>
              </a:ext>
            </a:extLst>
          </p:cNvPr>
          <p:cNvSpPr/>
          <p:nvPr/>
        </p:nvSpPr>
        <p:spPr>
          <a:xfrm>
            <a:off x="0" y="-83127"/>
            <a:ext cx="12192000" cy="55695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AE4986D3-DBBF-DD2F-80A9-027319E89386}"/>
              </a:ext>
            </a:extLst>
          </p:cNvPr>
          <p:cNvSpPr txBox="1">
            <a:spLocks/>
          </p:cNvSpPr>
          <p:nvPr/>
        </p:nvSpPr>
        <p:spPr>
          <a:xfrm>
            <a:off x="2826214" y="1502161"/>
            <a:ext cx="6539572" cy="2918457"/>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Resources and support</a:t>
            </a:r>
            <a:endParaRPr lang="en-GB" sz="4000" dirty="0">
              <a:solidFill>
                <a:srgbClr val="FFFFFF"/>
              </a:solidFill>
              <a:latin typeface="Arial" panose="020B0604020202020204" pitchFamily="34" charset="0"/>
            </a:endParaRP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
        <p:nvSpPr>
          <p:cNvPr id="4" name="TextBox 3">
            <a:extLst>
              <a:ext uri="{FF2B5EF4-FFF2-40B4-BE49-F238E27FC236}">
                <a16:creationId xmlns:a16="http://schemas.microsoft.com/office/drawing/2014/main" id="{0F315221-FF9B-5541-C861-49D1006438D4}"/>
              </a:ext>
            </a:extLst>
          </p:cNvPr>
          <p:cNvSpPr txBox="1"/>
          <p:nvPr/>
        </p:nvSpPr>
        <p:spPr>
          <a:xfrm>
            <a:off x="8147406" y="5635032"/>
            <a:ext cx="13692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Add school logo</a:t>
            </a:r>
          </a:p>
          <a:p>
            <a:endParaRPr lang="en-GB" dirty="0"/>
          </a:p>
        </p:txBody>
      </p:sp>
    </p:spTree>
    <p:extLst>
      <p:ext uri="{BB962C8B-B14F-4D97-AF65-F5344CB8AC3E}">
        <p14:creationId xmlns:p14="http://schemas.microsoft.com/office/powerpoint/2010/main" val="611190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22</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20891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b="1" dirty="0">
                <a:solidFill>
                  <a:schemeClr val="tx2"/>
                </a:solidFill>
              </a:rPr>
              <a:t>Employee Assistance </a:t>
            </a:r>
            <a:r>
              <a:rPr lang="en-US" sz="2000" b="1" dirty="0" err="1">
                <a:solidFill>
                  <a:schemeClr val="tx2"/>
                </a:solidFill>
              </a:rPr>
              <a:t>Programme</a:t>
            </a:r>
            <a:r>
              <a:rPr lang="en-US" sz="2000" b="1" dirty="0">
                <a:solidFill>
                  <a:schemeClr val="tx2"/>
                </a:solidFill>
              </a:rPr>
              <a:t> (EAP) </a:t>
            </a:r>
            <a:r>
              <a:rPr lang="en-US" sz="2000" b="1" i="1" dirty="0">
                <a:solidFill>
                  <a:schemeClr val="tx2"/>
                </a:solidFill>
              </a:rPr>
              <a:t>[school to provide details]</a:t>
            </a:r>
          </a:p>
          <a:p>
            <a:pPr>
              <a:lnSpc>
                <a:spcPct val="120000"/>
              </a:lnSpc>
            </a:pPr>
            <a:r>
              <a:rPr lang="en-US" sz="2000" b="1" dirty="0">
                <a:solidFill>
                  <a:schemeClr val="tx2"/>
                </a:solidFill>
              </a:rPr>
              <a:t>Occupational health referral</a:t>
            </a:r>
            <a:r>
              <a:rPr lang="en-US" sz="2000" b="1" i="1" dirty="0">
                <a:solidFill>
                  <a:schemeClr val="tx2"/>
                </a:solidFill>
              </a:rPr>
              <a:t> [school to provide details]</a:t>
            </a:r>
          </a:p>
          <a:p>
            <a:pPr>
              <a:lnSpc>
                <a:spcPct val="120000"/>
              </a:lnSpc>
            </a:pPr>
            <a:r>
              <a:rPr lang="en-GB" sz="2000" b="1" dirty="0" err="1">
                <a:solidFill>
                  <a:schemeClr val="tx2"/>
                </a:solidFill>
              </a:rPr>
              <a:t>Acas</a:t>
            </a:r>
            <a:r>
              <a:rPr lang="en-GB" sz="2000" b="1" dirty="0">
                <a:solidFill>
                  <a:schemeClr val="tx2"/>
                </a:solidFill>
              </a:rPr>
              <a:t> helpline (</a:t>
            </a:r>
            <a:r>
              <a:rPr lang="en-GB" sz="2000" b="1" dirty="0">
                <a:solidFill>
                  <a:schemeClr val="tx2"/>
                </a:solidFill>
                <a:hlinkClick r:id="rId3"/>
              </a:rPr>
              <a:t>https://www.acas.org.uk/contact</a:t>
            </a:r>
            <a:r>
              <a:rPr lang="en-GB" sz="2000" b="1" dirty="0">
                <a:solidFill>
                  <a:schemeClr val="tx2"/>
                </a:solidFill>
              </a:rPr>
              <a:t>)</a:t>
            </a:r>
          </a:p>
          <a:p>
            <a:pPr>
              <a:lnSpc>
                <a:spcPct val="120000"/>
              </a:lnSpc>
            </a:pPr>
            <a:r>
              <a:rPr lang="en-GB" sz="2000" b="1" dirty="0">
                <a:solidFill>
                  <a:schemeClr val="tx2"/>
                </a:solidFill>
              </a:rPr>
              <a:t>Trade Unions </a:t>
            </a:r>
          </a:p>
          <a:p>
            <a:pPr lvl="1">
              <a:lnSpc>
                <a:spcPct val="120000"/>
              </a:lnSpc>
            </a:pPr>
            <a:r>
              <a:rPr lang="en-GB" sz="1600" b="1" dirty="0">
                <a:solidFill>
                  <a:schemeClr val="tx2"/>
                </a:solidFill>
              </a:rPr>
              <a:t>GMB (</a:t>
            </a:r>
            <a:r>
              <a:rPr lang="en-GB" sz="1600" b="1" dirty="0">
                <a:solidFill>
                  <a:schemeClr val="tx2"/>
                </a:solidFill>
                <a:hlinkClick r:id="rId4"/>
              </a:rPr>
              <a:t>https://www.gmb.org.uk/gmb-regions</a:t>
            </a:r>
            <a:r>
              <a:rPr lang="en-GB" sz="1600" b="1" dirty="0">
                <a:solidFill>
                  <a:schemeClr val="tx2"/>
                </a:solidFill>
              </a:rPr>
              <a:t>)</a:t>
            </a:r>
          </a:p>
          <a:p>
            <a:pPr lvl="1">
              <a:lnSpc>
                <a:spcPct val="120000"/>
              </a:lnSpc>
            </a:pPr>
            <a:r>
              <a:rPr lang="en-GB" sz="1600" b="1" dirty="0">
                <a:solidFill>
                  <a:schemeClr val="tx2"/>
                </a:solidFill>
              </a:rPr>
              <a:t>Unite (</a:t>
            </a:r>
            <a:r>
              <a:rPr lang="en-GB" sz="1600" b="1" dirty="0">
                <a:solidFill>
                  <a:schemeClr val="tx2"/>
                </a:solidFill>
                <a:hlinkClick r:id="rId5"/>
              </a:rPr>
              <a:t>https://www.unitetheunion.org/contact-us</a:t>
            </a:r>
            <a:r>
              <a:rPr lang="en-GB" sz="1600" b="1" dirty="0">
                <a:solidFill>
                  <a:schemeClr val="tx2"/>
                </a:solidFill>
              </a:rPr>
              <a:t>)</a:t>
            </a:r>
          </a:p>
          <a:p>
            <a:pPr lvl="1">
              <a:lnSpc>
                <a:spcPct val="120000"/>
              </a:lnSpc>
            </a:pPr>
            <a:r>
              <a:rPr lang="en-GB" sz="1600" b="1" dirty="0">
                <a:solidFill>
                  <a:schemeClr val="tx2"/>
                </a:solidFill>
              </a:rPr>
              <a:t>Unison (</a:t>
            </a:r>
            <a:r>
              <a:rPr lang="en-GB" sz="1600" b="1" dirty="0">
                <a:solidFill>
                  <a:schemeClr val="tx2"/>
                </a:solidFill>
                <a:hlinkClick r:id="rId6"/>
              </a:rPr>
              <a:t>https://www.unison.org.uk/about/contact/</a:t>
            </a:r>
            <a:r>
              <a:rPr lang="en-GB" sz="1600" b="1" dirty="0">
                <a:solidFill>
                  <a:schemeClr val="tx2"/>
                </a:solidFill>
              </a:rPr>
              <a:t>)</a:t>
            </a:r>
          </a:p>
          <a:p>
            <a:pPr lvl="1">
              <a:lnSpc>
                <a:spcPct val="120000"/>
              </a:lnSpc>
            </a:pPr>
            <a:r>
              <a:rPr lang="en-GB" sz="1600" b="1" dirty="0">
                <a:solidFill>
                  <a:schemeClr val="tx2"/>
                </a:solidFill>
              </a:rPr>
              <a:t>NEU (</a:t>
            </a:r>
            <a:r>
              <a:rPr lang="en-GB" sz="1600" b="1" dirty="0">
                <a:solidFill>
                  <a:schemeClr val="tx2"/>
                </a:solidFill>
                <a:hlinkClick r:id="rId7"/>
              </a:rPr>
              <a:t>https://neu.org.uk/about/contact-us</a:t>
            </a:r>
            <a:r>
              <a:rPr lang="en-GB" sz="1600" b="1" dirty="0">
                <a:solidFill>
                  <a:schemeClr val="tx2"/>
                </a:solidFill>
              </a:rPr>
              <a:t>)</a:t>
            </a:r>
          </a:p>
          <a:p>
            <a:pPr lvl="1">
              <a:lnSpc>
                <a:spcPct val="120000"/>
              </a:lnSpc>
            </a:pPr>
            <a:r>
              <a:rPr lang="en-GB" sz="1600" b="1" dirty="0">
                <a:solidFill>
                  <a:schemeClr val="tx2"/>
                </a:solidFill>
              </a:rPr>
              <a:t>NASUWT (</a:t>
            </a:r>
            <a:r>
              <a:rPr lang="en-GB" sz="1600" b="1" dirty="0">
                <a:solidFill>
                  <a:schemeClr val="tx2"/>
                </a:solidFill>
                <a:hlinkClick r:id="rId8"/>
              </a:rPr>
              <a:t>https://www.nasuwt.org.uk/contact-us.html</a:t>
            </a:r>
            <a:r>
              <a:rPr lang="en-GB" sz="1600" b="1" dirty="0">
                <a:solidFill>
                  <a:schemeClr val="tx2"/>
                </a:solidFill>
              </a:rPr>
              <a:t>)</a:t>
            </a:r>
          </a:p>
          <a:p>
            <a:pPr lvl="1">
              <a:lnSpc>
                <a:spcPct val="120000"/>
              </a:lnSpc>
            </a:pPr>
            <a:r>
              <a:rPr lang="en-GB" sz="1600" b="1" dirty="0">
                <a:solidFill>
                  <a:schemeClr val="tx2"/>
                </a:solidFill>
              </a:rPr>
              <a:t>NAHT (</a:t>
            </a:r>
            <a:r>
              <a:rPr lang="en-GB" sz="1600" b="1" dirty="0">
                <a:solidFill>
                  <a:schemeClr val="tx2"/>
                </a:solidFill>
                <a:hlinkClick r:id="rId9"/>
              </a:rPr>
              <a:t>https://www.naht.org.uk/About-Us/Contact-us</a:t>
            </a:r>
            <a:r>
              <a:rPr lang="en-GB" sz="1600" b="1" dirty="0">
                <a:solidFill>
                  <a:schemeClr val="tx2"/>
                </a:solidFill>
              </a:rPr>
              <a:t>)</a:t>
            </a:r>
          </a:p>
          <a:p>
            <a:pPr lvl="1">
              <a:lnSpc>
                <a:spcPct val="120000"/>
              </a:lnSpc>
            </a:pPr>
            <a:r>
              <a:rPr lang="en-GB" sz="1600" b="1" dirty="0">
                <a:solidFill>
                  <a:schemeClr val="tx2"/>
                </a:solidFill>
              </a:rPr>
              <a:t>Community (</a:t>
            </a:r>
            <a:r>
              <a:rPr lang="en-GB" sz="1600" b="1" dirty="0">
                <a:solidFill>
                  <a:schemeClr val="tx2"/>
                </a:solidFill>
                <a:hlinkClick r:id="rId10"/>
              </a:rPr>
              <a:t>https://community-tu.org/homepage/get-help-now/</a:t>
            </a:r>
            <a:r>
              <a:rPr lang="en-GB" sz="1600" b="1" dirty="0">
                <a:solidFill>
                  <a:schemeClr val="tx2"/>
                </a:solidFill>
              </a:rPr>
              <a:t>)</a:t>
            </a:r>
          </a:p>
          <a:p>
            <a:pPr>
              <a:lnSpc>
                <a:spcPct val="120000"/>
              </a:lnSpc>
            </a:pPr>
            <a:r>
              <a:rPr lang="en-GB" sz="2000" b="1" dirty="0">
                <a:solidFill>
                  <a:schemeClr val="tx2"/>
                </a:solidFill>
              </a:rPr>
              <a:t>Rights of Women (</a:t>
            </a:r>
            <a:r>
              <a:rPr lang="en-GB" sz="2000" b="1" dirty="0">
                <a:solidFill>
                  <a:schemeClr val="tx2"/>
                </a:solidFill>
                <a:hlinkClick r:id="rId11"/>
              </a:rPr>
              <a:t>https://www.rightsofwomen.org.uk/</a:t>
            </a:r>
            <a:r>
              <a:rPr lang="en-GB" sz="2000" b="1" dirty="0">
                <a:solidFill>
                  <a:schemeClr val="tx2"/>
                </a:solidFill>
              </a:rPr>
              <a:t>)</a:t>
            </a: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Resources and Support</a:t>
            </a:r>
            <a:endParaRPr lang="en-GB" dirty="0"/>
          </a:p>
        </p:txBody>
      </p:sp>
    </p:spTree>
    <p:extLst>
      <p:ext uri="{BB962C8B-B14F-4D97-AF65-F5344CB8AC3E}">
        <p14:creationId xmlns:p14="http://schemas.microsoft.com/office/powerpoint/2010/main" val="69789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1000"/>
                                        <p:tgtEl>
                                          <p:spTgt spid="11">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1000"/>
                                        <p:tgtEl>
                                          <p:spTgt spid="11">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1000"/>
                                        <p:tgtEl>
                                          <p:spTgt spid="11">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1000"/>
                                        <p:tgtEl>
                                          <p:spTgt spid="11">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1000"/>
                                        <p:tgtEl>
                                          <p:spTgt spid="11">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fade">
                                      <p:cBhvr>
                                        <p:cTn id="35" dur="1000"/>
                                        <p:tgtEl>
                                          <p:spTgt spid="11">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fade">
                                      <p:cBhvr>
                                        <p:cTn id="39" dur="1000"/>
                                        <p:tgtEl>
                                          <p:spTgt spid="11">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animEffect transition="in" filter="fade">
                                      <p:cBhvr>
                                        <p:cTn id="43" dur="1000"/>
                                        <p:tgtEl>
                                          <p:spTgt spid="11">
                                            <p:txEl>
                                              <p:pRg st="9" end="9"/>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1000"/>
                                        <p:tgtEl>
                                          <p:spTgt spid="11">
                                            <p:txEl>
                                              <p:pRg st="10" end="10"/>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animEffect transition="in" filter="fade">
                                      <p:cBhvr>
                                        <p:cTn id="51" dur="10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22</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20891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GB" sz="2000" b="1" dirty="0">
                <a:solidFill>
                  <a:srgbClr val="43266E"/>
                </a:solidFill>
              </a:rPr>
              <a:t>After an Incident</a:t>
            </a:r>
          </a:p>
          <a:p>
            <a:pPr>
              <a:lnSpc>
                <a:spcPct val="130000"/>
              </a:lnSpc>
            </a:pPr>
            <a:r>
              <a:rPr lang="en-GB" sz="2000" b="1" dirty="0">
                <a:solidFill>
                  <a:schemeClr val="tx2"/>
                </a:solidFill>
              </a:rPr>
              <a:t>Samaritans (</a:t>
            </a:r>
            <a:r>
              <a:rPr lang="en-GB" sz="2000" b="1" dirty="0">
                <a:solidFill>
                  <a:schemeClr val="tx2"/>
                </a:solidFill>
                <a:hlinkClick r:id="rId3"/>
              </a:rPr>
              <a:t>https://www.samaritans.org/how-we-can-help/contact-samaritan/talk-us-phone/</a:t>
            </a:r>
            <a:r>
              <a:rPr lang="en-GB" sz="2000" b="1" dirty="0">
                <a:solidFill>
                  <a:schemeClr val="tx2"/>
                </a:solidFill>
              </a:rPr>
              <a:t>)</a:t>
            </a:r>
          </a:p>
          <a:p>
            <a:pPr>
              <a:lnSpc>
                <a:spcPct val="130000"/>
              </a:lnSpc>
            </a:pPr>
            <a:r>
              <a:rPr lang="en-GB" sz="2000" b="1" dirty="0">
                <a:solidFill>
                  <a:schemeClr val="tx2"/>
                </a:solidFill>
              </a:rPr>
              <a:t>LGBT Foundation (</a:t>
            </a:r>
            <a:r>
              <a:rPr lang="en-GB" sz="2000" b="1" dirty="0">
                <a:solidFill>
                  <a:schemeClr val="tx2"/>
                </a:solidFill>
                <a:hlinkClick r:id="rId4"/>
              </a:rPr>
              <a:t>https://lgbt.foundation/contact-support/</a:t>
            </a:r>
            <a:r>
              <a:rPr lang="en-GB" sz="2000" b="1" dirty="0">
                <a:solidFill>
                  <a:schemeClr val="tx2"/>
                </a:solidFill>
              </a:rPr>
              <a:t>) </a:t>
            </a:r>
          </a:p>
          <a:p>
            <a:pPr>
              <a:lnSpc>
                <a:spcPct val="130000"/>
              </a:lnSpc>
            </a:pPr>
            <a:r>
              <a:rPr lang="en-GB" sz="2000" b="1" dirty="0">
                <a:solidFill>
                  <a:schemeClr val="tx2"/>
                </a:solidFill>
              </a:rPr>
              <a:t>Rape Crisis (</a:t>
            </a:r>
            <a:r>
              <a:rPr lang="en-GB" sz="2000" b="1" dirty="0">
                <a:solidFill>
                  <a:schemeClr val="tx2"/>
                </a:solidFill>
                <a:hlinkClick r:id="rId5"/>
              </a:rPr>
              <a:t>https://rapecrisis.org.uk/get-help/want-to-talk/</a:t>
            </a:r>
            <a:r>
              <a:rPr lang="en-GB" sz="2000" b="1" dirty="0">
                <a:solidFill>
                  <a:schemeClr val="tx2"/>
                </a:solidFill>
              </a:rPr>
              <a:t>) </a:t>
            </a:r>
          </a:p>
          <a:p>
            <a:pPr>
              <a:lnSpc>
                <a:spcPct val="130000"/>
              </a:lnSpc>
            </a:pPr>
            <a:r>
              <a:rPr lang="en-GB" sz="2000" b="1" dirty="0">
                <a:solidFill>
                  <a:schemeClr val="tx2"/>
                </a:solidFill>
              </a:rPr>
              <a:t>Victim Support (</a:t>
            </a:r>
            <a:r>
              <a:rPr lang="en-GB" sz="2000" b="1" dirty="0">
                <a:solidFill>
                  <a:schemeClr val="tx2"/>
                </a:solidFill>
                <a:hlinkClick r:id="rId6"/>
              </a:rPr>
              <a:t>https://www.victimsupport.org.uk/more-us/contact-us/</a:t>
            </a:r>
            <a:r>
              <a:rPr lang="en-GB" sz="2000" b="1" dirty="0">
                <a:solidFill>
                  <a:schemeClr val="tx2"/>
                </a:solidFill>
              </a:rPr>
              <a:t>) </a:t>
            </a:r>
          </a:p>
          <a:p>
            <a:pPr>
              <a:lnSpc>
                <a:spcPct val="130000"/>
              </a:lnSpc>
            </a:pPr>
            <a:r>
              <a:rPr lang="en-GB" sz="2000" b="1" dirty="0">
                <a:solidFill>
                  <a:schemeClr val="tx2"/>
                </a:solidFill>
              </a:rPr>
              <a:t>The Survivors Trust (</a:t>
            </a:r>
            <a:r>
              <a:rPr lang="en-GB" sz="2000" b="1" dirty="0">
                <a:solidFill>
                  <a:schemeClr val="tx2"/>
                </a:solidFill>
                <a:hlinkClick r:id="rId7"/>
              </a:rPr>
              <a:t>https://thesurvivorstrust.eu.rit.org.uk/</a:t>
            </a:r>
            <a:r>
              <a:rPr lang="en-GB" sz="2000" b="1" dirty="0">
                <a:solidFill>
                  <a:schemeClr val="tx2"/>
                </a:solidFill>
              </a:rPr>
              <a:t>)</a:t>
            </a:r>
          </a:p>
          <a:p>
            <a:pPr>
              <a:lnSpc>
                <a:spcPct val="130000"/>
              </a:lnSpc>
            </a:pPr>
            <a:r>
              <a:rPr lang="en-GB" sz="2000" b="1" dirty="0" err="1">
                <a:solidFill>
                  <a:schemeClr val="tx2"/>
                </a:solidFill>
              </a:rPr>
              <a:t>SurvivorsUK</a:t>
            </a:r>
            <a:r>
              <a:rPr lang="en-GB" sz="2000" b="1" dirty="0">
                <a:solidFill>
                  <a:schemeClr val="tx2"/>
                </a:solidFill>
              </a:rPr>
              <a:t> (</a:t>
            </a:r>
            <a:r>
              <a:rPr lang="en-GB" sz="2000" b="1" dirty="0">
                <a:solidFill>
                  <a:schemeClr val="tx2"/>
                </a:solidFill>
                <a:hlinkClick r:id="rId8"/>
              </a:rPr>
              <a:t>https://www.survivorsuk.org/</a:t>
            </a:r>
            <a:r>
              <a:rPr lang="en-GB" sz="2000" b="1" dirty="0">
                <a:solidFill>
                  <a:schemeClr val="tx2"/>
                </a:solidFill>
              </a:rPr>
              <a:t>) </a:t>
            </a:r>
          </a:p>
          <a:p>
            <a:pPr>
              <a:lnSpc>
                <a:spcPct val="130000"/>
              </a:lnSpc>
            </a:pPr>
            <a:r>
              <a:rPr lang="en-GB" sz="2000" b="1" dirty="0">
                <a:solidFill>
                  <a:schemeClr val="tx2"/>
                </a:solidFill>
              </a:rPr>
              <a:t>Galop (</a:t>
            </a:r>
            <a:r>
              <a:rPr lang="en-GB" sz="2000" b="1" dirty="0">
                <a:solidFill>
                  <a:schemeClr val="tx2"/>
                </a:solidFill>
                <a:hlinkClick r:id="rId9"/>
              </a:rPr>
              <a:t>http://www.galop.org.uk/</a:t>
            </a:r>
            <a:r>
              <a:rPr lang="en-GB" sz="2000" b="1" dirty="0">
                <a:solidFill>
                  <a:schemeClr val="tx2"/>
                </a:solidFill>
              </a:rPr>
              <a:t>)</a:t>
            </a:r>
          </a:p>
          <a:p>
            <a:pPr marL="0" indent="0">
              <a:lnSpc>
                <a:spcPct val="140000"/>
              </a:lnSpc>
              <a:buNone/>
            </a:pPr>
            <a:r>
              <a:rPr lang="en-GB" sz="2000" b="1" dirty="0">
                <a:solidFill>
                  <a:srgbClr val="43266E"/>
                </a:solidFill>
              </a:rPr>
              <a:t>Reporting a Crime</a:t>
            </a:r>
          </a:p>
          <a:p>
            <a:pPr>
              <a:lnSpc>
                <a:spcPct val="120000"/>
              </a:lnSpc>
            </a:pPr>
            <a:r>
              <a:rPr lang="en-GB" sz="2000" b="1" dirty="0">
                <a:solidFill>
                  <a:schemeClr val="tx2"/>
                </a:solidFill>
              </a:rPr>
              <a:t>Emergency: Call 999</a:t>
            </a:r>
          </a:p>
          <a:p>
            <a:pPr>
              <a:lnSpc>
                <a:spcPct val="120000"/>
              </a:lnSpc>
            </a:pPr>
            <a:r>
              <a:rPr lang="en-GB" sz="2000" b="1" dirty="0">
                <a:solidFill>
                  <a:schemeClr val="tx2"/>
                </a:solidFill>
              </a:rPr>
              <a:t>Non-Emergency: Call 101 or report online (</a:t>
            </a:r>
            <a:r>
              <a:rPr lang="en-GB" sz="2000" b="1" dirty="0">
                <a:solidFill>
                  <a:schemeClr val="tx2"/>
                </a:solidFill>
                <a:hlinkClick r:id="rId10"/>
              </a:rPr>
              <a:t>https://www.police.uk/pu/contact-us/what-and-how-to-report/how-to-report/</a:t>
            </a:r>
            <a:r>
              <a:rPr lang="en-GB" sz="2000" b="1" dirty="0">
                <a:solidFill>
                  <a:schemeClr val="tx2"/>
                </a:solidFill>
              </a:rPr>
              <a:t>)</a:t>
            </a:r>
          </a:p>
          <a:p>
            <a:pPr>
              <a:lnSpc>
                <a:spcPct val="120000"/>
              </a:lnSpc>
            </a:pPr>
            <a:endParaRPr lang="en-GB" sz="2000" b="1" dirty="0">
              <a:solidFill>
                <a:schemeClr val="tx2"/>
              </a:solidFill>
            </a:endParaRP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Resources and Support</a:t>
            </a:r>
            <a:endParaRPr lang="en-GB" dirty="0"/>
          </a:p>
        </p:txBody>
      </p:sp>
    </p:spTree>
    <p:extLst>
      <p:ext uri="{BB962C8B-B14F-4D97-AF65-F5344CB8AC3E}">
        <p14:creationId xmlns:p14="http://schemas.microsoft.com/office/powerpoint/2010/main" val="123749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1000"/>
                                        <p:tgtEl>
                                          <p:spTgt spid="11">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1000"/>
                                        <p:tgtEl>
                                          <p:spTgt spid="11">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1000"/>
                                        <p:tgtEl>
                                          <p:spTgt spid="11">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1000"/>
                                        <p:tgtEl>
                                          <p:spTgt spid="11">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1000"/>
                                        <p:tgtEl>
                                          <p:spTgt spid="11">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fade">
                                      <p:cBhvr>
                                        <p:cTn id="35" dur="1000"/>
                                        <p:tgtEl>
                                          <p:spTgt spid="11">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fade">
                                      <p:cBhvr>
                                        <p:cTn id="39" dur="1000"/>
                                        <p:tgtEl>
                                          <p:spTgt spid="11">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animEffect transition="in" filter="fade">
                                      <p:cBhvr>
                                        <p:cTn id="43" dur="1000"/>
                                        <p:tgtEl>
                                          <p:spTgt spid="11">
                                            <p:txEl>
                                              <p:pRg st="9" end="9"/>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1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AFABF-83FD-EABD-25A6-7A845B31EF47}"/>
              </a:ext>
            </a:extLst>
          </p:cNvPr>
          <p:cNvSpPr/>
          <p:nvPr/>
        </p:nvSpPr>
        <p:spPr>
          <a:xfrm>
            <a:off x="0" y="-83127"/>
            <a:ext cx="12192000" cy="55695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AE4986D3-DBBF-DD2F-80A9-027319E89386}"/>
              </a:ext>
            </a:extLst>
          </p:cNvPr>
          <p:cNvSpPr txBox="1">
            <a:spLocks/>
          </p:cNvSpPr>
          <p:nvPr/>
        </p:nvSpPr>
        <p:spPr>
          <a:xfrm>
            <a:off x="2116666" y="968761"/>
            <a:ext cx="7958667" cy="2918457"/>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Your school context and culture: </a:t>
            </a:r>
          </a:p>
          <a:p>
            <a:pPr algn="ctr"/>
            <a:endParaRPr lang="en-GB" sz="4000" dirty="0">
              <a:solidFill>
                <a:srgbClr val="FFFFFF"/>
              </a:solidFill>
              <a:latin typeface="Arial" panose="020B0604020202020204" pitchFamily="34" charset="0"/>
            </a:endParaRPr>
          </a:p>
          <a:p>
            <a:pPr algn="ctr"/>
            <a:r>
              <a:rPr lang="en-GB" sz="4000" dirty="0">
                <a:solidFill>
                  <a:srgbClr val="FFFFFF"/>
                </a:solidFill>
                <a:latin typeface="Arial" panose="020B0604020202020204" pitchFamily="34" charset="0"/>
              </a:rPr>
              <a:t>What is ok and what is not ok?</a:t>
            </a: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
        <p:nvSpPr>
          <p:cNvPr id="4" name="TextBox 3">
            <a:extLst>
              <a:ext uri="{FF2B5EF4-FFF2-40B4-BE49-F238E27FC236}">
                <a16:creationId xmlns:a16="http://schemas.microsoft.com/office/drawing/2014/main" id="{9F9288B2-4D20-FEF9-2697-7BB449E5216D}"/>
              </a:ext>
            </a:extLst>
          </p:cNvPr>
          <p:cNvSpPr txBox="1"/>
          <p:nvPr/>
        </p:nvSpPr>
        <p:spPr>
          <a:xfrm>
            <a:off x="8147406" y="5635032"/>
            <a:ext cx="13692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Add school logo</a:t>
            </a:r>
          </a:p>
          <a:p>
            <a:endParaRPr lang="en-GB" dirty="0"/>
          </a:p>
        </p:txBody>
      </p:sp>
    </p:spTree>
    <p:extLst>
      <p:ext uri="{BB962C8B-B14F-4D97-AF65-F5344CB8AC3E}">
        <p14:creationId xmlns:p14="http://schemas.microsoft.com/office/powerpoint/2010/main" val="1483335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24</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537855"/>
            <a:ext cx="11411973" cy="4699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40000"/>
              </a:lnSpc>
            </a:pPr>
            <a:r>
              <a:rPr lang="en-GB" sz="2300" b="1" dirty="0">
                <a:solidFill>
                  <a:schemeClr val="tx2"/>
                </a:solidFill>
              </a:rPr>
              <a:t>How would you describe the culture now?</a:t>
            </a:r>
          </a:p>
          <a:p>
            <a:pPr fontAlgn="base">
              <a:lnSpc>
                <a:spcPct val="140000"/>
              </a:lnSpc>
            </a:pPr>
            <a:r>
              <a:rPr lang="en-GB" sz="2300" b="1" dirty="0">
                <a:solidFill>
                  <a:schemeClr val="tx2"/>
                </a:solidFill>
              </a:rPr>
              <a:t>Is teasing and making fun of one another common? </a:t>
            </a:r>
          </a:p>
          <a:p>
            <a:pPr fontAlgn="base">
              <a:lnSpc>
                <a:spcPct val="140000"/>
              </a:lnSpc>
            </a:pPr>
            <a:r>
              <a:rPr lang="en-GB" sz="2300" b="1" dirty="0">
                <a:solidFill>
                  <a:schemeClr val="tx2"/>
                </a:solidFill>
              </a:rPr>
              <a:t>Do you consider the behaviours to be wanted / unwanted? How would you know?</a:t>
            </a:r>
          </a:p>
          <a:p>
            <a:pPr fontAlgn="base">
              <a:lnSpc>
                <a:spcPct val="140000"/>
              </a:lnSpc>
            </a:pPr>
            <a:r>
              <a:rPr lang="en-GB" sz="2300" b="1" dirty="0">
                <a:solidFill>
                  <a:schemeClr val="tx2"/>
                </a:solidFill>
              </a:rPr>
              <a:t>Are the behaviours appropriate / inappropriate? </a:t>
            </a:r>
          </a:p>
          <a:p>
            <a:pPr fontAlgn="base">
              <a:lnSpc>
                <a:spcPct val="140000"/>
              </a:lnSpc>
            </a:pPr>
            <a:r>
              <a:rPr lang="en-GB" sz="2300" b="1" dirty="0">
                <a:solidFill>
                  <a:schemeClr val="tx2"/>
                </a:solidFill>
              </a:rPr>
              <a:t>What type of culture do we want to have in the school? </a:t>
            </a:r>
          </a:p>
          <a:p>
            <a:pPr fontAlgn="base">
              <a:lnSpc>
                <a:spcPct val="140000"/>
              </a:lnSpc>
            </a:pPr>
            <a:r>
              <a:rPr lang="en-GB" sz="2300" b="1" dirty="0">
                <a:solidFill>
                  <a:schemeClr val="tx2"/>
                </a:solidFill>
              </a:rPr>
              <a:t>Does this fit in with the school’s policies and procedures?</a:t>
            </a:r>
          </a:p>
        </p:txBody>
      </p:sp>
      <p:sp>
        <p:nvSpPr>
          <p:cNvPr id="2" name="Title 1"/>
          <p:cNvSpPr>
            <a:spLocks noGrp="1"/>
          </p:cNvSpPr>
          <p:nvPr>
            <p:ph type="title" idx="4294967295"/>
          </p:nvPr>
        </p:nvSpPr>
        <p:spPr>
          <a:xfrm>
            <a:off x="349102" y="150403"/>
            <a:ext cx="10515600" cy="917300"/>
          </a:xfrm>
        </p:spPr>
        <p:txBody>
          <a:bodyPr>
            <a:normAutofit/>
          </a:bodyPr>
          <a:lstStyle/>
          <a:p>
            <a:r>
              <a:rPr lang="en-US" dirty="0">
                <a:solidFill>
                  <a:srgbClr val="43266E"/>
                </a:solidFill>
              </a:rPr>
              <a:t>Talking Point </a:t>
            </a:r>
            <a:endParaRPr lang="en-GB" dirty="0"/>
          </a:p>
        </p:txBody>
      </p:sp>
    </p:spTree>
    <p:extLst>
      <p:ext uri="{BB962C8B-B14F-4D97-AF65-F5344CB8AC3E}">
        <p14:creationId xmlns:p14="http://schemas.microsoft.com/office/powerpoint/2010/main" val="275295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2000"/>
                                        <p:tgtEl>
                                          <p:spTgt spid="11">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25</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349102" y="1181101"/>
            <a:ext cx="11842898" cy="4939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40000"/>
              </a:lnSpc>
            </a:pPr>
            <a:r>
              <a:rPr lang="en-GB" sz="1600" b="1" dirty="0">
                <a:solidFill>
                  <a:schemeClr val="tx2"/>
                </a:solidFill>
              </a:rPr>
              <a:t>Sharing information / asking someone about their sex lives.</a:t>
            </a:r>
          </a:p>
          <a:p>
            <a:pPr>
              <a:lnSpc>
                <a:spcPct val="120000"/>
              </a:lnSpc>
            </a:pPr>
            <a:r>
              <a:rPr lang="en-GB" sz="1600" b="1" dirty="0">
                <a:solidFill>
                  <a:schemeClr val="tx2"/>
                </a:solidFill>
              </a:rPr>
              <a:t>Sharing sexual images with others in a personal </a:t>
            </a:r>
            <a:r>
              <a:rPr lang="en-GB" sz="1600" b="1" dirty="0" err="1">
                <a:solidFill>
                  <a:schemeClr val="tx2"/>
                </a:solidFill>
              </a:rPr>
              <a:t>whatsapp</a:t>
            </a:r>
            <a:r>
              <a:rPr lang="en-GB" sz="1600" b="1" dirty="0">
                <a:solidFill>
                  <a:schemeClr val="tx2"/>
                </a:solidFill>
              </a:rPr>
              <a:t> group. </a:t>
            </a:r>
          </a:p>
          <a:p>
            <a:pPr>
              <a:lnSpc>
                <a:spcPct val="120000"/>
              </a:lnSpc>
            </a:pPr>
            <a:r>
              <a:rPr lang="en-GB" sz="1600" b="1" dirty="0">
                <a:solidFill>
                  <a:schemeClr val="tx2"/>
                </a:solidFill>
              </a:rPr>
              <a:t>Someone frequently makes jokes about a female employee being “too emotional” whenever there is a deadline to meet. </a:t>
            </a:r>
          </a:p>
          <a:p>
            <a:pPr>
              <a:lnSpc>
                <a:spcPct val="120000"/>
              </a:lnSpc>
            </a:pPr>
            <a:r>
              <a:rPr lang="en-GB" sz="1600" b="1" dirty="0">
                <a:solidFill>
                  <a:schemeClr val="tx2"/>
                </a:solidFill>
              </a:rPr>
              <a:t>Someone regularly teases another employee about their accent, making them feel self-conscious and uncomfortable. </a:t>
            </a:r>
          </a:p>
          <a:p>
            <a:pPr>
              <a:lnSpc>
                <a:spcPct val="120000"/>
              </a:lnSpc>
            </a:pPr>
            <a:r>
              <a:rPr lang="en-GB" sz="1600" b="1" dirty="0">
                <a:solidFill>
                  <a:schemeClr val="tx2"/>
                </a:solidFill>
              </a:rPr>
              <a:t>A group of colleagues joke that their new colleague is good with numbers because of their ethnic background.</a:t>
            </a:r>
          </a:p>
          <a:p>
            <a:pPr>
              <a:lnSpc>
                <a:spcPct val="120000"/>
              </a:lnSpc>
            </a:pPr>
            <a:r>
              <a:rPr lang="en-GB" sz="1600" b="1" dirty="0">
                <a:solidFill>
                  <a:schemeClr val="tx2"/>
                </a:solidFill>
              </a:rPr>
              <a:t>A colleague repeatedly comments on another colleague’s social media posts with derogatory or unwelcome remarks. </a:t>
            </a:r>
          </a:p>
          <a:p>
            <a:pPr>
              <a:lnSpc>
                <a:spcPct val="120000"/>
              </a:lnSpc>
            </a:pPr>
            <a:r>
              <a:rPr lang="en-GB" sz="1600" b="1" dirty="0">
                <a:solidFill>
                  <a:schemeClr val="tx2"/>
                </a:solidFill>
              </a:rPr>
              <a:t>Employees sit together at lunch every day and consistently exclude another employee. </a:t>
            </a:r>
          </a:p>
          <a:p>
            <a:pPr>
              <a:lnSpc>
                <a:spcPct val="120000"/>
              </a:lnSpc>
            </a:pPr>
            <a:r>
              <a:rPr lang="en-GB" sz="1600" b="1" dirty="0">
                <a:solidFill>
                  <a:schemeClr val="tx2"/>
                </a:solidFill>
              </a:rPr>
              <a:t>Colleagues have a </a:t>
            </a:r>
            <a:r>
              <a:rPr lang="en-GB" sz="1600" b="1" dirty="0" err="1">
                <a:solidFill>
                  <a:schemeClr val="tx2"/>
                </a:solidFill>
              </a:rPr>
              <a:t>whatsapp</a:t>
            </a:r>
            <a:r>
              <a:rPr lang="en-GB" sz="1600" b="1" dirty="0">
                <a:solidFill>
                  <a:schemeClr val="tx2"/>
                </a:solidFill>
              </a:rPr>
              <a:t> group chat and share inappropriate jokes, memes or images. </a:t>
            </a:r>
          </a:p>
          <a:p>
            <a:pPr>
              <a:lnSpc>
                <a:spcPct val="120000"/>
              </a:lnSpc>
            </a:pPr>
            <a:r>
              <a:rPr lang="en-GB" sz="1600" b="1" dirty="0">
                <a:solidFill>
                  <a:schemeClr val="tx2"/>
                </a:solidFill>
              </a:rPr>
              <a:t>Someone repeatedly stands too close to a colleague, ignoring their visible discomfort or request for space. </a:t>
            </a:r>
          </a:p>
          <a:p>
            <a:pPr>
              <a:lnSpc>
                <a:spcPct val="120000"/>
              </a:lnSpc>
            </a:pPr>
            <a:r>
              <a:rPr lang="en-GB" sz="1600" b="1" dirty="0">
                <a:solidFill>
                  <a:schemeClr val="tx2"/>
                </a:solidFill>
              </a:rPr>
              <a:t>An individual blocks a colleague’s exist during a disagreement to keep them from leaving until they “listen to them”.</a:t>
            </a:r>
          </a:p>
          <a:p>
            <a:pPr>
              <a:lnSpc>
                <a:spcPct val="120000"/>
              </a:lnSpc>
            </a:pPr>
            <a:r>
              <a:rPr lang="en-GB" sz="1600" b="1" dirty="0">
                <a:solidFill>
                  <a:schemeClr val="tx2"/>
                </a:solidFill>
              </a:rPr>
              <a:t>An individual is being called homophobic names, but is not gay. </a:t>
            </a:r>
            <a:endParaRPr lang="en-GB" sz="1400" b="1" dirty="0">
              <a:solidFill>
                <a:schemeClr val="tx2"/>
              </a:solidFill>
            </a:endParaRPr>
          </a:p>
        </p:txBody>
      </p:sp>
      <p:sp>
        <p:nvSpPr>
          <p:cNvPr id="2" name="Title 1"/>
          <p:cNvSpPr>
            <a:spLocks noGrp="1"/>
          </p:cNvSpPr>
          <p:nvPr>
            <p:ph type="title" idx="4294967295"/>
          </p:nvPr>
        </p:nvSpPr>
        <p:spPr>
          <a:xfrm>
            <a:off x="349102" y="150403"/>
            <a:ext cx="10515600" cy="917300"/>
          </a:xfrm>
        </p:spPr>
        <p:txBody>
          <a:bodyPr>
            <a:normAutofit/>
          </a:bodyPr>
          <a:lstStyle/>
          <a:p>
            <a:r>
              <a:rPr lang="en-US" dirty="0">
                <a:solidFill>
                  <a:srgbClr val="43266E"/>
                </a:solidFill>
              </a:rPr>
              <a:t>Are these acceptable </a:t>
            </a:r>
            <a:r>
              <a:rPr lang="en-US" dirty="0" err="1">
                <a:solidFill>
                  <a:srgbClr val="43266E"/>
                </a:solidFill>
              </a:rPr>
              <a:t>behaviours</a:t>
            </a:r>
            <a:r>
              <a:rPr lang="en-US" dirty="0">
                <a:solidFill>
                  <a:srgbClr val="43266E"/>
                </a:solidFill>
              </a:rPr>
              <a:t>? </a:t>
            </a:r>
            <a:endParaRPr lang="en-GB" dirty="0"/>
          </a:p>
        </p:txBody>
      </p:sp>
    </p:spTree>
    <p:extLst>
      <p:ext uri="{BB962C8B-B14F-4D97-AF65-F5344CB8AC3E}">
        <p14:creationId xmlns:p14="http://schemas.microsoft.com/office/powerpoint/2010/main" val="407676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2000"/>
                                        <p:tgtEl>
                                          <p:spTgt spid="11">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2000"/>
                                        <p:tgtEl>
                                          <p:spTgt spid="11">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2000"/>
                                        <p:tgtEl>
                                          <p:spTgt spid="11">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fade">
                                      <p:cBhvr>
                                        <p:cTn id="35" dur="2000"/>
                                        <p:tgtEl>
                                          <p:spTgt spid="11">
                                            <p:txEl>
                                              <p:pRg st="7" end="7"/>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fade">
                                      <p:cBhvr>
                                        <p:cTn id="39" dur="2000"/>
                                        <p:tgtEl>
                                          <p:spTgt spid="11">
                                            <p:txEl>
                                              <p:pRg st="8" end="8"/>
                                            </p:txEl>
                                          </p:spTgt>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animEffect transition="in" filter="fade">
                                      <p:cBhvr>
                                        <p:cTn id="43" dur="2000"/>
                                        <p:tgtEl>
                                          <p:spTgt spid="11">
                                            <p:txEl>
                                              <p:pRg st="9" end="9"/>
                                            </p:txEl>
                                          </p:spTgt>
                                        </p:tgtEl>
                                      </p:cBhvr>
                                    </p:animEffect>
                                  </p:childTnLst>
                                </p:cTn>
                              </p:par>
                            </p:childTnLst>
                          </p:cTn>
                        </p:par>
                        <p:par>
                          <p:cTn id="44" fill="hold">
                            <p:stCondLst>
                              <p:cond delay="20000"/>
                            </p:stCondLst>
                            <p:childTnLst>
                              <p:par>
                                <p:cTn id="45" presetID="10" presetClass="entr" presetSubtype="0" fill="hold" nodeType="after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2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 Page 26</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537855"/>
            <a:ext cx="11411973" cy="4699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40000"/>
              </a:lnSpc>
            </a:pPr>
            <a:r>
              <a:rPr lang="en-GB" sz="2300" b="1" dirty="0">
                <a:solidFill>
                  <a:schemeClr val="tx2"/>
                </a:solidFill>
              </a:rPr>
              <a:t>Can an individual who has used similar words/language and behaved the same way say they have been offended and harassed? </a:t>
            </a:r>
          </a:p>
          <a:p>
            <a:pPr fontAlgn="base">
              <a:lnSpc>
                <a:spcPct val="140000"/>
              </a:lnSpc>
            </a:pPr>
            <a:endParaRPr lang="en-GB" sz="2300" b="1" dirty="0">
              <a:solidFill>
                <a:schemeClr val="tx2"/>
              </a:solidFill>
            </a:endParaRPr>
          </a:p>
          <a:p>
            <a:pPr fontAlgn="base">
              <a:lnSpc>
                <a:spcPct val="140000"/>
              </a:lnSpc>
            </a:pPr>
            <a:r>
              <a:rPr lang="en-GB" sz="2300" b="1" dirty="0">
                <a:solidFill>
                  <a:schemeClr val="tx2"/>
                </a:solidFill>
              </a:rPr>
              <a:t>What is the perception of the individual who is receiving the comments? </a:t>
            </a:r>
          </a:p>
          <a:p>
            <a:pPr fontAlgn="base">
              <a:lnSpc>
                <a:spcPct val="140000"/>
              </a:lnSpc>
            </a:pPr>
            <a:endParaRPr lang="en-GB" sz="2300" b="1" dirty="0">
              <a:solidFill>
                <a:schemeClr val="tx2"/>
              </a:solidFill>
            </a:endParaRPr>
          </a:p>
          <a:p>
            <a:pPr fontAlgn="base">
              <a:lnSpc>
                <a:spcPct val="140000"/>
              </a:lnSpc>
            </a:pPr>
            <a:r>
              <a:rPr lang="en-GB" sz="2300" b="1" dirty="0">
                <a:solidFill>
                  <a:schemeClr val="tx2"/>
                </a:solidFill>
              </a:rPr>
              <a:t>Are there any instances where an individual who has taken part in this behaviour still would be able to feel harassed? </a:t>
            </a:r>
          </a:p>
          <a:p>
            <a:pPr marL="0" indent="0" fontAlgn="base">
              <a:lnSpc>
                <a:spcPct val="140000"/>
              </a:lnSpc>
              <a:buNone/>
            </a:pPr>
            <a:endParaRPr lang="en-GB" sz="2300" b="1" dirty="0">
              <a:solidFill>
                <a:schemeClr val="tx2"/>
              </a:solidFill>
            </a:endParaRPr>
          </a:p>
          <a:p>
            <a:pPr fontAlgn="base">
              <a:lnSpc>
                <a:spcPct val="140000"/>
              </a:lnSpc>
            </a:pPr>
            <a:endParaRPr lang="en-GB" dirty="0"/>
          </a:p>
          <a:p>
            <a:pPr marL="457200" lvl="1" indent="0" fontAlgn="base">
              <a:lnSpc>
                <a:spcPct val="140000"/>
              </a:lnSpc>
              <a:buNone/>
            </a:pPr>
            <a:endParaRPr lang="en-GB" sz="1900" b="1" dirty="0">
              <a:solidFill>
                <a:schemeClr val="tx2"/>
              </a:solidFill>
            </a:endParaRPr>
          </a:p>
        </p:txBody>
      </p:sp>
      <p:sp>
        <p:nvSpPr>
          <p:cNvPr id="2" name="Title 1"/>
          <p:cNvSpPr>
            <a:spLocks noGrp="1"/>
          </p:cNvSpPr>
          <p:nvPr>
            <p:ph type="title" idx="4294967295"/>
          </p:nvPr>
        </p:nvSpPr>
        <p:spPr>
          <a:xfrm>
            <a:off x="349102" y="150403"/>
            <a:ext cx="10515600" cy="917300"/>
          </a:xfrm>
        </p:spPr>
        <p:txBody>
          <a:bodyPr>
            <a:normAutofit/>
          </a:bodyPr>
          <a:lstStyle/>
          <a:p>
            <a:r>
              <a:rPr lang="en-US" dirty="0">
                <a:solidFill>
                  <a:srgbClr val="43266E"/>
                </a:solidFill>
              </a:rPr>
              <a:t>Talking Point </a:t>
            </a:r>
            <a:endParaRPr lang="en-GB" dirty="0"/>
          </a:p>
        </p:txBody>
      </p:sp>
    </p:spTree>
    <p:extLst>
      <p:ext uri="{BB962C8B-B14F-4D97-AF65-F5344CB8AC3E}">
        <p14:creationId xmlns:p14="http://schemas.microsoft.com/office/powerpoint/2010/main" val="6523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2000"/>
                                        <p:tgtEl>
                                          <p:spTgt spid="11">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 Page 26</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537855"/>
            <a:ext cx="11411973" cy="4699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40000"/>
              </a:lnSpc>
            </a:pPr>
            <a:r>
              <a:rPr lang="en-GB" sz="2300" b="1" dirty="0">
                <a:solidFill>
                  <a:schemeClr val="tx2"/>
                </a:solidFill>
                <a:highlight>
                  <a:srgbClr val="FFFF00"/>
                </a:highlight>
              </a:rPr>
              <a:t>The School commitment…. SCHOOL TO INSERT </a:t>
            </a:r>
          </a:p>
          <a:p>
            <a:pPr fontAlgn="base">
              <a:lnSpc>
                <a:spcPct val="140000"/>
              </a:lnSpc>
            </a:pPr>
            <a:r>
              <a:rPr lang="en-GB" sz="2300" b="1" dirty="0">
                <a:solidFill>
                  <a:schemeClr val="tx2"/>
                </a:solidFill>
              </a:rPr>
              <a:t>To take all allegations seriously and treat all individuals with respect, in line with the school’s policies and procedures. </a:t>
            </a:r>
          </a:p>
          <a:p>
            <a:pPr fontAlgn="base">
              <a:lnSpc>
                <a:spcPct val="140000"/>
              </a:lnSpc>
            </a:pPr>
            <a:endParaRPr lang="en-GB" sz="2300" b="1" dirty="0">
              <a:solidFill>
                <a:schemeClr val="tx2"/>
              </a:solidFill>
            </a:endParaRPr>
          </a:p>
          <a:p>
            <a:pPr fontAlgn="base">
              <a:lnSpc>
                <a:spcPct val="140000"/>
              </a:lnSpc>
            </a:pPr>
            <a:endParaRPr lang="en-GB" dirty="0"/>
          </a:p>
          <a:p>
            <a:pPr marL="457200" lvl="1" indent="0" fontAlgn="base">
              <a:lnSpc>
                <a:spcPct val="140000"/>
              </a:lnSpc>
              <a:buNone/>
            </a:pPr>
            <a:endParaRPr lang="en-GB" sz="1900" b="1" dirty="0">
              <a:solidFill>
                <a:schemeClr val="tx2"/>
              </a:solidFill>
            </a:endParaRPr>
          </a:p>
        </p:txBody>
      </p:sp>
      <p:sp>
        <p:nvSpPr>
          <p:cNvPr id="2" name="Title 1"/>
          <p:cNvSpPr>
            <a:spLocks noGrp="1"/>
          </p:cNvSpPr>
          <p:nvPr>
            <p:ph type="title" idx="4294967295"/>
          </p:nvPr>
        </p:nvSpPr>
        <p:spPr>
          <a:xfrm>
            <a:off x="349102" y="150403"/>
            <a:ext cx="10515600" cy="917300"/>
          </a:xfrm>
        </p:spPr>
        <p:txBody>
          <a:bodyPr>
            <a:normAutofit/>
          </a:bodyPr>
          <a:lstStyle/>
          <a:p>
            <a:r>
              <a:rPr lang="en-US" dirty="0">
                <a:solidFill>
                  <a:srgbClr val="43266E"/>
                </a:solidFill>
              </a:rPr>
              <a:t>School Commitments </a:t>
            </a:r>
            <a:endParaRPr lang="en-GB" dirty="0"/>
          </a:p>
        </p:txBody>
      </p:sp>
    </p:spTree>
    <p:extLst>
      <p:ext uri="{BB962C8B-B14F-4D97-AF65-F5344CB8AC3E}">
        <p14:creationId xmlns:p14="http://schemas.microsoft.com/office/powerpoint/2010/main" val="30837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AFABF-83FD-EABD-25A6-7A845B31EF47}"/>
              </a:ext>
            </a:extLst>
          </p:cNvPr>
          <p:cNvSpPr/>
          <p:nvPr/>
        </p:nvSpPr>
        <p:spPr>
          <a:xfrm>
            <a:off x="0" y="-83127"/>
            <a:ext cx="12192000" cy="55695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AE4986D3-DBBF-DD2F-80A9-027319E89386}"/>
              </a:ext>
            </a:extLst>
          </p:cNvPr>
          <p:cNvSpPr txBox="1">
            <a:spLocks/>
          </p:cNvSpPr>
          <p:nvPr/>
        </p:nvSpPr>
        <p:spPr>
          <a:xfrm>
            <a:off x="2826214" y="1502161"/>
            <a:ext cx="6539572" cy="2918457"/>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The Equality Act 2010</a:t>
            </a:r>
            <a:endParaRPr lang="en-GB" sz="4000" dirty="0">
              <a:solidFill>
                <a:srgbClr val="FFFFFF"/>
              </a:solidFill>
              <a:latin typeface="Arial" panose="020B0604020202020204" pitchFamily="34" charset="0"/>
            </a:endParaRP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Tree>
    <p:extLst>
      <p:ext uri="{BB962C8B-B14F-4D97-AF65-F5344CB8AC3E}">
        <p14:creationId xmlns:p14="http://schemas.microsoft.com/office/powerpoint/2010/main" val="584463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4986D3-DBBF-DD2F-80A9-027319E89386}"/>
              </a:ext>
            </a:extLst>
          </p:cNvPr>
          <p:cNvSpPr txBox="1">
            <a:spLocks/>
          </p:cNvSpPr>
          <p:nvPr/>
        </p:nvSpPr>
        <p:spPr>
          <a:xfrm>
            <a:off x="465356" y="1522335"/>
            <a:ext cx="4586609" cy="2918457"/>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Any questions?</a:t>
            </a:r>
            <a:endParaRPr lang="en-GB" sz="4000" dirty="0">
              <a:solidFill>
                <a:srgbClr val="FFFFFF"/>
              </a:solidFill>
              <a:latin typeface="Arial" panose="020B0604020202020204" pitchFamily="34" charset="0"/>
            </a:endParaRP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
        <p:nvSpPr>
          <p:cNvPr id="2" name="TextBox 1">
            <a:extLst>
              <a:ext uri="{FF2B5EF4-FFF2-40B4-BE49-F238E27FC236}">
                <a16:creationId xmlns:a16="http://schemas.microsoft.com/office/drawing/2014/main" id="{85CF3461-21E5-0619-7891-361F9FA1CE32}"/>
              </a:ext>
            </a:extLst>
          </p:cNvPr>
          <p:cNvSpPr txBox="1"/>
          <p:nvPr/>
        </p:nvSpPr>
        <p:spPr>
          <a:xfrm>
            <a:off x="8147406" y="5635032"/>
            <a:ext cx="13692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Add school logo</a:t>
            </a:r>
          </a:p>
          <a:p>
            <a:endParaRPr lang="en-GB" dirty="0"/>
          </a:p>
        </p:txBody>
      </p:sp>
      <p:pic>
        <p:nvPicPr>
          <p:cNvPr id="8" name="Picture 7">
            <a:extLst>
              <a:ext uri="{FF2B5EF4-FFF2-40B4-BE49-F238E27FC236}">
                <a16:creationId xmlns:a16="http://schemas.microsoft.com/office/drawing/2014/main" id="{A577CE47-4A16-1CC0-776F-131559638335}"/>
              </a:ext>
            </a:extLst>
          </p:cNvPr>
          <p:cNvPicPr>
            <a:picLocks noChangeAspect="1"/>
          </p:cNvPicPr>
          <p:nvPr/>
        </p:nvPicPr>
        <p:blipFill>
          <a:blip r:embed="rId5"/>
          <a:stretch>
            <a:fillRect/>
          </a:stretch>
        </p:blipFill>
        <p:spPr>
          <a:xfrm>
            <a:off x="6665719" y="596328"/>
            <a:ext cx="4332645" cy="4408127"/>
          </a:xfrm>
          <a:prstGeom prst="rect">
            <a:avLst/>
          </a:prstGeom>
        </p:spPr>
      </p:pic>
    </p:spTree>
    <p:extLst>
      <p:ext uri="{BB962C8B-B14F-4D97-AF65-F5344CB8AC3E}">
        <p14:creationId xmlns:p14="http://schemas.microsoft.com/office/powerpoint/2010/main" val="259356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4</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2089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3200" b="1" dirty="0">
                <a:solidFill>
                  <a:srgbClr val="43266E"/>
                </a:solidFill>
              </a:rPr>
              <a:t>How many protected characteristics does the Equality Act 2010 set out?</a:t>
            </a:r>
          </a:p>
          <a:p>
            <a:pPr>
              <a:lnSpc>
                <a:spcPct val="120000"/>
              </a:lnSpc>
            </a:pPr>
            <a:endParaRPr lang="en-GB" sz="3200" b="1" dirty="0">
              <a:solidFill>
                <a:srgbClr val="43266E"/>
              </a:solidFill>
            </a:endParaRPr>
          </a:p>
          <a:p>
            <a:pPr>
              <a:lnSpc>
                <a:spcPct val="120000"/>
              </a:lnSpc>
            </a:pPr>
            <a:r>
              <a:rPr lang="en-GB" sz="3200" b="1" dirty="0">
                <a:solidFill>
                  <a:srgbClr val="43266E"/>
                </a:solidFill>
              </a:rPr>
              <a:t>How many can you name? </a:t>
            </a:r>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Talking Point – The Equality Act 2010</a:t>
            </a:r>
            <a:endParaRPr lang="en-GB" dirty="0"/>
          </a:p>
        </p:txBody>
      </p:sp>
    </p:spTree>
    <p:extLst>
      <p:ext uri="{BB962C8B-B14F-4D97-AF65-F5344CB8AC3E}">
        <p14:creationId xmlns:p14="http://schemas.microsoft.com/office/powerpoint/2010/main" val="701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ext">
            <a:extLst>
              <a:ext uri="{FF2B5EF4-FFF2-40B4-BE49-F238E27FC236}">
                <a16:creationId xmlns:a16="http://schemas.microsoft.com/office/drawing/2014/main" id="{36370F8C-DB2A-E7C1-AC36-FF30C3394099}"/>
              </a:ext>
            </a:extLst>
          </p:cNvPr>
          <p:cNvSpPr txBox="1">
            <a:spLocks/>
          </p:cNvSpPr>
          <p:nvPr/>
        </p:nvSpPr>
        <p:spPr>
          <a:xfrm>
            <a:off x="539999" y="2654395"/>
            <a:ext cx="11411973" cy="2811148"/>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400" b="1" dirty="0">
                <a:solidFill>
                  <a:schemeClr val="tx2"/>
                </a:solidFill>
              </a:rPr>
              <a:t>Sex</a:t>
            </a:r>
          </a:p>
          <a:p>
            <a:pPr>
              <a:lnSpc>
                <a:spcPct val="120000"/>
              </a:lnSpc>
            </a:pPr>
            <a:r>
              <a:rPr lang="en-GB" sz="2400" b="1" dirty="0">
                <a:solidFill>
                  <a:schemeClr val="tx2"/>
                </a:solidFill>
              </a:rPr>
              <a:t>Race</a:t>
            </a:r>
          </a:p>
          <a:p>
            <a:pPr>
              <a:lnSpc>
                <a:spcPct val="120000"/>
              </a:lnSpc>
            </a:pPr>
            <a:r>
              <a:rPr lang="en-GB" sz="2400" b="1" dirty="0">
                <a:solidFill>
                  <a:schemeClr val="tx2"/>
                </a:solidFill>
              </a:rPr>
              <a:t>Religion or belief</a:t>
            </a:r>
          </a:p>
          <a:p>
            <a:pPr>
              <a:lnSpc>
                <a:spcPct val="120000"/>
              </a:lnSpc>
            </a:pPr>
            <a:r>
              <a:rPr lang="en-GB" sz="2400" b="1" dirty="0">
                <a:solidFill>
                  <a:schemeClr val="tx2"/>
                </a:solidFill>
              </a:rPr>
              <a:t>Age</a:t>
            </a:r>
          </a:p>
          <a:p>
            <a:pPr>
              <a:lnSpc>
                <a:spcPct val="120000"/>
              </a:lnSpc>
            </a:pPr>
            <a:r>
              <a:rPr lang="en-GB" sz="2400" b="1" dirty="0">
                <a:solidFill>
                  <a:schemeClr val="tx2"/>
                </a:solidFill>
              </a:rPr>
              <a:t>Sexual orientation</a:t>
            </a:r>
          </a:p>
          <a:p>
            <a:pPr>
              <a:lnSpc>
                <a:spcPct val="120000"/>
              </a:lnSpc>
            </a:pPr>
            <a:r>
              <a:rPr lang="en-GB" sz="2400" b="1" dirty="0">
                <a:solidFill>
                  <a:schemeClr val="tx2"/>
                </a:solidFill>
              </a:rPr>
              <a:t>Disability</a:t>
            </a:r>
          </a:p>
          <a:p>
            <a:pPr>
              <a:lnSpc>
                <a:spcPct val="120000"/>
              </a:lnSpc>
            </a:pPr>
            <a:r>
              <a:rPr lang="en-GB" sz="2400" b="1" dirty="0">
                <a:solidFill>
                  <a:schemeClr val="tx2"/>
                </a:solidFill>
              </a:rPr>
              <a:t>Gender reassignment</a:t>
            </a:r>
          </a:p>
          <a:p>
            <a:pPr>
              <a:lnSpc>
                <a:spcPct val="120000"/>
              </a:lnSpc>
            </a:pPr>
            <a:r>
              <a:rPr lang="en-GB" sz="2400" b="1" dirty="0">
                <a:solidFill>
                  <a:schemeClr val="tx2"/>
                </a:solidFill>
              </a:rPr>
              <a:t>Pregnancy or maternity</a:t>
            </a:r>
          </a:p>
          <a:p>
            <a:pPr>
              <a:lnSpc>
                <a:spcPct val="120000"/>
              </a:lnSpc>
            </a:pPr>
            <a:r>
              <a:rPr lang="en-GB" sz="2400" b="1" dirty="0">
                <a:solidFill>
                  <a:schemeClr val="tx2"/>
                </a:solidFill>
              </a:rPr>
              <a:t>Marriage and civil partnership</a:t>
            </a:r>
          </a:p>
        </p:txBody>
      </p:sp>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latin typeface="Arial" panose="020B0604020202020204" pitchFamily="34" charset="0"/>
                <a:cs typeface="Arial" panose="020B0604020202020204" pitchFamily="34" charset="0"/>
              </a:rPr>
              <a:t>[School Name]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5</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42579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2400" dirty="0"/>
          </a:p>
        </p:txBody>
      </p:sp>
      <p:sp>
        <p:nvSpPr>
          <p:cNvPr id="2" name="Title 1"/>
          <p:cNvSpPr>
            <a:spLocks noGrp="1"/>
          </p:cNvSpPr>
          <p:nvPr>
            <p:ph type="title" idx="4294967295"/>
          </p:nvPr>
        </p:nvSpPr>
        <p:spPr>
          <a:xfrm>
            <a:off x="349102" y="150403"/>
            <a:ext cx="10515600" cy="917300"/>
          </a:xfrm>
        </p:spPr>
        <p:txBody>
          <a:bodyPr>
            <a:noAutofit/>
          </a:bodyPr>
          <a:lstStyle/>
          <a:p>
            <a:r>
              <a:rPr lang="en-GB" sz="3200" dirty="0">
                <a:solidFill>
                  <a:srgbClr val="43266E"/>
                </a:solidFill>
              </a:rPr>
              <a:t>The Equality Act 2010 – Protected Characteristics </a:t>
            </a:r>
          </a:p>
        </p:txBody>
      </p:sp>
      <p:sp>
        <p:nvSpPr>
          <p:cNvPr id="6" name="TextBox 5">
            <a:extLst>
              <a:ext uri="{FF2B5EF4-FFF2-40B4-BE49-F238E27FC236}">
                <a16:creationId xmlns:a16="http://schemas.microsoft.com/office/drawing/2014/main" id="{B899D8A0-2424-079D-ACA7-7C6BD742F0C3}"/>
              </a:ext>
            </a:extLst>
          </p:cNvPr>
          <p:cNvSpPr txBox="1"/>
          <p:nvPr/>
        </p:nvSpPr>
        <p:spPr>
          <a:xfrm>
            <a:off x="466031" y="1657507"/>
            <a:ext cx="7157393" cy="626518"/>
          </a:xfrm>
          <a:prstGeom prst="rect">
            <a:avLst/>
          </a:prstGeom>
          <a:noFill/>
        </p:spPr>
        <p:txBody>
          <a:bodyPr wrap="square">
            <a:spAutoFit/>
          </a:bodyPr>
          <a:lstStyle/>
          <a:p>
            <a:pPr marL="0" indent="0">
              <a:lnSpc>
                <a:spcPct val="140000"/>
              </a:lnSpc>
              <a:buNone/>
            </a:pPr>
            <a:r>
              <a:rPr lang="en-GB" sz="2800" b="1" dirty="0">
                <a:solidFill>
                  <a:srgbClr val="43266E"/>
                </a:solidFill>
              </a:rPr>
              <a:t>The nine protected characteristics are:</a:t>
            </a:r>
          </a:p>
        </p:txBody>
      </p:sp>
    </p:spTree>
    <p:extLst>
      <p:ext uri="{BB962C8B-B14F-4D97-AF65-F5344CB8AC3E}">
        <p14:creationId xmlns:p14="http://schemas.microsoft.com/office/powerpoint/2010/main" val="41329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AFABF-83FD-EABD-25A6-7A845B31EF47}"/>
              </a:ext>
            </a:extLst>
          </p:cNvPr>
          <p:cNvSpPr/>
          <p:nvPr/>
        </p:nvSpPr>
        <p:spPr>
          <a:xfrm>
            <a:off x="0" y="-83127"/>
            <a:ext cx="12192000" cy="55695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AE4986D3-DBBF-DD2F-80A9-027319E89386}"/>
              </a:ext>
            </a:extLst>
          </p:cNvPr>
          <p:cNvSpPr txBox="1">
            <a:spLocks/>
          </p:cNvSpPr>
          <p:nvPr/>
        </p:nvSpPr>
        <p:spPr>
          <a:xfrm>
            <a:off x="2826214" y="1502161"/>
            <a:ext cx="6539572" cy="2918457"/>
          </a:xfrm>
          <a:prstGeom prst="rect">
            <a:avLst/>
          </a:prstGeom>
        </p:spPr>
        <p:txBody>
          <a:bodyPr vert="horz" wrap="square" lIns="0" tIns="45720" rIns="10800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rgbClr val="FFFFFF"/>
                </a:solidFill>
                <a:latin typeface="Arial" panose="020B0604020202020204" pitchFamily="34" charset="0"/>
              </a:rPr>
              <a:t>Understanding harassment</a:t>
            </a:r>
            <a:endParaRPr lang="en-GB" sz="4000" dirty="0">
              <a:solidFill>
                <a:srgbClr val="FFFFFF"/>
              </a:solidFill>
              <a:latin typeface="Arial" panose="020B0604020202020204" pitchFamily="34" charset="0"/>
            </a:endParaRPr>
          </a:p>
        </p:txBody>
      </p:sp>
      <p:pic>
        <p:nvPicPr>
          <p:cNvPr id="5" name="Picture 4" descr="A logo for a company&#10;&#10;Description automatically generated">
            <a:extLst>
              <a:ext uri="{FF2B5EF4-FFF2-40B4-BE49-F238E27FC236}">
                <a16:creationId xmlns:a16="http://schemas.microsoft.com/office/drawing/2014/main" id="{B9CBFE67-AEB8-6D84-9EEB-9FEF28377850}"/>
              </a:ext>
            </a:extLst>
          </p:cNvPr>
          <p:cNvPicPr>
            <a:picLocks noChangeAspect="1"/>
          </p:cNvPicPr>
          <p:nvPr/>
        </p:nvPicPr>
        <p:blipFill>
          <a:blip r:embed="rId3"/>
          <a:stretch>
            <a:fillRect/>
          </a:stretch>
        </p:blipFill>
        <p:spPr>
          <a:xfrm>
            <a:off x="2288327" y="5552687"/>
            <a:ext cx="1369273" cy="1215869"/>
          </a:xfrm>
          <a:prstGeom prst="rect">
            <a:avLst/>
          </a:prstGeom>
        </p:spPr>
      </p:pic>
      <p:pic>
        <p:nvPicPr>
          <p:cNvPr id="6" name="Picture 5" descr="A logo with colorful circles and black text&#10;&#10;Description automatically generated">
            <a:extLst>
              <a:ext uri="{FF2B5EF4-FFF2-40B4-BE49-F238E27FC236}">
                <a16:creationId xmlns:a16="http://schemas.microsoft.com/office/drawing/2014/main" id="{CBE33937-66AC-AE5F-AAED-323782D0ACFA}"/>
              </a:ext>
            </a:extLst>
          </p:cNvPr>
          <p:cNvPicPr>
            <a:picLocks noChangeAspect="1"/>
          </p:cNvPicPr>
          <p:nvPr/>
        </p:nvPicPr>
        <p:blipFill>
          <a:blip r:embed="rId4"/>
          <a:stretch>
            <a:fillRect/>
          </a:stretch>
        </p:blipFill>
        <p:spPr>
          <a:xfrm>
            <a:off x="393437" y="5730473"/>
            <a:ext cx="1657435" cy="850944"/>
          </a:xfrm>
          <a:prstGeom prst="rect">
            <a:avLst/>
          </a:prstGeom>
        </p:spPr>
      </p:pic>
    </p:spTree>
    <p:extLst>
      <p:ext uri="{BB962C8B-B14F-4D97-AF65-F5344CB8AC3E}">
        <p14:creationId xmlns:p14="http://schemas.microsoft.com/office/powerpoint/2010/main" val="98185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Southwark Schools’ HR Workshop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5</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1" y="1799999"/>
            <a:ext cx="4565400" cy="40305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1" dirty="0">
                <a:solidFill>
                  <a:srgbClr val="43266E"/>
                </a:solidFill>
              </a:rPr>
              <a:t>s. 26 of Equality Act 2010 </a:t>
            </a:r>
            <a:endParaRPr lang="en-GB" sz="1600" b="1" dirty="0">
              <a:solidFill>
                <a:schemeClr val="tx2"/>
              </a:solidFill>
            </a:endParaRPr>
          </a:p>
          <a:p>
            <a:pPr>
              <a:lnSpc>
                <a:spcPct val="120000"/>
              </a:lnSpc>
            </a:pPr>
            <a:r>
              <a:rPr lang="en-GB" sz="1600" b="1" dirty="0">
                <a:solidFill>
                  <a:schemeClr val="tx2"/>
                </a:solidFill>
              </a:rPr>
              <a:t>Unwanted conduct</a:t>
            </a:r>
          </a:p>
          <a:p>
            <a:pPr>
              <a:lnSpc>
                <a:spcPct val="120000"/>
              </a:lnSpc>
            </a:pPr>
            <a:endParaRPr lang="en-GB" sz="1600" b="1" dirty="0">
              <a:solidFill>
                <a:schemeClr val="tx2"/>
              </a:solidFill>
            </a:endParaRPr>
          </a:p>
          <a:p>
            <a:pPr>
              <a:lnSpc>
                <a:spcPct val="120000"/>
              </a:lnSpc>
            </a:pPr>
            <a:r>
              <a:rPr lang="en-GB" sz="1600" b="1" dirty="0">
                <a:solidFill>
                  <a:schemeClr val="tx2"/>
                </a:solidFill>
              </a:rPr>
              <a:t>Related to a relevant protected characteristic</a:t>
            </a:r>
          </a:p>
          <a:p>
            <a:pPr>
              <a:lnSpc>
                <a:spcPct val="120000"/>
              </a:lnSpc>
            </a:pPr>
            <a:endParaRPr lang="en-GB" sz="1600" b="1" dirty="0">
              <a:solidFill>
                <a:schemeClr val="tx2"/>
              </a:solidFill>
            </a:endParaRPr>
          </a:p>
          <a:p>
            <a:pPr>
              <a:lnSpc>
                <a:spcPct val="120000"/>
              </a:lnSpc>
            </a:pPr>
            <a:r>
              <a:rPr lang="en-GB" sz="1600" b="1" dirty="0">
                <a:solidFill>
                  <a:schemeClr val="tx2"/>
                </a:solidFill>
              </a:rPr>
              <a:t>Purpose or effect of violating dignity or creating intimidating, </a:t>
            </a:r>
            <a:br>
              <a:rPr lang="en-GB" sz="1600" b="1" dirty="0">
                <a:solidFill>
                  <a:schemeClr val="tx2"/>
                </a:solidFill>
              </a:rPr>
            </a:br>
            <a:r>
              <a:rPr lang="en-GB" sz="1600" b="1" dirty="0">
                <a:solidFill>
                  <a:schemeClr val="tx2"/>
                </a:solidFill>
              </a:rPr>
              <a:t>hostile, degrading, humiliating or offensive environment</a:t>
            </a:r>
          </a:p>
          <a:p>
            <a:pPr>
              <a:lnSpc>
                <a:spcPct val="120000"/>
              </a:lnSpc>
            </a:pPr>
            <a:endParaRPr lang="en-GB" sz="1600" b="1" dirty="0">
              <a:solidFill>
                <a:schemeClr val="tx2"/>
              </a:solidFill>
            </a:endParaRPr>
          </a:p>
          <a:p>
            <a:pPr>
              <a:lnSpc>
                <a:spcPct val="120000"/>
              </a:lnSpc>
            </a:pPr>
            <a:endParaRPr lang="en-GB" sz="1600" b="1" dirty="0">
              <a:solidFill>
                <a:schemeClr val="tx2"/>
              </a:solidFill>
            </a:endParaRPr>
          </a:p>
        </p:txBody>
      </p:sp>
      <p:sp>
        <p:nvSpPr>
          <p:cNvPr id="2" name="Title 1"/>
          <p:cNvSpPr>
            <a:spLocks noGrp="1"/>
          </p:cNvSpPr>
          <p:nvPr>
            <p:ph type="title" idx="4294967295"/>
          </p:nvPr>
        </p:nvSpPr>
        <p:spPr>
          <a:xfrm>
            <a:off x="349102" y="150403"/>
            <a:ext cx="6366023" cy="917300"/>
          </a:xfrm>
        </p:spPr>
        <p:txBody>
          <a:bodyPr>
            <a:normAutofit/>
          </a:bodyPr>
          <a:lstStyle/>
          <a:p>
            <a:r>
              <a:rPr lang="en-US" sz="2800" dirty="0">
                <a:solidFill>
                  <a:srgbClr val="43266E"/>
                </a:solidFill>
              </a:rPr>
              <a:t>Legal definition of harassment</a:t>
            </a:r>
            <a:endParaRPr lang="en-GB" sz="2800" dirty="0"/>
          </a:p>
        </p:txBody>
      </p:sp>
      <p:pic>
        <p:nvPicPr>
          <p:cNvPr id="4" name="Picture 3">
            <a:extLst>
              <a:ext uri="{FF2B5EF4-FFF2-40B4-BE49-F238E27FC236}">
                <a16:creationId xmlns:a16="http://schemas.microsoft.com/office/drawing/2014/main" id="{7B86CCA8-250C-D74A-6E8F-564208F7A408}"/>
              </a:ext>
            </a:extLst>
          </p:cNvPr>
          <p:cNvPicPr>
            <a:picLocks noChangeAspect="1"/>
          </p:cNvPicPr>
          <p:nvPr/>
        </p:nvPicPr>
        <p:blipFill>
          <a:blip r:embed="rId3"/>
          <a:stretch>
            <a:fillRect/>
          </a:stretch>
        </p:blipFill>
        <p:spPr>
          <a:xfrm>
            <a:off x="5319457" y="0"/>
            <a:ext cx="6872543" cy="62579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77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fade">
                                      <p:cBhvr>
                                        <p:cTn id="1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text">
            <a:extLst>
              <a:ext uri="{FF2B5EF4-FFF2-40B4-BE49-F238E27FC236}">
                <a16:creationId xmlns:a16="http://schemas.microsoft.com/office/drawing/2014/main" id="{C8628B0C-83DB-6D4B-EB77-F4D65F7C0A07}"/>
              </a:ext>
            </a:extLst>
          </p:cNvPr>
          <p:cNvSpPr txBox="1"/>
          <p:nvPr/>
        </p:nvSpPr>
        <p:spPr>
          <a:xfrm>
            <a:off x="4837080" y="6473647"/>
            <a:ext cx="7114893" cy="246221"/>
          </a:xfrm>
          <a:prstGeom prst="rect">
            <a:avLst/>
          </a:prstGeom>
          <a:noFill/>
        </p:spPr>
        <p:txBody>
          <a:bodyPr wrap="square" lIns="216000" rtlCol="0" anchor="ctr">
            <a:spAutoFit/>
          </a:bodyPr>
          <a:lstStyle/>
          <a:p>
            <a:pPr algn="r"/>
            <a:r>
              <a:rPr lang="en-GB" sz="1000" dirty="0">
                <a:solidFill>
                  <a:schemeClr val="bg1"/>
                </a:solidFill>
                <a:effectLst/>
                <a:latin typeface="Arial" panose="020B0604020202020204" pitchFamily="34" charset="0"/>
                <a:cs typeface="Arial" panose="020B0604020202020204" pitchFamily="34" charset="0"/>
              </a:rPr>
              <a:t>Southwark Schools’ HR Workshop </a:t>
            </a:r>
            <a:r>
              <a:rPr lang="en-GB" sz="1000" dirty="0">
                <a:solidFill>
                  <a:schemeClr val="bg2"/>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Duty to Prevent Sexual Harassment</a:t>
            </a:r>
            <a:r>
              <a:rPr lang="en-GB" sz="1000" dirty="0">
                <a:solidFill>
                  <a:schemeClr val="bg1"/>
                </a:solidFill>
                <a:effectLst/>
                <a:latin typeface="Arial" panose="020B0604020202020204" pitchFamily="34" charset="0"/>
                <a:cs typeface="Arial" panose="020B0604020202020204" pitchFamily="34" charset="0"/>
              </a:rPr>
              <a:t> </a:t>
            </a:r>
            <a:r>
              <a:rPr lang="en-GB" sz="1000" dirty="0">
                <a:solidFill>
                  <a:schemeClr val="bg2"/>
                </a:solidFill>
                <a:effectLst/>
                <a:latin typeface="Arial" panose="020B0604020202020204" pitchFamily="34" charset="0"/>
                <a:cs typeface="Arial" panose="020B0604020202020204" pitchFamily="34" charset="0"/>
              </a:rPr>
              <a:t>• </a:t>
            </a:r>
            <a:r>
              <a:rPr lang="en-GB" sz="1000" dirty="0">
                <a:solidFill>
                  <a:schemeClr val="bg1"/>
                </a:solidFill>
                <a:effectLst/>
                <a:latin typeface="Arial" panose="020B0604020202020204" pitchFamily="34" charset="0"/>
                <a:cs typeface="Arial" panose="020B0604020202020204" pitchFamily="34" charset="0"/>
              </a:rPr>
              <a:t>Page 6</a:t>
            </a:r>
          </a:p>
        </p:txBody>
      </p:sp>
      <p:sp>
        <p:nvSpPr>
          <p:cNvPr id="11" name="Content Placeholder 2" descr="text">
            <a:extLst>
              <a:ext uri="{FF2B5EF4-FFF2-40B4-BE49-F238E27FC236}">
                <a16:creationId xmlns:a16="http://schemas.microsoft.com/office/drawing/2014/main" id="{1A314055-4586-D870-0CDC-90167AFC8C70}"/>
              </a:ext>
            </a:extLst>
          </p:cNvPr>
          <p:cNvSpPr txBox="1">
            <a:spLocks/>
          </p:cNvSpPr>
          <p:nvPr/>
        </p:nvSpPr>
        <p:spPr>
          <a:xfrm>
            <a:off x="540000" y="1800000"/>
            <a:ext cx="11411973" cy="32037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b="1" dirty="0">
                <a:solidFill>
                  <a:schemeClr val="tx2"/>
                </a:solidFill>
              </a:rPr>
              <a:t>Age</a:t>
            </a:r>
          </a:p>
          <a:p>
            <a:pPr>
              <a:lnSpc>
                <a:spcPct val="120000"/>
              </a:lnSpc>
            </a:pPr>
            <a:r>
              <a:rPr lang="en-GB" sz="1600" b="1" dirty="0">
                <a:solidFill>
                  <a:schemeClr val="tx2"/>
                </a:solidFill>
              </a:rPr>
              <a:t>Disability</a:t>
            </a:r>
          </a:p>
          <a:p>
            <a:pPr>
              <a:lnSpc>
                <a:spcPct val="120000"/>
              </a:lnSpc>
            </a:pPr>
            <a:r>
              <a:rPr lang="en-GB" sz="1600" b="1" dirty="0">
                <a:solidFill>
                  <a:schemeClr val="tx2"/>
                </a:solidFill>
              </a:rPr>
              <a:t>Gender reassignment</a:t>
            </a:r>
          </a:p>
          <a:p>
            <a:pPr>
              <a:lnSpc>
                <a:spcPct val="120000"/>
              </a:lnSpc>
            </a:pPr>
            <a:r>
              <a:rPr lang="en-GB" sz="1600" b="1" dirty="0">
                <a:solidFill>
                  <a:schemeClr val="tx2"/>
                </a:solidFill>
              </a:rPr>
              <a:t>Race</a:t>
            </a:r>
          </a:p>
          <a:p>
            <a:pPr>
              <a:lnSpc>
                <a:spcPct val="120000"/>
              </a:lnSpc>
            </a:pPr>
            <a:r>
              <a:rPr lang="en-GB" sz="1600" b="1" dirty="0">
                <a:solidFill>
                  <a:schemeClr val="tx2"/>
                </a:solidFill>
              </a:rPr>
              <a:t>Religion or belief</a:t>
            </a:r>
          </a:p>
          <a:p>
            <a:pPr>
              <a:lnSpc>
                <a:spcPct val="120000"/>
              </a:lnSpc>
            </a:pPr>
            <a:r>
              <a:rPr lang="en-GB" sz="1600" b="1" dirty="0">
                <a:solidFill>
                  <a:schemeClr val="tx2"/>
                </a:solidFill>
              </a:rPr>
              <a:t>Sexual orientation </a:t>
            </a:r>
          </a:p>
          <a:p>
            <a:pPr>
              <a:lnSpc>
                <a:spcPct val="120000"/>
              </a:lnSpc>
            </a:pPr>
            <a:r>
              <a:rPr lang="en-GB" sz="1600" b="1" dirty="0">
                <a:solidFill>
                  <a:schemeClr val="tx2"/>
                </a:solidFill>
              </a:rPr>
              <a:t>Sex </a:t>
            </a:r>
          </a:p>
          <a:p>
            <a:pPr marL="0" indent="0">
              <a:lnSpc>
                <a:spcPct val="120000"/>
              </a:lnSpc>
              <a:buNone/>
            </a:pPr>
            <a:endParaRPr lang="en-US" sz="1600" dirty="0"/>
          </a:p>
        </p:txBody>
      </p:sp>
      <p:sp>
        <p:nvSpPr>
          <p:cNvPr id="2" name="Title 1"/>
          <p:cNvSpPr>
            <a:spLocks noGrp="1"/>
          </p:cNvSpPr>
          <p:nvPr>
            <p:ph type="title" idx="4294967295"/>
          </p:nvPr>
        </p:nvSpPr>
        <p:spPr>
          <a:xfrm>
            <a:off x="349102" y="150403"/>
            <a:ext cx="10515600" cy="917300"/>
          </a:xfrm>
        </p:spPr>
        <p:txBody>
          <a:bodyPr/>
          <a:lstStyle/>
          <a:p>
            <a:r>
              <a:rPr lang="en-US" dirty="0">
                <a:solidFill>
                  <a:srgbClr val="43266E"/>
                </a:solidFill>
              </a:rPr>
              <a:t>Relevant protected characteristics</a:t>
            </a:r>
            <a:endParaRPr lang="en-GB" dirty="0"/>
          </a:p>
        </p:txBody>
      </p:sp>
      <p:sp>
        <p:nvSpPr>
          <p:cNvPr id="3" name="Oval 2">
            <a:extLst>
              <a:ext uri="{FF2B5EF4-FFF2-40B4-BE49-F238E27FC236}">
                <a16:creationId xmlns:a16="http://schemas.microsoft.com/office/drawing/2014/main" id="{F02D9C20-290E-F3EE-5BBC-B2A0D425EA57}"/>
              </a:ext>
            </a:extLst>
          </p:cNvPr>
          <p:cNvSpPr/>
          <p:nvPr/>
        </p:nvSpPr>
        <p:spPr>
          <a:xfrm>
            <a:off x="6150693" y="1469572"/>
            <a:ext cx="2751920" cy="2703598"/>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solidFill>
                  <a:sysClr val="windowText" lastClr="000000"/>
                </a:solidFill>
              </a:rPr>
              <a:t>What protected characteristics are missing?</a:t>
            </a:r>
          </a:p>
        </p:txBody>
      </p:sp>
      <p:sp>
        <p:nvSpPr>
          <p:cNvPr id="5" name="TextBox 4">
            <a:extLst>
              <a:ext uri="{FF2B5EF4-FFF2-40B4-BE49-F238E27FC236}">
                <a16:creationId xmlns:a16="http://schemas.microsoft.com/office/drawing/2014/main" id="{B66BFA00-2577-F854-FC1D-30610D46178A}"/>
              </a:ext>
            </a:extLst>
          </p:cNvPr>
          <p:cNvSpPr txBox="1"/>
          <p:nvPr/>
        </p:nvSpPr>
        <p:spPr>
          <a:xfrm>
            <a:off x="5853253" y="4640104"/>
            <a:ext cx="6098720" cy="1095941"/>
          </a:xfrm>
          <a:prstGeom prst="rect">
            <a:avLst/>
          </a:prstGeom>
          <a:noFill/>
        </p:spPr>
        <p:txBody>
          <a:bodyPr wrap="square">
            <a:spAutoFit/>
          </a:bodyPr>
          <a:lstStyle/>
          <a:p>
            <a:pPr>
              <a:lnSpc>
                <a:spcPct val="120000"/>
              </a:lnSpc>
            </a:pPr>
            <a:r>
              <a:rPr lang="en-GB" sz="2000" b="1" dirty="0">
                <a:solidFill>
                  <a:srgbClr val="43266E"/>
                </a:solidFill>
              </a:rPr>
              <a:t>Not</a:t>
            </a:r>
            <a:r>
              <a:rPr lang="en-GB" sz="1800" b="1" dirty="0">
                <a:solidFill>
                  <a:schemeClr val="tx2"/>
                </a:solidFill>
              </a:rPr>
              <a:t> </a:t>
            </a:r>
            <a:r>
              <a:rPr lang="en-GB" sz="2000" b="1" dirty="0">
                <a:solidFill>
                  <a:srgbClr val="43266E"/>
                </a:solidFill>
              </a:rPr>
              <a:t>included in legal definition of harassment:</a:t>
            </a:r>
          </a:p>
          <a:p>
            <a:pPr marL="285750" indent="-285750">
              <a:lnSpc>
                <a:spcPct val="120000"/>
              </a:lnSpc>
              <a:buFont typeface="Arial" panose="020B0604020202020204" pitchFamily="34" charset="0"/>
              <a:buChar char="•"/>
            </a:pPr>
            <a:r>
              <a:rPr lang="en-GB" sz="1800" b="1" dirty="0">
                <a:solidFill>
                  <a:schemeClr val="tx2"/>
                </a:solidFill>
              </a:rPr>
              <a:t>Marriage and civil partnership</a:t>
            </a:r>
          </a:p>
          <a:p>
            <a:pPr marL="285750" indent="-285750">
              <a:lnSpc>
                <a:spcPct val="120000"/>
              </a:lnSpc>
              <a:buFont typeface="Arial" panose="020B0604020202020204" pitchFamily="34" charset="0"/>
              <a:buChar char="•"/>
            </a:pPr>
            <a:r>
              <a:rPr lang="en-GB" sz="1800" b="1" dirty="0">
                <a:solidFill>
                  <a:schemeClr val="tx2"/>
                </a:solidFill>
              </a:rPr>
              <a:t>Pregnancy and maternity </a:t>
            </a:r>
          </a:p>
        </p:txBody>
      </p:sp>
    </p:spTree>
    <p:extLst>
      <p:ext uri="{BB962C8B-B14F-4D97-AF65-F5344CB8AC3E}">
        <p14:creationId xmlns:p14="http://schemas.microsoft.com/office/powerpoint/2010/main" val="6881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SISTID" val="fca242fd-fdb5-43ca-b99c-9f4eb9f5f958"/>
</p:tagLst>
</file>

<file path=ppt/theme/theme1.xml><?xml version="1.0" encoding="utf-8"?>
<a:theme xmlns:a="http://schemas.openxmlformats.org/drawingml/2006/main" name="Office Theme">
  <a:themeElements>
    <a:clrScheme name="Southwark">
      <a:dk1>
        <a:srgbClr val="000000"/>
      </a:dk1>
      <a:lt1>
        <a:srgbClr val="FFFFFF"/>
      </a:lt1>
      <a:dk2>
        <a:srgbClr val="00873B"/>
      </a:dk2>
      <a:lt2>
        <a:srgbClr val="C9D963"/>
      </a:lt2>
      <a:accent1>
        <a:srgbClr val="24463C"/>
      </a:accent1>
      <a:accent2>
        <a:srgbClr val="8FCAAA"/>
      </a:accent2>
      <a:accent3>
        <a:srgbClr val="F9B000"/>
      </a:accent3>
      <a:accent4>
        <a:srgbClr val="FBEE71"/>
      </a:accent4>
      <a:accent5>
        <a:srgbClr val="BB0071"/>
      </a:accent5>
      <a:accent6>
        <a:srgbClr val="F6D1DC"/>
      </a:accent6>
      <a:hlink>
        <a:srgbClr val="3B4395"/>
      </a:hlink>
      <a:folHlink>
        <a:srgbClr val="4427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EC0E05B-29B3-4F17-B14C-488F9F54E159}" vid="{39A00DD4-43A3-4143-8A49-01F919FB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Southwark Council green and purple</Template>
  <TotalTime>6604</TotalTime>
  <Words>4289</Words>
  <Application>Microsoft Office PowerPoint</Application>
  <PresentationFormat>Widescreen</PresentationFormat>
  <Paragraphs>471</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Duty to Prevent Sexual Harassment  [School Training – School Name]</vt:lpstr>
      <vt:lpstr>PowerPoint Presentation</vt:lpstr>
      <vt:lpstr>Aims of the session</vt:lpstr>
      <vt:lpstr>PowerPoint Presentation</vt:lpstr>
      <vt:lpstr>Talking Point – The Equality Act 2010</vt:lpstr>
      <vt:lpstr>The Equality Act 2010 – Protected Characteristics </vt:lpstr>
      <vt:lpstr>PowerPoint Presentation</vt:lpstr>
      <vt:lpstr>Legal definition of harassment</vt:lpstr>
      <vt:lpstr>Relevant protected characteristics</vt:lpstr>
      <vt:lpstr>Who is protected?</vt:lpstr>
      <vt:lpstr>Unwanted conduct</vt:lpstr>
      <vt:lpstr>Bullying and harassment</vt:lpstr>
      <vt:lpstr>Unwanted conduct related to a relevant protected characteristic</vt:lpstr>
      <vt:lpstr>Purpose or effect of violating dignity / creating and intimidating, hostile, degrading, humiliating or offensive environment</vt:lpstr>
      <vt:lpstr>Examples</vt:lpstr>
      <vt:lpstr>Impact of unwanted behaviour</vt:lpstr>
      <vt:lpstr>PowerPoint Presentation</vt:lpstr>
      <vt:lpstr>Sexual harassment and the new law</vt:lpstr>
      <vt:lpstr>Legal definition of sexual harassment</vt:lpstr>
      <vt:lpstr>Examples of sexual harassment</vt:lpstr>
      <vt:lpstr>PowerPoint Presentation</vt:lpstr>
      <vt:lpstr>Legal responsibilities</vt:lpstr>
      <vt:lpstr>School actions  </vt:lpstr>
      <vt:lpstr>PowerPoint Presentation</vt:lpstr>
      <vt:lpstr>Legal responsibilities</vt:lpstr>
      <vt:lpstr>What is expected from employees?</vt:lpstr>
      <vt:lpstr>Workplace banter </vt:lpstr>
      <vt:lpstr>Work social events </vt:lpstr>
      <vt:lpstr>PowerPoint Presentation</vt:lpstr>
      <vt:lpstr>Reporting Sexual Harassment</vt:lpstr>
      <vt:lpstr>Reporting Sexual Harassment</vt:lpstr>
      <vt:lpstr>PowerPoint Presentation</vt:lpstr>
      <vt:lpstr>Resources and Support</vt:lpstr>
      <vt:lpstr>Resources and Support</vt:lpstr>
      <vt:lpstr>PowerPoint Presentation</vt:lpstr>
      <vt:lpstr>Talking Point </vt:lpstr>
      <vt:lpstr>Are these acceptable behaviours? </vt:lpstr>
      <vt:lpstr>Talking Point </vt:lpstr>
      <vt:lpstr>School Commitments </vt:lpstr>
      <vt:lpstr>PowerPoint Presentation</vt:lpstr>
    </vt:vector>
  </TitlesOfParts>
  <Company>London Borough of Southwark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Prevent Sexual Harassment  Southwark Schools’ HR Virtual Workshop</dc:title>
  <dc:creator>Brown, Fiona</dc:creator>
  <cp:lastModifiedBy>Moussa, Shereen</cp:lastModifiedBy>
  <cp:revision>13</cp:revision>
  <dcterms:created xsi:type="dcterms:W3CDTF">2024-10-30T15:09:23Z</dcterms:created>
  <dcterms:modified xsi:type="dcterms:W3CDTF">2024-11-08T12:24:36Z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5ce25765-ea6a-4005-8121-3c1e909ce214</vt:lpwstr>
  </property>
</Properties>
</file>