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6" r:id="rId4"/>
    <p:sldMasterId id="2147483673" r:id="rId5"/>
  </p:sldMasterIdLst>
  <p:notesMasterIdLst>
    <p:notesMasterId r:id="rId12"/>
  </p:notesMasterIdLst>
  <p:sldIdLst>
    <p:sldId id="318" r:id="rId6"/>
    <p:sldId id="326" r:id="rId7"/>
    <p:sldId id="328" r:id="rId8"/>
    <p:sldId id="330" r:id="rId9"/>
    <p:sldId id="332" r:id="rId10"/>
    <p:sldId id="33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ir, Donna-Marie" initials="MD" lastIdx="1" clrIdx="0">
    <p:extLst>
      <p:ext uri="{19B8F6BF-5375-455C-9EA6-DF929625EA0E}">
        <p15:presenceInfo xmlns:p15="http://schemas.microsoft.com/office/powerpoint/2012/main" userId="S-1-5-21-805702247-2902852982-2986781468-45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395"/>
    <a:srgbClr val="E61139"/>
    <a:srgbClr val="007B8F"/>
    <a:srgbClr val="C9E7EB"/>
    <a:srgbClr val="6C1B3C"/>
    <a:srgbClr val="3A4295"/>
    <a:srgbClr val="00ABE9"/>
    <a:srgbClr val="43266E"/>
    <a:srgbClr val="E0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0" autoAdjust="0"/>
    <p:restoredTop sz="86418" autoAdjust="0"/>
  </p:normalViewPr>
  <p:slideViewPr>
    <p:cSldViewPr snapToGrid="0" showGuides="1">
      <p:cViewPr varScale="1">
        <p:scale>
          <a:sx n="55" d="100"/>
          <a:sy n="55" d="100"/>
        </p:scale>
        <p:origin x="3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9T08:40:09.06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ECCD-2653-E948-B2B9-56C516F26206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05FC5-FEAC-BA4E-AADE-DD0424808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1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35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05FC5-FEAC-BA4E-AADE-DD0424808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1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93E9-0ED9-1D17-E2D7-B10B042A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82CEE-C690-F0B0-2DD5-3EBF3FBE8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07F0A-8DC2-33F2-7319-84E46ECEE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CCC68-71DF-A4D9-A795-E14AA4CB7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05FC5-FEAC-BA4E-AADE-DD0424808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2BFC-6977-87EF-8460-B58A7CF9E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66A9D-7A21-A801-DFED-0E6F5ED87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C9F8C-7F3C-619A-54E3-A8F385CA9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1530-90AF-09F6-7403-4CF91DB6E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05FC5-FEAC-BA4E-AADE-DD0424808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13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9BAE-C3B1-32AF-FF80-551D4518C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72B58-C563-600C-420B-43B9EF017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34AAD-498E-408E-6704-24914384D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BA890-0C57-DEF7-A104-5E726413A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05FC5-FEAC-BA4E-AADE-DD0424808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7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content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F9328E-83E7-5F8B-35F7-77C3B4D41780}"/>
              </a:ext>
            </a:extLst>
          </p:cNvPr>
          <p:cNvSpPr/>
          <p:nvPr userDrawn="1"/>
        </p:nvSpPr>
        <p:spPr>
          <a:xfrm>
            <a:off x="0" y="0"/>
            <a:ext cx="10392355" cy="1097287"/>
          </a:xfrm>
          <a:prstGeom prst="rect">
            <a:avLst/>
          </a:prstGeom>
          <a:solidFill>
            <a:srgbClr val="3A4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26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AE59A-4732-2355-0357-1A6C61D796D2}"/>
              </a:ext>
            </a:extLst>
          </p:cNvPr>
          <p:cNvSpPr/>
          <p:nvPr userDrawn="1"/>
        </p:nvSpPr>
        <p:spPr>
          <a:xfrm>
            <a:off x="10354601" y="-421"/>
            <a:ext cx="1837398" cy="10977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266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09CAE-D8F8-6565-4F1C-888F16420D7A}"/>
              </a:ext>
            </a:extLst>
          </p:cNvPr>
          <p:cNvSpPr/>
          <p:nvPr userDrawn="1"/>
        </p:nvSpPr>
        <p:spPr>
          <a:xfrm>
            <a:off x="10082773" y="0"/>
            <a:ext cx="270344" cy="1097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204F2-2C1E-E782-FBD8-6ECDF979166B}"/>
              </a:ext>
            </a:extLst>
          </p:cNvPr>
          <p:cNvSpPr/>
          <p:nvPr userDrawn="1"/>
        </p:nvSpPr>
        <p:spPr>
          <a:xfrm>
            <a:off x="0" y="6324525"/>
            <a:ext cx="12192000" cy="5334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 - one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F560A3-0456-1AAC-8EEE-CDFEB4F035DD}"/>
              </a:ext>
            </a:extLst>
          </p:cNvPr>
          <p:cNvSpPr/>
          <p:nvPr userDrawn="1"/>
        </p:nvSpPr>
        <p:spPr>
          <a:xfrm>
            <a:off x="0" y="0"/>
            <a:ext cx="10392355" cy="1097287"/>
          </a:xfrm>
          <a:prstGeom prst="rect">
            <a:avLst/>
          </a:prstGeom>
          <a:solidFill>
            <a:srgbClr val="3A4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266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A2AA3-FBBD-1D95-2202-E82F8581D3A4}"/>
              </a:ext>
            </a:extLst>
          </p:cNvPr>
          <p:cNvSpPr/>
          <p:nvPr userDrawn="1"/>
        </p:nvSpPr>
        <p:spPr>
          <a:xfrm>
            <a:off x="10354601" y="-421"/>
            <a:ext cx="1837398" cy="10977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26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6E6B2-E21A-4071-CC1E-D7F2526A2FA6}"/>
              </a:ext>
            </a:extLst>
          </p:cNvPr>
          <p:cNvSpPr/>
          <p:nvPr userDrawn="1"/>
        </p:nvSpPr>
        <p:spPr>
          <a:xfrm>
            <a:off x="10082773" y="0"/>
            <a:ext cx="270344" cy="1097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8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2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3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6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6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5D7EC5-3CD1-644E-7DE8-CD36D553CCA6}"/>
              </a:ext>
            </a:extLst>
          </p:cNvPr>
          <p:cNvSpPr/>
          <p:nvPr userDrawn="1"/>
        </p:nvSpPr>
        <p:spPr>
          <a:xfrm rot="10800000">
            <a:off x="-3" y="-5"/>
            <a:ext cx="7914638" cy="541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ED4D0-E70F-47D5-88C9-F05AC43FDAA6}"/>
              </a:ext>
            </a:extLst>
          </p:cNvPr>
          <p:cNvSpPr/>
          <p:nvPr userDrawn="1"/>
        </p:nvSpPr>
        <p:spPr>
          <a:xfrm>
            <a:off x="8162365" y="-3"/>
            <a:ext cx="4029630" cy="5417998"/>
          </a:xfrm>
          <a:prstGeom prst="rect">
            <a:avLst/>
          </a:prstGeom>
          <a:solidFill>
            <a:srgbClr val="3B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1B7AE-A33A-0E38-8AAD-620C7344A9E6}"/>
              </a:ext>
            </a:extLst>
          </p:cNvPr>
          <p:cNvSpPr/>
          <p:nvPr userDrawn="1"/>
        </p:nvSpPr>
        <p:spPr>
          <a:xfrm>
            <a:off x="7914640" y="0"/>
            <a:ext cx="372493" cy="541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13C5D-31B9-7A7E-B0CE-8B0568D5AB84}"/>
              </a:ext>
            </a:extLst>
          </p:cNvPr>
          <p:cNvSpPr/>
          <p:nvPr userDrawn="1"/>
        </p:nvSpPr>
        <p:spPr>
          <a:xfrm>
            <a:off x="0" y="5418000"/>
            <a:ext cx="12192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19C00-91DD-0120-17DC-13DEB9626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1422" y="5805632"/>
            <a:ext cx="1435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le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04ED8C-4AB6-A9D2-1B98-ADC1A88FA4FD}"/>
              </a:ext>
            </a:extLst>
          </p:cNvPr>
          <p:cNvSpPr/>
          <p:nvPr userDrawn="1"/>
        </p:nvSpPr>
        <p:spPr>
          <a:xfrm rot="10800000">
            <a:off x="-3" y="-7"/>
            <a:ext cx="4001643" cy="541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81326-A9A1-193C-2307-CD03F5AE768A}"/>
              </a:ext>
            </a:extLst>
          </p:cNvPr>
          <p:cNvSpPr/>
          <p:nvPr userDrawn="1"/>
        </p:nvSpPr>
        <p:spPr>
          <a:xfrm>
            <a:off x="4001640" y="0"/>
            <a:ext cx="372493" cy="541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18B9A-A43E-53FB-871E-07EA4B8A92EC}"/>
              </a:ext>
            </a:extLst>
          </p:cNvPr>
          <p:cNvSpPr/>
          <p:nvPr userDrawn="1"/>
        </p:nvSpPr>
        <p:spPr>
          <a:xfrm>
            <a:off x="0" y="5418000"/>
            <a:ext cx="12192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07E127-3EA8-D501-127F-BBA386805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1422" y="5805632"/>
            <a:ext cx="1435100" cy="63500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EC6E67E-D5EC-051E-6250-071336A0B4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4133" y="0"/>
            <a:ext cx="7817867" cy="54179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986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492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B05D3-73FB-9DE9-BAB2-EA6F3A7D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256AC-24C0-5692-3186-91BB8BEDC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D3D0E-6A68-3C0A-3E4F-564EFAFC8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3DDF-BB21-204E-9FC8-AC5BF5919D8E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B204-5D41-BF3D-F6C9-C81E1200D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63B6-8071-0622-5547-D17CA6E3A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69C6-5E21-034E-B992-6FDBA198B8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73" y="0"/>
            <a:ext cx="7403200" cy="5388400"/>
          </a:xfrm>
          <a:prstGeom prst="rect">
            <a:avLst/>
          </a:prstGeom>
          <a:solidFill>
            <a:srgbClr val="F6D1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defTabSz="1219170">
              <a:buClr>
                <a:srgbClr val="000000"/>
              </a:buClr>
            </a:pPr>
            <a:endParaRPr lang="en-GB" sz="4800" b="1" dirty="0">
              <a:solidFill>
                <a:srgbClr val="3B4395"/>
              </a:solidFill>
            </a:endParaRPr>
          </a:p>
          <a:p>
            <a:pPr marL="609585" defTabSz="1219170">
              <a:buClr>
                <a:srgbClr val="000000"/>
              </a:buClr>
            </a:pPr>
            <a:endParaRPr lang="en-GB" sz="4800" b="1" dirty="0">
              <a:solidFill>
                <a:srgbClr val="3B4395"/>
              </a:solidFill>
            </a:endParaRPr>
          </a:p>
          <a:p>
            <a:pPr marL="609585" defTabSz="1219170">
              <a:buClr>
                <a:srgbClr val="000000"/>
              </a:buClr>
            </a:pPr>
            <a:endParaRPr lang="en-GB" sz="4800" b="1" dirty="0">
              <a:solidFill>
                <a:srgbClr val="3B4395"/>
              </a:solidFill>
            </a:endParaRPr>
          </a:p>
          <a:p>
            <a:pPr marL="609585" defTabSz="1219170">
              <a:buClr>
                <a:srgbClr val="000000"/>
              </a:buClr>
            </a:pPr>
            <a:r>
              <a:rPr lang="en-GB" sz="4800" b="1" dirty="0">
                <a:solidFill>
                  <a:srgbClr val="3B4395"/>
                </a:solidFill>
              </a:rPr>
              <a:t>Learning &amp; Achievement Update</a:t>
            </a:r>
          </a:p>
          <a:p>
            <a:pPr marL="609585" defTabSz="1219170">
              <a:buClr>
                <a:srgbClr val="000000"/>
              </a:buClr>
            </a:pPr>
            <a:r>
              <a:rPr lang="en-GB" sz="4800" b="1" dirty="0">
                <a:solidFill>
                  <a:srgbClr val="3B4395"/>
                </a:solidFill>
              </a:rPr>
              <a:t>May 2025</a:t>
            </a:r>
            <a:br>
              <a:rPr lang="en-GB" sz="4800" dirty="0">
                <a:solidFill>
                  <a:srgbClr val="3B4395"/>
                </a:solidFill>
              </a:rPr>
            </a:br>
            <a:endParaRPr lang="en-GB" sz="4800" dirty="0">
              <a:solidFill>
                <a:srgbClr val="3B4395"/>
              </a:solidFill>
            </a:endParaRPr>
          </a:p>
          <a:p>
            <a:pPr marL="609585" defTabSz="1219170">
              <a:buClr>
                <a:srgbClr val="000000"/>
              </a:buClr>
            </a:pPr>
            <a:r>
              <a:rPr lang="en-GB" sz="2000" b="1" dirty="0">
                <a:solidFill>
                  <a:srgbClr val="3B4395"/>
                </a:solidFill>
              </a:rPr>
              <a:t>Richard Hunter - Principal Advisor</a:t>
            </a:r>
            <a:br>
              <a:rPr lang="en-GB" sz="4800" b="1" dirty="0">
                <a:solidFill>
                  <a:srgbClr val="3B4395"/>
                </a:solidFill>
              </a:rPr>
            </a:br>
            <a:br>
              <a:rPr lang="en-GB" sz="4800" dirty="0">
                <a:solidFill>
                  <a:srgbClr val="3B4395"/>
                </a:solidFill>
              </a:rPr>
            </a:br>
            <a:br>
              <a:rPr lang="en-GB" sz="4800" b="1" dirty="0">
                <a:solidFill>
                  <a:srgbClr val="3B4395"/>
                </a:solidFill>
              </a:rPr>
            </a:br>
            <a:endParaRPr lang="en-GB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403373" y="0"/>
            <a:ext cx="4788800" cy="5388400"/>
          </a:xfrm>
          <a:prstGeom prst="rect">
            <a:avLst/>
          </a:prstGeom>
          <a:solidFill>
            <a:srgbClr val="3B43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7403368" y="0"/>
            <a:ext cx="494800" cy="5388400"/>
          </a:xfrm>
          <a:prstGeom prst="rect">
            <a:avLst/>
          </a:prstGeom>
          <a:solidFill>
            <a:srgbClr val="BB00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5267" y="5817200"/>
            <a:ext cx="1879600" cy="833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35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 descr="Text">
            <a:extLst>
              <a:ext uri="{FF2B5EF4-FFF2-40B4-BE49-F238E27FC236}">
                <a16:creationId xmlns:a16="http://schemas.microsoft.com/office/drawing/2014/main" id="{4BB38176-A0D9-32B2-61A0-E7F1B3AB4F3B}"/>
              </a:ext>
            </a:extLst>
          </p:cNvPr>
          <p:cNvSpPr txBox="1">
            <a:spLocks/>
          </p:cNvSpPr>
          <p:nvPr/>
        </p:nvSpPr>
        <p:spPr>
          <a:xfrm>
            <a:off x="178421" y="1158239"/>
            <a:ext cx="11697628" cy="5078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Keeping Education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current phase (surplus capacity):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00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schools are being assessed for risk with their </a:t>
            </a:r>
            <a:r>
              <a:rPr lang="en-US" sz="2400" b="1" dirty="0">
                <a:solidFill>
                  <a:srgbClr val="BB0071"/>
                </a:solidFill>
                <a:latin typeface="Arial" panose="020B0604020202020204"/>
              </a:rPr>
              <a:t>r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="1" dirty="0">
              <a:solidFill>
                <a:srgbClr val="BB0071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="1" dirty="0">
                <a:solidFill>
                  <a:srgbClr val="BB0071"/>
                </a:solidFill>
                <a:latin typeface="Arial" panose="020B0604020202020204"/>
              </a:rPr>
              <a:t>   	A number of schools have significant decreases in their expected roll for September 	2025.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B00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BB0071"/>
                </a:solidFill>
                <a:latin typeface="Arial" panose="020B0604020202020204"/>
              </a:rPr>
              <a:t>Secondary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schools continue to experience the impact of falling rolls.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solidFill>
                <a:srgbClr val="BB0071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Several schools have Year 7 cohorts that are significantly smaller than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="1" dirty="0">
                <a:solidFill>
                  <a:srgbClr val="BB0071"/>
                </a:solidFill>
                <a:latin typeface="Arial" panose="020B0604020202020204"/>
              </a:rPr>
              <a:t>	Schools are evaluating their offers.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B00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B00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9041" y="250244"/>
            <a:ext cx="10515600" cy="8200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Updates 1</a:t>
            </a:r>
          </a:p>
        </p:txBody>
      </p:sp>
    </p:spTree>
    <p:extLst>
      <p:ext uri="{BB962C8B-B14F-4D97-AF65-F5344CB8AC3E}">
        <p14:creationId xmlns:p14="http://schemas.microsoft.com/office/powerpoint/2010/main" val="5372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34103-E103-BF64-D367-5FE38FA65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 descr="Text">
            <a:extLst>
              <a:ext uri="{FF2B5EF4-FFF2-40B4-BE49-F238E27FC236}">
                <a16:creationId xmlns:a16="http://schemas.microsoft.com/office/drawing/2014/main" id="{A3AA0FE8-69D4-2108-FB1C-A2ADB6E14527}"/>
              </a:ext>
            </a:extLst>
          </p:cNvPr>
          <p:cNvSpPr txBox="1">
            <a:spLocks/>
          </p:cNvSpPr>
          <p:nvPr/>
        </p:nvSpPr>
        <p:spPr>
          <a:xfrm>
            <a:off x="178421" y="1158239"/>
            <a:ext cx="11697628" cy="5078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 Matters:</a:t>
            </a:r>
          </a:p>
          <a:p>
            <a:pPr marL="0" marR="0"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 updates – audits need to be actioned</a:t>
            </a:r>
          </a:p>
          <a:p>
            <a:pPr marL="0" marR="0" indent="0" algn="ctr">
              <a:buNone/>
            </a:pPr>
            <a:endParaRPr lang="en-GB" sz="24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 management and risk assessments – DfE benchmarking for costs</a:t>
            </a:r>
          </a:p>
          <a:p>
            <a:pPr marL="0" marR="0" indent="0" algn="ctr">
              <a:buNone/>
            </a:pPr>
            <a:endParaRPr lang="en-GB" sz="24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 in school: </a:t>
            </a:r>
          </a:p>
          <a:p>
            <a:pPr marL="0" marR="0" indent="0" algn="ctr"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&amp; June is the national test &amp; assessment period. </a:t>
            </a:r>
          </a:p>
          <a:p>
            <a:pPr marL="0" marR="0" indent="0" algn="ctr"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Governors should visit during test weeks to oversee processes.</a:t>
            </a:r>
          </a:p>
          <a:p>
            <a:pPr marL="0" marR="0" indent="0" algn="ctr">
              <a:buNone/>
            </a:pPr>
            <a:endParaRPr lang="en-GB" sz="24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B00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3640B-8E56-7802-71B1-57953D46B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041" y="250244"/>
            <a:ext cx="10515600" cy="8200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Updates 2</a:t>
            </a:r>
          </a:p>
        </p:txBody>
      </p:sp>
    </p:spTree>
    <p:extLst>
      <p:ext uri="{BB962C8B-B14F-4D97-AF65-F5344CB8AC3E}">
        <p14:creationId xmlns:p14="http://schemas.microsoft.com/office/powerpoint/2010/main" val="155570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C45D-3271-7785-330A-18234203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 descr="Text">
            <a:extLst>
              <a:ext uri="{FF2B5EF4-FFF2-40B4-BE49-F238E27FC236}">
                <a16:creationId xmlns:a16="http://schemas.microsoft.com/office/drawing/2014/main" id="{A5F365CA-BA34-E9F4-6D4E-3F48F8FF029A}"/>
              </a:ext>
            </a:extLst>
          </p:cNvPr>
          <p:cNvSpPr txBox="1">
            <a:spLocks/>
          </p:cNvSpPr>
          <p:nvPr/>
        </p:nvSpPr>
        <p:spPr>
          <a:xfrm>
            <a:off x="178421" y="1158239"/>
            <a:ext cx="11697628" cy="5078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/>
            <a:r>
              <a:rPr lang="en-GB" sz="2800" dirty="0">
                <a:effectLst/>
                <a:latin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OFSTED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overall grade: – graded in 4 areas (Quality of Education, Leadership &amp; Management, Behaviour &amp; Attitudes, Personal Development, plus: Early Years or 6</a:t>
            </a:r>
            <a:r>
              <a:rPr lang="en-GB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Form provision).</a:t>
            </a:r>
          </a:p>
          <a:p>
            <a:pPr marL="0" marR="0" indent="0" algn="ctr">
              <a:buNone/>
            </a:pPr>
            <a:endParaRPr lang="en-GB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Report card consultation is “live” and should be responded to. Intention is to give a more nuanced picture of a school.</a:t>
            </a:r>
          </a:p>
          <a:p>
            <a:pPr marL="0" marR="0" algn="ctr"/>
            <a:endParaRPr lang="en-GB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inspections in the autumn until November 2025 once training is completed. NAHT has undertaken judicial review which may impact implementation of new inspection process.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D57C6-C4A7-6E0D-C0A2-8C62290A1C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041" y="250244"/>
            <a:ext cx="10515600" cy="8200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Updates 3</a:t>
            </a:r>
          </a:p>
        </p:txBody>
      </p:sp>
    </p:spTree>
    <p:extLst>
      <p:ext uri="{BB962C8B-B14F-4D97-AF65-F5344CB8AC3E}">
        <p14:creationId xmlns:p14="http://schemas.microsoft.com/office/powerpoint/2010/main" val="256115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FB4AD-CC58-37A9-D079-46E6C2D2B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 descr="Text">
            <a:extLst>
              <a:ext uri="{FF2B5EF4-FFF2-40B4-BE49-F238E27FC236}">
                <a16:creationId xmlns:a16="http://schemas.microsoft.com/office/drawing/2014/main" id="{F6A9F986-042B-2F9E-3DFA-8A82544F58B3}"/>
              </a:ext>
            </a:extLst>
          </p:cNvPr>
          <p:cNvSpPr txBox="1">
            <a:spLocks/>
          </p:cNvSpPr>
          <p:nvPr/>
        </p:nvSpPr>
        <p:spPr>
          <a:xfrm>
            <a:off x="178421" y="1158239"/>
            <a:ext cx="11697628" cy="5078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/>
            <a:r>
              <a:rPr lang="en-GB" sz="2800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DfE priorities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Attendance &amp; Exclusions (suspensions) – </a:t>
            </a:r>
          </a:p>
          <a:p>
            <a:pPr marL="0" marR="0" indent="0" algn="ctr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is not attending and why? </a:t>
            </a:r>
          </a:p>
          <a:p>
            <a:pPr marL="0" marR="0" indent="0" algn="ctr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is being suspended and why?</a:t>
            </a:r>
          </a:p>
          <a:p>
            <a:pPr marL="0" marR="0" indent="0" algn="ctr">
              <a:buNone/>
            </a:pPr>
            <a:endParaRPr lang="en-GB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SEND &amp; Early Years – offer for 2 year olds</a:t>
            </a:r>
          </a:p>
          <a:p>
            <a:pPr marL="0" marR="0" indent="0" algn="ctr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are pupil needs being managed?</a:t>
            </a:r>
          </a:p>
          <a:p>
            <a:pPr marL="0" marR="0" algn="ctr"/>
            <a:endParaRPr lang="en-GB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37585F-A4FD-2219-E330-298028102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041" y="250244"/>
            <a:ext cx="10515600" cy="8200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Updates 4</a:t>
            </a:r>
          </a:p>
        </p:txBody>
      </p:sp>
    </p:spTree>
    <p:extLst>
      <p:ext uri="{BB962C8B-B14F-4D97-AF65-F5344CB8AC3E}">
        <p14:creationId xmlns:p14="http://schemas.microsoft.com/office/powerpoint/2010/main" val="203518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BC2ABD-B2AF-7C90-14C7-51CD9EF8CC1D}"/>
              </a:ext>
            </a:extLst>
          </p:cNvPr>
          <p:cNvSpPr/>
          <p:nvPr/>
        </p:nvSpPr>
        <p:spPr>
          <a:xfrm>
            <a:off x="1833294" y="2319153"/>
            <a:ext cx="4262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Questions…</a:t>
            </a:r>
          </a:p>
        </p:txBody>
      </p:sp>
    </p:spTree>
    <p:extLst>
      <p:ext uri="{BB962C8B-B14F-4D97-AF65-F5344CB8AC3E}">
        <p14:creationId xmlns:p14="http://schemas.microsoft.com/office/powerpoint/2010/main" val="3328847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5d53cc01-3ce3-4f45-8028-bcd4036f16ab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outhwark">
      <a:dk1>
        <a:srgbClr val="000000"/>
      </a:dk1>
      <a:lt1>
        <a:srgbClr val="FFFFFF"/>
      </a:lt1>
      <a:dk2>
        <a:srgbClr val="00873B"/>
      </a:dk2>
      <a:lt2>
        <a:srgbClr val="C9D963"/>
      </a:lt2>
      <a:accent1>
        <a:srgbClr val="24463C"/>
      </a:accent1>
      <a:accent2>
        <a:srgbClr val="8FCAAA"/>
      </a:accent2>
      <a:accent3>
        <a:srgbClr val="F9B000"/>
      </a:accent3>
      <a:accent4>
        <a:srgbClr val="FBEE71"/>
      </a:accent4>
      <a:accent5>
        <a:srgbClr val="BB0071"/>
      </a:accent5>
      <a:accent6>
        <a:srgbClr val="F6D1DC"/>
      </a:accent6>
      <a:hlink>
        <a:srgbClr val="3B4395"/>
      </a:hlink>
      <a:folHlink>
        <a:srgbClr val="4427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6026388-A5F3-4D02-9947-1C493B2E2F00}" vid="{2B34C36E-4D0D-4316-BB8B-27B4AA1FDA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Description xmlns="3bcb0ad3-090c-4ae7-93cc-761c0b777f58" xsi:nil="true"/>
    <FormId xmlns="3bcb0ad3-090c-4ae7-93cc-761c0b777f58" xsi:nil="true"/>
    <FormVersion xmlns="3bcb0ad3-090c-4ae7-93cc-761c0b777f58" xsi:nil="true"/>
    <FormCategory xmlns="3bcb0ad3-090c-4ae7-93cc-761c0b777f58" xsi:nil="true"/>
    <ShowInCatalog xmlns="3bcb0ad3-090c-4ae7-93cc-761c0b777f58">false</ShowInCatalog>
    <CustomContentTypeId xmlns="3bcb0ad3-090c-4ae7-93cc-761c0b777f58" xsi:nil="true"/>
    <FormName xmlns="3bcb0ad3-090c-4ae7-93cc-761c0b777f58" xsi:nil="true"/>
    <FormLocale xmlns="3bcb0ad3-090c-4ae7-93cc-761c0b777f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6795C9A00AB8D44A92766694C4FA2128" ma:contentTypeVersion="0" ma:contentTypeDescription="A Microsoft InfoPath Form Template." ma:contentTypeScope="" ma:versionID="81f778f92637247385ad874aa434526b">
  <xsd:schema xmlns:xsd="http://www.w3.org/2001/XMLSchema" xmlns:xs="http://www.w3.org/2001/XMLSchema" xmlns:p="http://schemas.microsoft.com/office/2006/metadata/properties" xmlns:ns2="3bcb0ad3-090c-4ae7-93cc-761c0b777f58" targetNamespace="http://schemas.microsoft.com/office/2006/metadata/properties" ma:root="true" ma:fieldsID="7e2797079e88f03026d4ee573a89f677" ns2:_="">
    <xsd:import namespace="3bcb0ad3-090c-4ae7-93cc-761c0b777f58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0ad3-090c-4ae7-93cc-761c0b777f58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5E00C-ED66-4169-8AE6-BCE0017F00F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bcb0ad3-090c-4ae7-93cc-761c0b777f5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89AB6B-32B9-42A1-B30D-9E35B76EF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b0ad3-090c-4ae7-93cc-761c0b777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717CE2-9F54-425F-9EFC-55E6AAB4A1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Southwark Council light blue and mint</Template>
  <TotalTime>3284</TotalTime>
  <Words>284</Words>
  <Application>Microsoft Office PowerPoint</Application>
  <PresentationFormat>Widescreen</PresentationFormat>
  <Paragraphs>45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2_Office Theme</vt:lpstr>
      <vt:lpstr>PowerPoint Presentation</vt:lpstr>
      <vt:lpstr>Key Updates 1</vt:lpstr>
      <vt:lpstr>Key Updates 2</vt:lpstr>
      <vt:lpstr>Key Updates 3</vt:lpstr>
      <vt:lpstr>Key Updates 4</vt:lpstr>
      <vt:lpstr>PowerPoint Presentation</vt:lpstr>
    </vt:vector>
  </TitlesOfParts>
  <Company>London Borough of Southwark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to go here, this can be on one, two or three lines  Add additional information</dc:title>
  <dc:creator>Ashworth, Justin</dc:creator>
  <cp:lastModifiedBy>Hunter, Richard</cp:lastModifiedBy>
  <cp:revision>95</cp:revision>
  <dcterms:created xsi:type="dcterms:W3CDTF">2024-02-08T15:52:45Z</dcterms:created>
  <dcterms:modified xsi:type="dcterms:W3CDTF">2025-05-06T06:42:23Z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6e961b47-fb94-4267-ad9f-ebe46a7c45e8</vt:lpwstr>
  </property>
  <property fmtid="{D5CDD505-2E9C-101B-9397-08002B2CF9AE}" pid="3" name="ContentTypeId">
    <vt:lpwstr>0x010100F8EF98760CBA4A94994F13BA881038FA006795C9A00AB8D44A92766694C4FA2128</vt:lpwstr>
  </property>
</Properties>
</file>