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b="def" i="def"/>
      <a:tcStyle>
        <a:tcBdr/>
        <a:fill>
          <a:solidFill>
            <a:srgbClr val="E6EA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b="def" i="def"/>
      <a:tcStyle>
        <a:tcBdr/>
        <a:fill>
          <a:solidFill>
            <a:srgbClr val="F8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b="def" i="def"/>
      <a:tcStyle>
        <a:tcBdr/>
        <a:fill>
          <a:solidFill>
            <a:srgbClr val="EBE8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
          </p:nvPr>
        </p:nvSpPr>
        <p:spPr>
          <a:xfrm>
            <a:off x="1270000" y="6362700"/>
            <a:ext cx="10464800" cy="469900"/>
          </a:xfrm>
          <a:prstGeom prst="rect">
            <a:avLst/>
          </a:prstGeom>
        </p:spPr>
        <p:txBody>
          <a:bodyPr anchor="t"/>
          <a:lstStyle>
            <a:lvl1pPr marL="0" indent="0" algn="ctr">
              <a:spcBef>
                <a:spcPts val="0"/>
              </a:spcBef>
              <a:buSzTx/>
              <a:buNone/>
              <a:defRPr sz="2400"/>
            </a:lvl1pPr>
            <a:lvl2pPr marL="740833" indent="-296333" algn="ctr">
              <a:spcBef>
                <a:spcPts val="0"/>
              </a:spcBef>
              <a:defRPr sz="2400"/>
            </a:lvl2pPr>
            <a:lvl3pPr marL="1185333" indent="-296333" algn="ctr">
              <a:spcBef>
                <a:spcPts val="0"/>
              </a:spcBef>
              <a:defRPr sz="2400"/>
            </a:lvl3pPr>
            <a:lvl4pPr marL="1629833" indent="-296333" algn="ctr">
              <a:spcBef>
                <a:spcPts val="0"/>
              </a:spcBef>
              <a:defRPr sz="2400"/>
            </a:lvl4pPr>
            <a:lvl5pPr marL="2074333" indent="-296333" algn="ctr">
              <a:spcBef>
                <a:spcPts val="0"/>
              </a:spcBef>
              <a:defRPr sz="2400"/>
            </a:lvl5pPr>
          </a:lstStyle>
          <a:p>
            <a:pPr/>
            <a:r>
              <a:t>Body Level One</a:t>
            </a:r>
          </a:p>
          <a:p>
            <a:pPr lvl="1"/>
            <a:r>
              <a:t>Body Level Two</a:t>
            </a:r>
          </a:p>
          <a:p>
            <a:pPr lvl="2"/>
            <a:r>
              <a:t>Body Level Three</a:t>
            </a:r>
          </a:p>
          <a:p>
            <a:pPr lvl="3"/>
            <a:r>
              <a:t>Body Level Four</a:t>
            </a:r>
          </a:p>
          <a:p>
            <a:pPr lvl="4"/>
            <a:r>
              <a:t>Body Level Five</a:t>
            </a:r>
          </a:p>
        </p:txBody>
      </p:sp>
      <p:sp>
        <p:nvSpPr>
          <p:cNvPr id="94" name="Shape 94"/>
          <p:cNvSpPr/>
          <p:nvPr>
            <p:ph type="body" sz="quarter" idx="13"/>
          </p:nvPr>
        </p:nvSpPr>
        <p:spPr>
          <a:xfrm>
            <a:off x="1270000" y="4267200"/>
            <a:ext cx="10464800" cy="685800"/>
          </a:xfrm>
          <a:prstGeom prst="rect">
            <a:avLst/>
          </a:prstGeom>
        </p:spPr>
        <p:txBody>
          <a:bodyPr/>
          <a:lstStyle/>
          <a:p>
            <a:pPr marL="0" indent="0" algn="ctr">
              <a:spcBef>
                <a:spcPts val="0"/>
              </a:spcBef>
              <a:buSzTx/>
              <a:buNone/>
              <a:defRPr sz="3800"/>
            </a:pP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Shape 39"/>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24518" y="889000"/>
            <a:ext cx="5334002" cy="3771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ordpress-54889-279912.cloudwaysapps.com" TargetMode="External"/><Relationship Id="rId3"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subTitle" sz="half" idx="1"/>
          </p:nvPr>
        </p:nvSpPr>
        <p:spPr>
          <a:xfrm>
            <a:off x="1270000" y="5029200"/>
            <a:ext cx="10464800" cy="3147418"/>
          </a:xfrm>
          <a:prstGeom prst="rect">
            <a:avLst/>
          </a:prstGeom>
        </p:spPr>
        <p:txBody>
          <a:bodyPr/>
          <a:lstStyle/>
          <a:p>
            <a:pPr>
              <a:defRPr sz="4600"/>
            </a:pPr>
          </a:p>
          <a:p>
            <a:pPr>
              <a:defRPr sz="5600"/>
            </a:pPr>
            <a:r>
              <a:t>The Power of Listening and Responding</a:t>
            </a:r>
          </a:p>
        </p:txBody>
      </p:sp>
      <p:sp>
        <p:nvSpPr>
          <p:cNvPr id="120" name="Shape 120"/>
          <p:cNvSpPr/>
          <p:nvPr>
            <p:ph type="ctrTitle"/>
          </p:nvPr>
        </p:nvSpPr>
        <p:spPr>
          <a:prstGeom prst="rect">
            <a:avLst/>
          </a:prstGeom>
        </p:spPr>
        <p:txBody>
          <a:bodyPr/>
          <a:lstStyle/>
          <a:p>
            <a:pPr>
              <a:defRPr sz="10000"/>
            </a:pPr>
            <a:r>
              <a:t>Stuart Lodge </a:t>
            </a:r>
          </a:p>
          <a:p>
            <a:pPr>
              <a:defRPr sz="2900"/>
            </a:pPr>
            <a:r>
              <a:t>Head of Performing Arts at Walworth Academy - Southwark</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title"/>
          </p:nvPr>
        </p:nvSpPr>
        <p:spPr>
          <a:xfrm>
            <a:off x="1270000" y="1814413"/>
            <a:ext cx="10464800" cy="6464152"/>
          </a:xfrm>
          <a:prstGeom prst="rect">
            <a:avLst/>
          </a:prstGeom>
        </p:spPr>
        <p:txBody>
          <a:bodyPr/>
          <a:lstStyle/>
          <a:p>
            <a:pPr>
              <a:defRPr sz="6900"/>
            </a:pPr>
            <a:r>
              <a:t>Stuart Lodge</a:t>
            </a:r>
          </a:p>
          <a:p>
            <a:pPr>
              <a:defRPr sz="6900"/>
            </a:pPr>
          </a:p>
          <a:p>
            <a:pPr>
              <a:defRPr sz="4500"/>
            </a:pPr>
            <a:r>
              <a:t>The legacy and the future for creative learning intervention and deep learning…</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body" sz="half" idx="1"/>
          </p:nvPr>
        </p:nvSpPr>
        <p:spPr>
          <a:xfrm>
            <a:off x="1270000" y="4505116"/>
            <a:ext cx="10464800" cy="4308684"/>
          </a:xfrm>
          <a:prstGeom prst="rect">
            <a:avLst/>
          </a:prstGeom>
        </p:spPr>
        <p:txBody>
          <a:bodyPr/>
          <a:lstStyle>
            <a:lvl1pPr>
              <a:defRPr sz="3100"/>
            </a:lvl1pPr>
          </a:lstStyle>
          <a:p>
            <a:pPr/>
            <a:r>
              <a:t>“Mr Lodge, I know that I'm supposed to act in a way which shows that I respect everybody as an individual but... why should I respect other people's rights when my religion and family tell me that there are some people who should be regarded as unacceptable?” (Sohail Abeyat - Year 8)</a:t>
            </a:r>
          </a:p>
        </p:txBody>
      </p:sp>
      <p:sp>
        <p:nvSpPr>
          <p:cNvPr id="123" name="Shape 123"/>
          <p:cNvSpPr/>
          <p:nvPr>
            <p:ph type="body" idx="13"/>
          </p:nvPr>
        </p:nvSpPr>
        <p:spPr>
          <a:xfrm>
            <a:off x="1270000" y="548799"/>
            <a:ext cx="10464800" cy="3798923"/>
          </a:xfrm>
          <a:prstGeom prst="rect">
            <a:avLst/>
          </a:prstGeom>
          <a:extLst>
            <a:ext uri="{C572A759-6A51-4108-AA02-DFA0A04FC94B}">
              <ma14:wrappingTextBoxFlag xmlns:ma14="http://schemas.microsoft.com/office/mac/drawingml/2011/main" val="1"/>
            </a:ext>
          </a:extLst>
        </p:spPr>
        <p:txBody>
          <a:bodyPr/>
          <a:lstStyle>
            <a:lvl1pPr marL="0" indent="0" algn="ctr">
              <a:spcBef>
                <a:spcPts val="0"/>
              </a:spcBef>
              <a:buSzTx/>
              <a:buNone/>
              <a:defRPr b="1" sz="3800">
                <a:latin typeface="+mj-lt"/>
                <a:ea typeface="+mj-ea"/>
                <a:cs typeface="+mj-cs"/>
                <a:sym typeface="Helvetica"/>
              </a:defRPr>
            </a:lvl1pPr>
          </a:lstStyle>
          <a:p>
            <a:pPr/>
            <a:r>
              <a:t>How one question changed a whole school’s approach to identity…</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ctrTitle"/>
          </p:nvPr>
        </p:nvSpPr>
        <p:spPr>
          <a:xfrm>
            <a:off x="1270000" y="2566680"/>
            <a:ext cx="10464800" cy="2953982"/>
          </a:xfrm>
          <a:prstGeom prst="rect">
            <a:avLst/>
          </a:prstGeom>
        </p:spPr>
        <p:txBody>
          <a:bodyPr/>
          <a:lstStyle/>
          <a:p>
            <a:pPr>
              <a:defRPr sz="10000"/>
            </a:pPr>
            <a:r>
              <a:t>Kate Gilbert</a:t>
            </a:r>
          </a:p>
          <a:p>
            <a:pPr>
              <a:defRPr sz="4600"/>
            </a:pPr>
            <a:r>
              <a:t>Founder of the Creative Learning Hub</a:t>
            </a:r>
          </a:p>
        </p:txBody>
      </p:sp>
      <p:sp>
        <p:nvSpPr>
          <p:cNvPr id="126" name="Shape 126"/>
          <p:cNvSpPr/>
          <p:nvPr>
            <p:ph type="subTitle" sz="half" idx="1"/>
          </p:nvPr>
        </p:nvSpPr>
        <p:spPr>
          <a:xfrm>
            <a:off x="1270000" y="5508454"/>
            <a:ext cx="10464800" cy="3449809"/>
          </a:xfrm>
          <a:prstGeom prst="rect">
            <a:avLst/>
          </a:prstGeom>
        </p:spPr>
        <p:txBody>
          <a:bodyPr/>
          <a:lstStyle/>
          <a:p>
            <a:pPr/>
          </a:p>
          <a:p>
            <a:pPr>
              <a:defRPr sz="3100"/>
            </a:pPr>
            <a:r>
              <a:t>The Creative Learning Hub was set up in order to tackle sensitive issues and topics in schools through creative practice.  We match creative practitioners with schools and design programmes for students to learn about topics deeply.</a:t>
            </a:r>
          </a:p>
        </p:txBody>
      </p:sp>
      <p:pic>
        <p:nvPicPr>
          <p:cNvPr id="127" name="CLH Logo draft.png"/>
          <p:cNvPicPr>
            <a:picLocks noChangeAspect="1"/>
          </p:cNvPicPr>
          <p:nvPr/>
        </p:nvPicPr>
        <p:blipFill>
          <a:blip r:embed="rId2">
            <a:extLst/>
          </a:blip>
          <a:stretch>
            <a:fillRect/>
          </a:stretch>
        </p:blipFill>
        <p:spPr>
          <a:xfrm>
            <a:off x="7733026" y="903469"/>
            <a:ext cx="4139659" cy="2382688"/>
          </a:xfrm>
          <a:prstGeom prst="rect">
            <a:avLst/>
          </a:prstGeom>
          <a:ln w="12700">
            <a:miter lim="400000"/>
          </a:ln>
        </p:spPr>
      </p:pic>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p:nvPr>
        </p:nvSpPr>
        <p:spPr>
          <a:prstGeom prst="rect">
            <a:avLst/>
          </a:prstGeom>
        </p:spPr>
        <p:txBody>
          <a:bodyPr/>
          <a:lstStyle/>
          <a:p>
            <a:pPr>
              <a:defRPr sz="3100"/>
            </a:pPr>
            <a:r>
              <a:t>Creative Learning Hub short film of our mental health and wellbeing project at ARK All Saints Academy</a:t>
            </a:r>
          </a:p>
          <a:p>
            <a:pPr>
              <a:defRPr sz="3100"/>
            </a:pPr>
          </a:p>
          <a:p>
            <a:pPr>
              <a:defRPr sz="3100"/>
            </a:pPr>
          </a:p>
          <a:p>
            <a:pPr>
              <a:defRPr sz="3100" u="sng"/>
            </a:pPr>
            <a:r>
              <a:rPr>
                <a:solidFill>
                  <a:srgbClr val="0000FF"/>
                </a:solidFill>
                <a:uFill>
                  <a:solidFill>
                    <a:srgbClr val="0000FF"/>
                  </a:solidFill>
                </a:uFill>
                <a:hlinkClick r:id="rId2" invalidUrl="" action="" tgtFrame="" tooltip="" history="1" highlightClick="0" endSnd="0"/>
              </a:rPr>
              <a:t>http://wordpress-54889-279912.cloudwaysapps.com</a:t>
            </a:r>
          </a:p>
        </p:txBody>
      </p:sp>
      <p:pic>
        <p:nvPicPr>
          <p:cNvPr id="130" name="CLH Logo draft.png"/>
          <p:cNvPicPr>
            <a:picLocks noChangeAspect="1"/>
          </p:cNvPicPr>
          <p:nvPr/>
        </p:nvPicPr>
        <p:blipFill>
          <a:blip r:embed="rId3">
            <a:extLst/>
          </a:blip>
          <a:srcRect l="0" t="0" r="0" b="0"/>
          <a:stretch>
            <a:fillRect/>
          </a:stretch>
        </p:blipFill>
        <p:spPr>
          <a:xfrm>
            <a:off x="7780045" y="763644"/>
            <a:ext cx="4337690" cy="2496669"/>
          </a:xfrm>
          <a:prstGeom prst="rect">
            <a:avLst/>
          </a:prstGeom>
          <a:ln w="12700">
            <a:miter lim="400000"/>
          </a:ln>
        </p:spPr>
      </p:pic>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ctrTitle"/>
          </p:nvPr>
        </p:nvSpPr>
        <p:spPr>
          <a:prstGeom prst="rect">
            <a:avLst/>
          </a:prstGeom>
        </p:spPr>
        <p:txBody>
          <a:bodyPr/>
          <a:lstStyle>
            <a:lvl1pPr>
              <a:defRPr sz="10000"/>
            </a:lvl1pPr>
          </a:lstStyle>
          <a:p>
            <a:pPr/>
            <a:r>
              <a:t>Valcin Abiola</a:t>
            </a:r>
          </a:p>
        </p:txBody>
      </p:sp>
      <p:sp>
        <p:nvSpPr>
          <p:cNvPr id="133" name="Shape 133"/>
          <p:cNvSpPr/>
          <p:nvPr>
            <p:ph type="subTitle" sz="quarter" idx="1"/>
          </p:nvPr>
        </p:nvSpPr>
        <p:spPr>
          <a:prstGeom prst="rect">
            <a:avLst/>
          </a:prstGeom>
        </p:spPr>
        <p:txBody>
          <a:bodyPr/>
          <a:lstStyle/>
          <a:p>
            <a:pPr/>
            <a:r>
              <a:t>Walworth drama Student and BOY Ambassador</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title"/>
          </p:nvPr>
        </p:nvSpPr>
        <p:spPr>
          <a:prstGeom prst="rect">
            <a:avLst/>
          </a:prstGeom>
        </p:spPr>
        <p:txBody>
          <a:bodyPr/>
          <a:lstStyle>
            <a:lvl1pPr defTabSz="467359">
              <a:defRPr sz="6400"/>
            </a:lvl1pPr>
          </a:lstStyle>
          <a:p>
            <a:pPr/>
            <a:r>
              <a:t>A short example of outreach TIE courtesy of Walworth Academy students</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ctrTitle"/>
          </p:nvPr>
        </p:nvSpPr>
        <p:spPr>
          <a:xfrm>
            <a:off x="1270000" y="757570"/>
            <a:ext cx="10464800" cy="4182730"/>
          </a:xfrm>
          <a:prstGeom prst="rect">
            <a:avLst/>
          </a:prstGeom>
        </p:spPr>
        <p:txBody>
          <a:bodyPr/>
          <a:lstStyle/>
          <a:p>
            <a:pPr>
              <a:defRPr sz="10000"/>
            </a:pPr>
            <a:r>
              <a:t>Sarah Ellis</a:t>
            </a:r>
          </a:p>
          <a:p>
            <a:pPr>
              <a:defRPr sz="4200"/>
            </a:pPr>
            <a:r>
              <a:t>Hyper-Fusion Theatre Company</a:t>
            </a:r>
          </a:p>
          <a:p>
            <a:pPr>
              <a:defRPr sz="4200"/>
            </a:pPr>
          </a:p>
        </p:txBody>
      </p:sp>
      <p:sp>
        <p:nvSpPr>
          <p:cNvPr id="138" name="Shape 138"/>
          <p:cNvSpPr/>
          <p:nvPr>
            <p:ph type="subTitle" sz="quarter" idx="1"/>
          </p:nvPr>
        </p:nvSpPr>
        <p:spPr>
          <a:prstGeom prst="rect">
            <a:avLst/>
          </a:prstGeom>
        </p:spPr>
        <p:txBody>
          <a:bodyPr/>
          <a:lstStyle/>
          <a:p>
            <a:pPr algn="l" defTabSz="457200">
              <a:lnSpc>
                <a:spcPts val="2800"/>
              </a:lnSpc>
              <a:defRPr sz="1200">
                <a:latin typeface="Times"/>
                <a:ea typeface="Times"/>
                <a:cs typeface="Times"/>
                <a:sym typeface="Times"/>
              </a:defRPr>
            </a:pPr>
            <a:r>
              <a:t>                                 </a:t>
            </a:r>
          </a:p>
          <a:p>
            <a:pPr algn="l" defTabSz="457200">
              <a:lnSpc>
                <a:spcPts val="2800"/>
              </a:lnSpc>
              <a:defRPr sz="1200">
                <a:latin typeface="Times"/>
                <a:ea typeface="Times"/>
                <a:cs typeface="Times"/>
                <a:sym typeface="Times"/>
              </a:defRPr>
            </a:pPr>
            <a:r>
              <a:t>                                 </a:t>
            </a:r>
          </a:p>
          <a:p>
            <a:pPr algn="l" defTabSz="457200">
              <a:lnSpc>
                <a:spcPts val="2800"/>
              </a:lnSpc>
              <a:defRPr sz="1200">
                <a:latin typeface="Times"/>
                <a:ea typeface="Times"/>
                <a:cs typeface="Times"/>
                <a:sym typeface="Times"/>
              </a:defRPr>
            </a:pPr>
            <a:r>
              <a:t>                                 </a:t>
            </a:r>
          </a:p>
        </p:txBody>
      </p:sp>
      <p:pic>
        <p:nvPicPr>
          <p:cNvPr id="139" name="HyperFusion Logo 2016 pdf 2.pdf"/>
          <p:cNvPicPr>
            <a:picLocks noChangeAspect="1"/>
          </p:cNvPicPr>
          <p:nvPr/>
        </p:nvPicPr>
        <p:blipFill>
          <a:blip r:embed="rId2">
            <a:extLst/>
          </a:blip>
          <a:stretch>
            <a:fillRect/>
          </a:stretch>
        </p:blipFill>
        <p:spPr>
          <a:xfrm>
            <a:off x="3630998" y="4197521"/>
            <a:ext cx="5867648" cy="4704566"/>
          </a:xfrm>
          <a:prstGeom prst="rect">
            <a:avLst/>
          </a:prstGeom>
          <a:ln w="12700">
            <a:miter lim="400000"/>
          </a:ln>
        </p:spPr>
      </p:pic>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1" name="image1.jpeg" descr="Macintosh HD:Users:HyperFusion:Desktop:EMAILALBE BOY Front Cover 7.7.15.jpeg"/>
          <p:cNvPicPr>
            <a:picLocks noChangeAspect="1"/>
          </p:cNvPicPr>
          <p:nvPr/>
        </p:nvPicPr>
        <p:blipFill>
          <a:blip r:embed="rId2">
            <a:extLst/>
          </a:blip>
          <a:stretch>
            <a:fillRect/>
          </a:stretch>
        </p:blipFill>
        <p:spPr>
          <a:xfrm>
            <a:off x="1213900" y="155856"/>
            <a:ext cx="10805599" cy="14572688"/>
          </a:xfrm>
          <a:prstGeom prst="rect">
            <a:avLst/>
          </a:prstGeom>
          <a:ln w="12700">
            <a:miter lim="400000"/>
          </a:ln>
        </p:spPr>
      </p:pic>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ctrTitle"/>
          </p:nvPr>
        </p:nvSpPr>
        <p:spPr>
          <a:xfrm>
            <a:off x="1270000" y="1638300"/>
            <a:ext cx="10464800" cy="3444181"/>
          </a:xfrm>
          <a:prstGeom prst="rect">
            <a:avLst/>
          </a:prstGeom>
        </p:spPr>
        <p:txBody>
          <a:bodyPr/>
          <a:lstStyle/>
          <a:p>
            <a:pPr>
              <a:defRPr sz="10000"/>
            </a:pPr>
            <a:r>
              <a:t>Shemare George</a:t>
            </a:r>
          </a:p>
          <a:p>
            <a:pPr>
              <a:defRPr sz="3200"/>
            </a:pPr>
            <a:r>
              <a:t>Walworth Drama student and BOY Ambassador</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