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  <p:sldMasterId id="2147483658" r:id="rId3"/>
    <p:sldMasterId id="2147483672" r:id="rId4"/>
    <p:sldMasterId id="2147483680" r:id="rId5"/>
  </p:sldMasterIdLst>
  <p:notesMasterIdLst>
    <p:notesMasterId r:id="rId19"/>
  </p:notesMasterIdLst>
  <p:sldIdLst>
    <p:sldId id="257" r:id="rId6"/>
    <p:sldId id="260" r:id="rId7"/>
    <p:sldId id="264" r:id="rId8"/>
    <p:sldId id="269" r:id="rId9"/>
    <p:sldId id="270" r:id="rId10"/>
    <p:sldId id="271" r:id="rId11"/>
    <p:sldId id="266" r:id="rId12"/>
    <p:sldId id="267" r:id="rId13"/>
    <p:sldId id="273" r:id="rId14"/>
    <p:sldId id="268" r:id="rId15"/>
    <p:sldId id="258" r:id="rId16"/>
    <p:sldId id="259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2">
          <p15:clr>
            <a:srgbClr val="A4A3A4"/>
          </p15:clr>
        </p15:guide>
        <p15:guide id="3" pos="55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0"/>
    <a:srgbClr val="FF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706"/>
  </p:normalViewPr>
  <p:slideViewPr>
    <p:cSldViewPr showGuides="1">
      <p:cViewPr varScale="1">
        <p:scale>
          <a:sx n="82" d="100"/>
          <a:sy n="82" d="100"/>
        </p:scale>
        <p:origin x="1264" y="160"/>
      </p:cViewPr>
      <p:guideLst>
        <p:guide orient="horz" pos="2160"/>
        <p:guide pos="232"/>
        <p:guide pos="5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77719-2101-4365-A35A-CECE9566D21E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27BCA-3C35-4450-88AD-1D6BAB69D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5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locality based.</a:t>
            </a:r>
            <a:r>
              <a:rPr lang="en-GB" baseline="0" dirty="0"/>
              <a:t> This allows good working relationships within a geographical location - schools and </a:t>
            </a:r>
            <a:r>
              <a:rPr lang="en-GB" baseline="0" dirty="0" err="1"/>
              <a:t>gps</a:t>
            </a:r>
            <a:endParaRPr lang="en-GB" baseline="0" dirty="0"/>
          </a:p>
          <a:p>
            <a:r>
              <a:rPr lang="en-GB" baseline="0" dirty="0"/>
              <a:t>We work with FSOS and EWOs in our localities.</a:t>
            </a:r>
          </a:p>
          <a:p>
            <a:r>
              <a:rPr lang="en-GB" baseline="0" dirty="0"/>
              <a:t>WE are a tier two service, who has good working relationships with the child and family adolescent, and the neurodevelopmental teams</a:t>
            </a:r>
          </a:p>
          <a:p>
            <a:r>
              <a:rPr lang="en-GB" baseline="0" dirty="0"/>
              <a:t>Sitting within the family early help and youth justice directorate.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3805-B4E1-4380-B3CF-8C19B6C257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2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plan interventions based</a:t>
            </a:r>
            <a:r>
              <a:rPr lang="en-GB" baseline="0" dirty="0"/>
              <a:t> on assessments and a formulation framework – early intervention – short term work</a:t>
            </a:r>
          </a:p>
          <a:p>
            <a:r>
              <a:rPr lang="en-GB" dirty="0"/>
              <a:t>Common referrals we receive are around</a:t>
            </a:r>
            <a:r>
              <a:rPr lang="en-GB" baseline="0" dirty="0"/>
              <a:t> difficulties with feelings, behaviours and relationships. The child does not have to have diagnosed mental health difficulty. </a:t>
            </a:r>
          </a:p>
          <a:p>
            <a:r>
              <a:rPr lang="en-GB" baseline="0" dirty="0"/>
              <a:t>e.g. worry, sadness, or anger that is getting in the way of life.</a:t>
            </a:r>
          </a:p>
          <a:p>
            <a:r>
              <a:rPr lang="en-GB" baseline="0" dirty="0"/>
              <a:t>Challenges in relationships with staff or peers</a:t>
            </a:r>
          </a:p>
          <a:p>
            <a:r>
              <a:rPr lang="en-GB" baseline="0" dirty="0"/>
              <a:t>Challenges in managing expected behaviour in class.</a:t>
            </a:r>
          </a:p>
          <a:p>
            <a:r>
              <a:rPr lang="en-GB" baseline="0" dirty="0"/>
              <a:t>We formulate using broad range of information about family and wider context, and provide interventions that are tailored – </a:t>
            </a:r>
          </a:p>
          <a:p>
            <a:r>
              <a:rPr lang="en-GB" baseline="0" dirty="0"/>
              <a:t>Range of locations, range of ‘people in the room’, range of therapeutic techniques (</a:t>
            </a:r>
            <a:r>
              <a:rPr lang="en-GB" baseline="0" dirty="0" err="1"/>
              <a:t>e.g</a:t>
            </a:r>
            <a:r>
              <a:rPr lang="en-GB" baseline="0" dirty="0"/>
              <a:t> CBT for anxiety or depression, narrative therapy ‘getting in charge of anger’).</a:t>
            </a:r>
          </a:p>
          <a:p>
            <a:r>
              <a:rPr lang="en-GB" baseline="0" dirty="0"/>
              <a:t>This may required </a:t>
            </a:r>
            <a:r>
              <a:rPr lang="en-GB" baseline="0" dirty="0" err="1"/>
              <a:t>coworking</a:t>
            </a:r>
            <a:r>
              <a:rPr lang="en-GB" baseline="0" dirty="0"/>
              <a:t> or onward referral to colleagues – </a:t>
            </a:r>
            <a:r>
              <a:rPr lang="en-GB" baseline="0" dirty="0" err="1"/>
              <a:t>eg</a:t>
            </a:r>
            <a:r>
              <a:rPr lang="en-GB" baseline="0" dirty="0"/>
              <a:t>. EP, parenting programmes</a:t>
            </a:r>
          </a:p>
          <a:p>
            <a:endParaRPr lang="en-GB" baseline="0" dirty="0"/>
          </a:p>
          <a:p>
            <a:r>
              <a:rPr lang="en-GB" baseline="0" dirty="0"/>
              <a:t>We receive </a:t>
            </a:r>
            <a:r>
              <a:rPr lang="en-GB" baseline="0" dirty="0" err="1"/>
              <a:t>cafs</a:t>
            </a:r>
            <a:r>
              <a:rPr lang="en-GB" baseline="0" dirty="0"/>
              <a:t> through duty and allocation meetings are  weekly on </a:t>
            </a:r>
            <a:r>
              <a:rPr lang="en-GB" baseline="0" dirty="0" err="1"/>
              <a:t>thursdays</a:t>
            </a:r>
            <a:r>
              <a:rPr lang="en-GB" baseline="0" dirty="0"/>
              <a:t>. We in most cases we will speak to referrer and or family within the week.</a:t>
            </a:r>
          </a:p>
          <a:p>
            <a:r>
              <a:rPr lang="en-GB" baseline="0" dirty="0"/>
              <a:t>We are doing our best to avoid a waiting list – but will be unlikely to for much longer.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3805-B4E1-4380-B3CF-8C19B6C257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7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Well begun</a:t>
            </a:r>
            <a:r>
              <a:rPr lang="en-GB" baseline="0" dirty="0"/>
              <a:t> half done by speaking to families to ensure good engagement. Manage expectations. Normalising early intervention. Helping us when parents </a:t>
            </a:r>
            <a:r>
              <a:rPr lang="en-GB" baseline="0" dirty="0" err="1"/>
              <a:t>arent</a:t>
            </a:r>
            <a:r>
              <a:rPr lang="en-GB" baseline="0" dirty="0"/>
              <a:t> picking up the phone.</a:t>
            </a:r>
          </a:p>
          <a:p>
            <a:r>
              <a:rPr lang="en-GB" baseline="0" dirty="0"/>
              <a:t>Well completed </a:t>
            </a:r>
            <a:r>
              <a:rPr lang="en-GB" baseline="0" dirty="0" err="1"/>
              <a:t>cafs</a:t>
            </a:r>
            <a:r>
              <a:rPr lang="en-GB" baseline="0" dirty="0"/>
              <a:t> including whole family knowledges. </a:t>
            </a:r>
          </a:p>
          <a:p>
            <a:r>
              <a:rPr lang="en-GB" baseline="0" dirty="0"/>
              <a:t>Working systemically  - particularly if difficulties are apparent at school.</a:t>
            </a:r>
          </a:p>
          <a:p>
            <a:r>
              <a:rPr lang="en-GB" baseline="0" dirty="0"/>
              <a:t>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3805-B4E1-4380-B3CF-8C19B6C257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6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E02D7-C615-4AF3-A4C2-CE97776F10C8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9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CAMPAIGN</a:t>
            </a:r>
          </a:p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53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E281-565D-4C85-B31D-89C194CA5CB5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9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AE47-4F41-4277-AE9F-B03671D61710}" type="datetime1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68300" y="2196000"/>
            <a:ext cx="4059238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716463" y="2196000"/>
            <a:ext cx="4052887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8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F699-22BB-4A67-8768-97992ACD913C}" type="datetime1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2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CAMPAIGN</a:t>
            </a:r>
          </a:p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5242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noFill/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CAMPAIGN</a:t>
            </a:r>
          </a:p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3251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2780928"/>
            <a:ext cx="6559200" cy="3411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E4B-597F-4529-B00D-361D6805E88F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000" y="2196000"/>
            <a:ext cx="6559200" cy="359073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7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3231-992A-4820-9276-82A44FAC694D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30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BEFB-5E6A-4311-89A0-220C60BC2600}" type="datetime1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68300" y="2196000"/>
            <a:ext cx="4059238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716463" y="2196000"/>
            <a:ext cx="4052887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57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E95B-9C2D-4E87-B6E2-86E310AD79A1}" type="datetime1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23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CAMPAIGN</a:t>
            </a:r>
          </a:p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936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58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noFill/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CAMPAIGN</a:t>
            </a:r>
          </a:p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37522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noFill/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CAMPAIGN</a:t>
            </a:r>
          </a:p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263245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2780928"/>
            <a:ext cx="6559200" cy="3411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CF-0F8D-46AC-9258-6606C9427DB7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000" y="2196000"/>
            <a:ext cx="6559200" cy="359073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675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2C74-3375-4171-9E1E-E704933E4FF5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417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3CAD-1760-45D8-AD89-DA84D5EDB7C5}" type="datetime1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68300" y="2196000"/>
            <a:ext cx="4059238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716463" y="2196000"/>
            <a:ext cx="4052887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99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FE0-813F-4463-A4FC-812B6B4CD162}" type="datetime1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653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93B5-A572-4D1F-9621-9EC3AD21E1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6AA0-20D6-491A-99A9-BC8F0454D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19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93B5-A572-4D1F-9621-9EC3AD21E1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6AA0-20D6-491A-99A9-BC8F0454D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13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93B5-A572-4D1F-9621-9EC3AD21E1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6AA0-20D6-491A-99A9-BC8F0454D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3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93B5-A572-4D1F-9621-9EC3AD21E1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6AA0-20D6-491A-99A9-BC8F0454D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53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93B5-A572-4D1F-9621-9EC3AD21E1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6AA0-20D6-491A-99A9-BC8F0454D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0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2780928"/>
            <a:ext cx="6559200" cy="3411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000" y="2196000"/>
            <a:ext cx="6559200" cy="359073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11A8E7-60D7-4DF2-9D2C-C8B559FA3AE4}" type="datetime1">
              <a:rPr lang="en-GB" smtClean="0"/>
              <a:t>16/03/2018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65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93B5-A572-4D1F-9621-9EC3AD21E1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6AA0-20D6-491A-99A9-BC8F0454D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92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93B5-A572-4D1F-9621-9EC3AD21E1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6AA0-20D6-491A-99A9-BC8F0454D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2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93B5-A572-4D1F-9621-9EC3AD21E1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6AA0-20D6-491A-99A9-BC8F0454D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83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93B5-A572-4D1F-9621-9EC3AD21E1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6AA0-20D6-491A-99A9-BC8F0454D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74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93B5-A572-4D1F-9621-9EC3AD21E1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6AA0-20D6-491A-99A9-BC8F0454D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51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93B5-A572-4D1F-9621-9EC3AD21E1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6AA0-20D6-491A-99A9-BC8F0454D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7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3D8A-026C-4EB4-BDE8-B30EF91FE5E9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7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368300" y="2196000"/>
            <a:ext cx="4059238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716463" y="2196000"/>
            <a:ext cx="4052887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6A3CF49-4232-4E64-8E81-AB982F991335}" type="datetime1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3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CB-E97F-4BA6-9B76-7F736A9338BB}" type="datetime1">
              <a:rPr lang="en-GB" smtClean="0"/>
              <a:t>16/03/2018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CAMPAIGN</a:t>
            </a:r>
          </a:p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8563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6559200" cy="16927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566800"/>
            <a:ext cx="6559200" cy="359073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5472000"/>
            <a:ext cx="8401050" cy="1476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360000" y="360000"/>
            <a:ext cx="8409350" cy="5112000"/>
          </a:xfrm>
          <a:prstGeom prst="rect">
            <a:avLst/>
          </a:prstGeom>
          <a:noFill/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22000"/>
            <a:ext cx="1296000" cy="57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" y="5661248"/>
            <a:ext cx="3224791" cy="344425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53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SECONDARY</a:t>
            </a:r>
          </a:p>
          <a:p>
            <a:r>
              <a:rPr lang="en-GB"/>
              <a:t>LOGO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00000" y="6084000"/>
            <a:ext cx="864000" cy="396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/>
              <a:t>CAMPAIGN</a:t>
            </a:r>
          </a:p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20725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2780928"/>
            <a:ext cx="6559200" cy="3411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2D8C-A7D9-4F5B-B118-66D9D941B75D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000" y="2196000"/>
            <a:ext cx="6559200" cy="359073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9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6559200" cy="158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Insert main </a:t>
            </a:r>
            <a:br>
              <a:rPr lang="en-US"/>
            </a:br>
            <a:r>
              <a:rPr lang="en-US"/>
              <a:t>headline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196000"/>
            <a:ext cx="6559200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41" y="6451200"/>
            <a:ext cx="54659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97EC16F6-F863-46BA-9C0D-5B3337096DF1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072" y="6451200"/>
            <a:ext cx="62443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51200"/>
            <a:ext cx="2880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360000" y="6372000"/>
            <a:ext cx="84024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7402068" y="6451200"/>
            <a:ext cx="1274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solidFill>
                  <a:srgbClr val="808080"/>
                </a:solidFill>
              </a:rPr>
              <a:t>• </a:t>
            </a:r>
            <a:r>
              <a:rPr lang="en-GB" sz="800" b="1">
                <a:solidFill>
                  <a:srgbClr val="808080"/>
                </a:solidFill>
              </a:rPr>
              <a:t>southwark.gov.uk</a:t>
            </a:r>
            <a:r>
              <a:rPr lang="en-GB" sz="800">
                <a:solidFill>
                  <a:srgbClr val="808080"/>
                </a:solidFill>
              </a:rPr>
              <a:t> • Page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798876" y="6451200"/>
            <a:ext cx="3526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solidFill>
                  <a:srgbClr val="808080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41780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6" r:id="rId3"/>
    <p:sldLayoutId id="2147483650" r:id="rId4"/>
    <p:sldLayoutId id="2147483652" r:id="rId5"/>
    <p:sldLayoutId id="2147483654" r:id="rId6"/>
  </p:sldLayoutIdLst>
  <p:hf hdr="0"/>
  <p:txStyles>
    <p:titleStyle>
      <a:lvl1pPr algn="l" defTabSz="914400" rtl="0" eaLnBrk="1" latinLnBrk="0" hangingPunct="1">
        <a:lnSpc>
          <a:spcPts val="66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2pPr>
      <a:lvl3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3pPr>
      <a:lvl4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»"/>
        <a:defRPr sz="14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6559200" cy="1692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Insert main </a:t>
            </a:r>
            <a:br>
              <a:rPr lang="en-US"/>
            </a:br>
            <a:r>
              <a:rPr lang="en-US"/>
              <a:t>headline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196000"/>
            <a:ext cx="6559200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41" y="6451200"/>
            <a:ext cx="54659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02876E6B-E23F-4C96-9C60-A1665FDF8F43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072" y="6451200"/>
            <a:ext cx="62443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51200"/>
            <a:ext cx="2880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360000" y="6372000"/>
            <a:ext cx="84024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7402068" y="6451200"/>
            <a:ext cx="1274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solidFill>
                  <a:srgbClr val="808080"/>
                </a:solidFill>
              </a:rPr>
              <a:t>• </a:t>
            </a:r>
            <a:r>
              <a:rPr lang="en-GB" sz="800" b="1">
                <a:solidFill>
                  <a:srgbClr val="808080"/>
                </a:solidFill>
              </a:rPr>
              <a:t>southwark.gov.uk</a:t>
            </a:r>
            <a:r>
              <a:rPr lang="en-GB" sz="800">
                <a:solidFill>
                  <a:srgbClr val="808080"/>
                </a:solidFill>
              </a:rPr>
              <a:t> • Page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798876" y="6451200"/>
            <a:ext cx="3526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solidFill>
                  <a:srgbClr val="808080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26370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/>
  <p:txStyles>
    <p:titleStyle>
      <a:lvl1pPr algn="l" defTabSz="914400" rtl="0" eaLnBrk="1" latinLnBrk="0" hangingPunct="1">
        <a:lnSpc>
          <a:spcPts val="66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2pPr>
      <a:lvl3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3pPr>
      <a:lvl4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»"/>
        <a:defRPr sz="14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6559200" cy="1692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Insert main </a:t>
            </a:r>
            <a:br>
              <a:rPr lang="en-US"/>
            </a:br>
            <a:r>
              <a:rPr lang="en-US"/>
              <a:t>headline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196000"/>
            <a:ext cx="6559200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41" y="6451200"/>
            <a:ext cx="54659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39AE37FE-35CC-4F9F-A016-1544831243ED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072" y="6451200"/>
            <a:ext cx="62443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51200"/>
            <a:ext cx="2880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360000" y="6372000"/>
            <a:ext cx="84024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7402068" y="6451200"/>
            <a:ext cx="1274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solidFill>
                  <a:srgbClr val="808080"/>
                </a:solidFill>
              </a:rPr>
              <a:t>• </a:t>
            </a:r>
            <a:r>
              <a:rPr lang="en-GB" sz="800" b="1">
                <a:solidFill>
                  <a:srgbClr val="808080"/>
                </a:solidFill>
              </a:rPr>
              <a:t>southwark.gov.uk</a:t>
            </a:r>
            <a:r>
              <a:rPr lang="en-GB" sz="800">
                <a:solidFill>
                  <a:srgbClr val="808080"/>
                </a:solidFill>
              </a:rPr>
              <a:t> • Page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798876" y="6451200"/>
            <a:ext cx="3526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solidFill>
                  <a:srgbClr val="808080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188388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hdr="0"/>
  <p:txStyles>
    <p:titleStyle>
      <a:lvl1pPr algn="l" defTabSz="914400" rtl="0" eaLnBrk="1" latinLnBrk="0" hangingPunct="1">
        <a:lnSpc>
          <a:spcPts val="66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2pPr>
      <a:lvl3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3pPr>
      <a:lvl4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»"/>
        <a:defRPr sz="14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6559200" cy="1692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Insert main </a:t>
            </a:r>
            <a:br>
              <a:rPr lang="en-US"/>
            </a:br>
            <a:r>
              <a:rPr lang="en-US"/>
              <a:t>headline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196000"/>
            <a:ext cx="6559200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41" y="6451200"/>
            <a:ext cx="54659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1DBA9457-9000-4E1F-A3D9-142A649D07BA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072" y="6451200"/>
            <a:ext cx="62443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51200"/>
            <a:ext cx="2880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fld id="{B9F1D033-0F2B-4A91-A3BE-A6E888F59A1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360000" y="6372000"/>
            <a:ext cx="8402400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7402068" y="6451200"/>
            <a:ext cx="1274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solidFill>
                  <a:srgbClr val="808080"/>
                </a:solidFill>
              </a:rPr>
              <a:t>• </a:t>
            </a:r>
            <a:r>
              <a:rPr lang="en-GB" sz="800" b="1">
                <a:solidFill>
                  <a:srgbClr val="808080"/>
                </a:solidFill>
              </a:rPr>
              <a:t>southwark.gov.uk</a:t>
            </a:r>
            <a:r>
              <a:rPr lang="en-GB" sz="800">
                <a:solidFill>
                  <a:srgbClr val="808080"/>
                </a:solidFill>
              </a:rPr>
              <a:t> • Page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798876" y="6451200"/>
            <a:ext cx="3526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solidFill>
                  <a:srgbClr val="808080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29821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/>
  <p:txStyles>
    <p:titleStyle>
      <a:lvl1pPr algn="l" defTabSz="914400" rtl="0" eaLnBrk="1" latinLnBrk="0" hangingPunct="1">
        <a:lnSpc>
          <a:spcPts val="66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2pPr>
      <a:lvl3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•"/>
        <a:defRPr sz="1400" kern="1200">
          <a:solidFill>
            <a:srgbClr val="808080"/>
          </a:solidFill>
          <a:latin typeface="+mn-lt"/>
          <a:ea typeface="+mn-ea"/>
          <a:cs typeface="+mn-cs"/>
        </a:defRPr>
      </a:lvl3pPr>
      <a:lvl4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–"/>
        <a:defRPr sz="1400" kern="1200">
          <a:solidFill>
            <a:srgbClr val="808080"/>
          </a:solidFill>
          <a:latin typeface="+mn-lt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600"/>
        </a:lnSpc>
        <a:spcBef>
          <a:spcPts val="0"/>
        </a:spcBef>
        <a:spcAft>
          <a:spcPts val="1134"/>
        </a:spcAft>
        <a:buFont typeface="Arial" panose="020B0604020202020204" pitchFamily="34" charset="0"/>
        <a:buChar char="»"/>
        <a:defRPr sz="14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C3F793B5-A572-4D1F-9621-9EC3AD21E1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290"/>
              <a:t>16/03/2018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705A6AA0-20D6-491A-99A9-BC8F0454D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29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6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AMHS.SouthwarkReferrals@slam.nhs.uk" TargetMode="External"/><Relationship Id="rId7" Type="http://schemas.openxmlformats.org/officeDocument/2006/relationships/hyperlink" Target="mailto:southwark.Carelink@slam.nhs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hyperlink" Target="mailto:earlyhelp@southwark.gov.uk" TargetMode="External"/><Relationship Id="rId5" Type="http://schemas.openxmlformats.org/officeDocument/2006/relationships/hyperlink" Target="mailto:FFTsouthwark@southwark.gov.uk" TargetMode="External"/><Relationship Id="rId4" Type="http://schemas.openxmlformats.org/officeDocument/2006/relationships/hyperlink" Target="mailto:NDSAdmin.Southwark@slam.nhs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596416" cy="3213056"/>
          </a:xfrm>
        </p:spPr>
        <p:txBody>
          <a:bodyPr/>
          <a:lstStyle/>
          <a:p>
            <a:r>
              <a:rPr lang="en-GB" dirty="0"/>
              <a:t>Emotional well being and Family Early Help support – what’s on offer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7992888" cy="1296144"/>
          </a:xfrm>
        </p:spPr>
        <p:txBody>
          <a:bodyPr/>
          <a:lstStyle/>
          <a:p>
            <a:r>
              <a:rPr lang="en-GB" dirty="0"/>
              <a:t>Jenny Brennan - Assistant Director Family Early Help and Youth Justice</a:t>
            </a:r>
          </a:p>
          <a:p>
            <a:r>
              <a:rPr lang="en-GB" dirty="0"/>
              <a:t>Carol-Ann Murray - Joint Commissioning Manager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cxnSp>
        <p:nvCxnSpPr>
          <p:cNvPr id="7" name="Straight Connector 6"/>
          <p:cNvCxnSpPr/>
          <p:nvPr/>
        </p:nvCxnSpPr>
        <p:spPr>
          <a:xfrm>
            <a:off x="0" y="1488232"/>
            <a:ext cx="1280160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7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Other sources of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47377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244448" cy="1520824"/>
          </a:xfrm>
        </p:spPr>
        <p:txBody>
          <a:bodyPr/>
          <a:lstStyle/>
          <a:p>
            <a:r>
              <a:rPr lang="en-GB" sz="6000" dirty="0"/>
              <a:t>Anna Freud Centre – Schools in Mind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CB-E97F-4BA6-9B76-7F736A9338BB}" type="datetime1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42846"/>
            <a:ext cx="691276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63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 Minds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CB-E97F-4BA6-9B76-7F736A9338BB}" type="datetime1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Click Insert Header &amp; Footer and Apply to all to modify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D033-0F2B-4A91-A3BE-A6E888F59A17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556792"/>
            <a:ext cx="7136794" cy="401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63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76672"/>
            <a:ext cx="7956456" cy="1584176"/>
          </a:xfrm>
        </p:spPr>
        <p:txBody>
          <a:bodyPr/>
          <a:lstStyle/>
          <a:p>
            <a:r>
              <a:rPr lang="en-GB" sz="4800" dirty="0"/>
              <a:t>Discussion questions for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348880"/>
            <a:ext cx="7884448" cy="28083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What’s working well in your school to address emotional well being…what difference is it making? What impact is it having on whole school, pupils, families?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are you still worried about?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Ideas for action – Even better if….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Feedback (each locality)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1935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40432" cy="1340848"/>
          </a:xfrm>
        </p:spPr>
        <p:txBody>
          <a:bodyPr/>
          <a:lstStyle/>
          <a:p>
            <a:r>
              <a:rPr lang="en-GB" sz="6000" dirty="0"/>
              <a:t>Emotional Well Being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132856"/>
            <a:ext cx="7596416" cy="3024336"/>
          </a:xfrm>
        </p:spPr>
        <p:txBody>
          <a:bodyPr/>
          <a:lstStyle/>
          <a:p>
            <a:r>
              <a:rPr lang="en-GB" dirty="0"/>
              <a:t>Crucial to address emotional well being at schools to avoid poor outcomes (exclusion and attainment)</a:t>
            </a:r>
          </a:p>
          <a:p>
            <a:endParaRPr lang="en-GB" dirty="0"/>
          </a:p>
          <a:p>
            <a:r>
              <a:rPr lang="en-GB" dirty="0"/>
              <a:t>At any one time ~1 in 4 people has a common mental health problem over half of problems start by the age of 14 and 75 per cent by 18</a:t>
            </a:r>
          </a:p>
          <a:p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5782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884448" cy="1584000"/>
          </a:xfrm>
        </p:spPr>
        <p:txBody>
          <a:bodyPr/>
          <a:lstStyle/>
          <a:p>
            <a:r>
              <a:rPr lang="en-GB" sz="6000" dirty="0"/>
              <a:t>Family Early Help resource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348880"/>
            <a:ext cx="7812440" cy="3024336"/>
          </a:xfrm>
        </p:spPr>
        <p:txBody>
          <a:bodyPr/>
          <a:lstStyle/>
          <a:p>
            <a:r>
              <a:rPr lang="en-GB" dirty="0"/>
              <a:t>Whole family work to improve outcomes re attendance, anti-social behaviour, </a:t>
            </a:r>
            <a:r>
              <a:rPr lang="en-GB" dirty="0" err="1"/>
              <a:t>worklessness</a:t>
            </a:r>
            <a:r>
              <a:rPr lang="en-GB" dirty="0"/>
              <a:t>, and impact of domestic abuse and parental mental health issues</a:t>
            </a:r>
          </a:p>
          <a:p>
            <a:r>
              <a:rPr lang="en-GB" dirty="0"/>
              <a:t>Parenting Programmes</a:t>
            </a:r>
          </a:p>
          <a:p>
            <a:r>
              <a:rPr lang="en-GB" dirty="0"/>
              <a:t>Parental Mental Health Team</a:t>
            </a:r>
          </a:p>
          <a:p>
            <a:r>
              <a:rPr lang="en-GB" dirty="0"/>
              <a:t>Early Help CAMHS practitioners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0615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244448" cy="1584000"/>
          </a:xfrm>
        </p:spPr>
        <p:txBody>
          <a:bodyPr/>
          <a:lstStyle/>
          <a:p>
            <a:r>
              <a:rPr lang="en-GB" sz="6000" dirty="0"/>
              <a:t>Update on service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7920880" cy="3816424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accent6"/>
              </a:solidFill>
            </a:endParaRPr>
          </a:p>
          <a:p>
            <a:r>
              <a:rPr lang="en-GB" sz="2000" dirty="0">
                <a:solidFill>
                  <a:schemeClr val="accent6"/>
                </a:solidFill>
              </a:rPr>
              <a:t>Staff –</a:t>
            </a:r>
          </a:p>
          <a:p>
            <a:pPr lvl="1"/>
            <a:r>
              <a:rPr lang="en-GB" sz="2000" dirty="0">
                <a:solidFill>
                  <a:schemeClr val="accent6"/>
                </a:solidFill>
              </a:rPr>
              <a:t>Manager (vacant)</a:t>
            </a:r>
          </a:p>
          <a:p>
            <a:pPr lvl="1"/>
            <a:r>
              <a:rPr lang="en-GB" sz="2000" dirty="0">
                <a:solidFill>
                  <a:schemeClr val="accent6"/>
                </a:solidFill>
              </a:rPr>
              <a:t>Maria-Luz Herrero-Verona (Peckham, </a:t>
            </a:r>
            <a:r>
              <a:rPr lang="en-GB" sz="2000" dirty="0" err="1">
                <a:solidFill>
                  <a:schemeClr val="accent6"/>
                </a:solidFill>
              </a:rPr>
              <a:t>Nunhead</a:t>
            </a:r>
            <a:r>
              <a:rPr lang="en-GB" sz="2000" dirty="0">
                <a:solidFill>
                  <a:schemeClr val="accent6"/>
                </a:solidFill>
              </a:rPr>
              <a:t> and Peckham Rye)</a:t>
            </a:r>
          </a:p>
          <a:p>
            <a:pPr lvl="1"/>
            <a:r>
              <a:rPr lang="en-GB" sz="2000" dirty="0">
                <a:solidFill>
                  <a:schemeClr val="accent6"/>
                </a:solidFill>
              </a:rPr>
              <a:t>Alexandra Holt (Borough, Bankside and Walworth)</a:t>
            </a:r>
          </a:p>
          <a:p>
            <a:pPr lvl="1"/>
            <a:r>
              <a:rPr lang="en-GB" sz="2000" dirty="0">
                <a:solidFill>
                  <a:schemeClr val="accent6"/>
                </a:solidFill>
              </a:rPr>
              <a:t>Alex Barton/Katie Durka (Camberwell and Dulwich)</a:t>
            </a:r>
          </a:p>
          <a:p>
            <a:pPr lvl="1"/>
            <a:r>
              <a:rPr lang="en-GB" sz="2000" dirty="0">
                <a:solidFill>
                  <a:schemeClr val="accent6"/>
                </a:solidFill>
              </a:rPr>
              <a:t>Jo Skeldon (Bermondsey and Rotherhithe)</a:t>
            </a:r>
          </a:p>
          <a:p>
            <a:r>
              <a:rPr lang="en-GB" sz="2000" dirty="0">
                <a:solidFill>
                  <a:schemeClr val="accent6"/>
                </a:solidFill>
              </a:rPr>
              <a:t>Structure</a:t>
            </a:r>
          </a:p>
          <a:p>
            <a:pPr lvl="1"/>
            <a:r>
              <a:rPr lang="en-GB" sz="2000" dirty="0">
                <a:solidFill>
                  <a:schemeClr val="accent6"/>
                </a:solidFill>
              </a:rPr>
              <a:t>Relationships with other CAMHS services</a:t>
            </a:r>
          </a:p>
          <a:p>
            <a:pPr lvl="1"/>
            <a:r>
              <a:rPr lang="en-GB" sz="2000" dirty="0">
                <a:solidFill>
                  <a:schemeClr val="accent6"/>
                </a:solidFill>
              </a:rPr>
              <a:t>Relationships with Family, Early Help and Youth Justice</a:t>
            </a:r>
          </a:p>
        </p:txBody>
      </p:sp>
    </p:spTree>
    <p:extLst>
      <p:ext uri="{BB962C8B-B14F-4D97-AF65-F5344CB8AC3E}">
        <p14:creationId xmlns:p14="http://schemas.microsoft.com/office/powerpoint/2010/main" val="226968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/>
              <a:t>What is our offer?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420888"/>
            <a:ext cx="6199160" cy="3347928"/>
          </a:xfrm>
        </p:spPr>
        <p:txBody>
          <a:bodyPr/>
          <a:lstStyle/>
          <a:p>
            <a:r>
              <a:rPr lang="en-GB" sz="2000" dirty="0">
                <a:solidFill>
                  <a:schemeClr val="accent6"/>
                </a:solidFill>
              </a:rPr>
              <a:t>Consultation and liaison</a:t>
            </a:r>
          </a:p>
          <a:p>
            <a:pPr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r>
              <a:rPr lang="en-GB" sz="2000" dirty="0">
                <a:solidFill>
                  <a:schemeClr val="accent6"/>
                </a:solidFill>
              </a:rPr>
              <a:t>Assessment, formulation, intervention</a:t>
            </a:r>
          </a:p>
          <a:p>
            <a:pPr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r>
              <a:rPr lang="en-GB" sz="2000" dirty="0">
                <a:solidFill>
                  <a:schemeClr val="accent6"/>
                </a:solidFill>
              </a:rPr>
              <a:t>Types of referrals we receive and support we offer</a:t>
            </a:r>
          </a:p>
          <a:p>
            <a:pPr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r>
              <a:rPr lang="en-GB" sz="2000" dirty="0">
                <a:solidFill>
                  <a:schemeClr val="accent6"/>
                </a:solidFill>
              </a:rPr>
              <a:t>What are our timeframes</a:t>
            </a:r>
          </a:p>
        </p:txBody>
      </p:sp>
    </p:spTree>
    <p:extLst>
      <p:ext uri="{BB962C8B-B14F-4D97-AF65-F5344CB8AC3E}">
        <p14:creationId xmlns:p14="http://schemas.microsoft.com/office/powerpoint/2010/main" val="399076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100432" cy="1584000"/>
          </a:xfrm>
        </p:spPr>
        <p:txBody>
          <a:bodyPr/>
          <a:lstStyle/>
          <a:p>
            <a:r>
              <a:rPr lang="en-GB" sz="6000" dirty="0"/>
              <a:t>Making a good referral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6696744" cy="4104456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accent6"/>
                </a:solidFill>
              </a:rPr>
              <a:t>Speaking to the families first! Consent.</a:t>
            </a:r>
          </a:p>
          <a:p>
            <a:pPr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r>
              <a:rPr lang="en-GB" sz="2000" dirty="0">
                <a:solidFill>
                  <a:schemeClr val="accent6"/>
                </a:solidFill>
              </a:rPr>
              <a:t>What we need to know </a:t>
            </a:r>
          </a:p>
          <a:p>
            <a:pPr lvl="1"/>
            <a:r>
              <a:rPr lang="en-GB" sz="2000" dirty="0">
                <a:solidFill>
                  <a:schemeClr val="accent6"/>
                </a:solidFill>
              </a:rPr>
              <a:t>What help do they need and want?</a:t>
            </a:r>
          </a:p>
          <a:p>
            <a:pPr lvl="1"/>
            <a:r>
              <a:rPr lang="en-GB" sz="2000" dirty="0">
                <a:solidFill>
                  <a:schemeClr val="accent6"/>
                </a:solidFill>
              </a:rPr>
              <a:t>Presenting problem and contexts</a:t>
            </a:r>
          </a:p>
          <a:p>
            <a:pPr lvl="1"/>
            <a:r>
              <a:rPr lang="en-GB" sz="2000" dirty="0">
                <a:solidFill>
                  <a:schemeClr val="accent6"/>
                </a:solidFill>
              </a:rPr>
              <a:t>Including any safeguarding issues</a:t>
            </a:r>
          </a:p>
          <a:p>
            <a:pPr marL="216000" lvl="1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r>
              <a:rPr lang="en-GB" sz="2000" dirty="0">
                <a:solidFill>
                  <a:schemeClr val="accent6"/>
                </a:solidFill>
              </a:rPr>
              <a:t>What you may have tried first</a:t>
            </a:r>
          </a:p>
          <a:p>
            <a:pPr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r>
              <a:rPr lang="en-GB" sz="2000" dirty="0">
                <a:solidFill>
                  <a:schemeClr val="accent6"/>
                </a:solidFill>
              </a:rPr>
              <a:t>Assessments and the role of TAC/</a:t>
            </a:r>
            <a:r>
              <a:rPr lang="en-GB" sz="2000" dirty="0" err="1">
                <a:solidFill>
                  <a:schemeClr val="accent6"/>
                </a:solidFill>
              </a:rPr>
              <a:t>Fs</a:t>
            </a:r>
            <a:endParaRPr lang="en-GB" sz="2000" dirty="0">
              <a:solidFill>
                <a:schemeClr val="accent6"/>
              </a:solidFill>
            </a:endParaRPr>
          </a:p>
          <a:p>
            <a:r>
              <a:rPr lang="en-GB" sz="2000" dirty="0">
                <a:solidFill>
                  <a:schemeClr val="accent6"/>
                </a:solidFill>
              </a:rPr>
              <a:t>Feedback you can expect from assessment process</a:t>
            </a:r>
          </a:p>
          <a:p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Going forward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136904" cy="3744416"/>
          </a:xfrm>
        </p:spPr>
        <p:txBody>
          <a:bodyPr/>
          <a:lstStyle/>
          <a:p>
            <a:r>
              <a:rPr lang="en-GB" dirty="0"/>
              <a:t>Review of CAMHS and emotional well being support</a:t>
            </a:r>
          </a:p>
          <a:p>
            <a:r>
              <a:rPr lang="en-GB" dirty="0"/>
              <a:t>Remodelling of Family Early Help</a:t>
            </a:r>
          </a:p>
          <a:p>
            <a:r>
              <a:rPr lang="en-GB" dirty="0"/>
              <a:t>Collaborative working and external funding: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Family Group Conferences for Early Help and Domestic Abuse situations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Kidstime</a:t>
            </a:r>
            <a:r>
              <a:rPr lang="en-GB" dirty="0"/>
              <a:t> for parents with mental health difficulties and their children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 your corner – boxing and mental health</a:t>
            </a:r>
          </a:p>
          <a:p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0853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668424" cy="1844904"/>
          </a:xfrm>
        </p:spPr>
        <p:txBody>
          <a:bodyPr/>
          <a:lstStyle/>
          <a:p>
            <a:r>
              <a:rPr lang="en-GB" dirty="0"/>
              <a:t>Current pathways to CAMHS support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1998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-2294" y="-8548"/>
            <a:ext cx="768157" cy="68665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sz="9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7384" y="205736"/>
            <a:ext cx="1381629" cy="4206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45710" rIns="0" bIns="45710" rtlCol="0" anchor="ctr"/>
          <a:lstStyle/>
          <a:p>
            <a:pPr algn="ctr" defTabSz="914180"/>
            <a:r>
              <a:rPr lang="en-GB" sz="900" b="1" dirty="0">
                <a:solidFill>
                  <a:prstClr val="white"/>
                </a:solidFill>
              </a:rPr>
              <a:t>Child and </a:t>
            </a:r>
          </a:p>
          <a:p>
            <a:pPr algn="ctr" defTabSz="914180"/>
            <a:r>
              <a:rPr lang="en-GB" sz="900" b="1" dirty="0">
                <a:solidFill>
                  <a:prstClr val="white"/>
                </a:solidFill>
              </a:rPr>
              <a:t>Family Service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888" y="205738"/>
            <a:ext cx="1230399" cy="4198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r>
              <a:rPr lang="en-GB" sz="900" b="1" dirty="0">
                <a:solidFill>
                  <a:prstClr val="white"/>
                </a:solidFill>
              </a:rPr>
              <a:t>Specialist </a:t>
            </a:r>
          </a:p>
          <a:p>
            <a:pPr algn="ctr" defTabSz="914180"/>
            <a:r>
              <a:rPr lang="en-GB" sz="900" b="1" dirty="0">
                <a:solidFill>
                  <a:prstClr val="white"/>
                </a:solidFill>
              </a:rPr>
              <a:t>Adolescent Team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9014" y="205738"/>
            <a:ext cx="1275623" cy="42069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45710" rIns="0" bIns="45710" rtlCol="0" anchor="ctr"/>
          <a:lstStyle/>
          <a:p>
            <a:pPr algn="ctr" defTabSz="914180"/>
            <a:r>
              <a:rPr lang="en-GB" sz="900" b="1" dirty="0">
                <a:solidFill>
                  <a:prstClr val="white"/>
                </a:solidFill>
              </a:rPr>
              <a:t>Child and Adolescent Mental Health Neuro-Developmental Service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4638" y="205738"/>
            <a:ext cx="1810431" cy="4206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r>
              <a:rPr lang="en-GB" sz="900" b="1" dirty="0" err="1">
                <a:solidFill>
                  <a:prstClr val="white"/>
                </a:solidFill>
              </a:rPr>
              <a:t>Carelink</a:t>
            </a:r>
            <a:r>
              <a:rPr lang="en-GB" sz="900" b="1" dirty="0">
                <a:solidFill>
                  <a:prstClr val="white"/>
                </a:solidFill>
              </a:rPr>
              <a:t> </a:t>
            </a:r>
          </a:p>
          <a:p>
            <a:pPr algn="ctr" defTabSz="914180"/>
            <a:r>
              <a:rPr lang="en-GB" sz="900" b="1" dirty="0">
                <a:solidFill>
                  <a:prstClr val="white"/>
                </a:solidFill>
              </a:rPr>
              <a:t>(Looked After Children Service)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5070" y="205738"/>
            <a:ext cx="1510569" cy="41984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7125" tIns="45710" rIns="77125" bIns="45710" rtlCol="0" anchor="ctr"/>
          <a:lstStyle/>
          <a:p>
            <a:pPr algn="ctr" defTabSz="914180">
              <a:tabLst>
                <a:tab pos="765218" algn="l"/>
              </a:tabLst>
            </a:pPr>
            <a:r>
              <a:rPr lang="en-GB" sz="900" b="1" dirty="0">
                <a:solidFill>
                  <a:prstClr val="white"/>
                </a:solidFill>
              </a:rPr>
              <a:t>Functional Family Therapy (Families First Team)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985638" y="205738"/>
            <a:ext cx="1158362" cy="41984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45710" rIns="0" bIns="45710" rtlCol="0" anchor="ctr"/>
          <a:lstStyle/>
          <a:p>
            <a:pPr algn="ctr" defTabSz="914180"/>
            <a:r>
              <a:rPr lang="en-GB" sz="900" b="1" dirty="0">
                <a:solidFill>
                  <a:prstClr val="white"/>
                </a:solidFill>
              </a:rPr>
              <a:t>Early Help </a:t>
            </a:r>
          </a:p>
          <a:p>
            <a:pPr algn="ctr" defTabSz="914180"/>
            <a:r>
              <a:rPr lang="en-GB" sz="900" b="1" dirty="0">
                <a:solidFill>
                  <a:prstClr val="white"/>
                </a:solidFill>
              </a:rPr>
              <a:t>CAMHS Team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912" y="3638636"/>
            <a:ext cx="720080" cy="378116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 defTabSz="914180"/>
            <a:r>
              <a:rPr lang="en-GB" sz="900" b="1" dirty="0">
                <a:solidFill>
                  <a:srgbClr val="1F497D"/>
                </a:solidFill>
              </a:rPr>
              <a:t>Referral criteria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007382" y="1"/>
            <a:ext cx="1381630" cy="6858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sz="900" b="1" dirty="0">
              <a:solidFill>
                <a:prstClr val="white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1912" y="2867122"/>
            <a:ext cx="720080" cy="378116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 defTabSz="914180"/>
            <a:r>
              <a:rPr lang="en-GB" sz="900" b="1" dirty="0">
                <a:solidFill>
                  <a:srgbClr val="1F497D"/>
                </a:solidFill>
              </a:rPr>
              <a:t>Who can refer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51" y="4766292"/>
            <a:ext cx="762531" cy="378116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 defTabSz="914180"/>
            <a:r>
              <a:rPr lang="en-GB" sz="900" b="1" dirty="0">
                <a:solidFill>
                  <a:srgbClr val="1F497D"/>
                </a:solidFill>
              </a:rPr>
              <a:t>Services provided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1720" y="1107196"/>
            <a:ext cx="1316236" cy="1912603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Child and family relationship difficulties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Emotional problems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Behavioural problems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Attention and concentration difficulties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Anxieties and depression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Trauma and loss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Abuse including sexual abuse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Self-harm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ADHD with co-morbid conduct difficulties &lt;= 12 </a:t>
            </a:r>
            <a:r>
              <a:rPr lang="en-GB" sz="800" b="1" dirty="0" err="1">
                <a:solidFill>
                  <a:prstClr val="black"/>
                </a:solidFill>
              </a:rPr>
              <a:t>yrs</a:t>
            </a:r>
            <a:endParaRPr lang="en-GB" sz="800" b="1" dirty="0">
              <a:solidFill>
                <a:prstClr val="black"/>
              </a:solidFill>
            </a:endParaRP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" y="702983"/>
            <a:ext cx="765863" cy="378116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 defTabSz="914180"/>
            <a:r>
              <a:rPr lang="en-GB" sz="900" b="1" dirty="0">
                <a:solidFill>
                  <a:srgbClr val="1F497D"/>
                </a:solidFill>
              </a:rPr>
              <a:t>Service available to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04312" y="651550"/>
            <a:ext cx="1384701" cy="496831"/>
          </a:xfrm>
          <a:prstGeom prst="rect">
            <a:avLst/>
          </a:prstGeom>
          <a:noFill/>
        </p:spPr>
        <p:txBody>
          <a:bodyPr wrap="square" lIns="0" tIns="32649" rIns="0" bIns="32649" rtlCol="0">
            <a:spAutoFit/>
          </a:bodyPr>
          <a:lstStyle/>
          <a:p>
            <a:pPr algn="ctr" defTabSz="914180">
              <a:lnSpc>
                <a:spcPct val="150000"/>
              </a:lnSpc>
            </a:pPr>
            <a:r>
              <a:rPr lang="en-GB" sz="800" b="1" dirty="0">
                <a:solidFill>
                  <a:prstClr val="black"/>
                </a:solidFill>
              </a:rPr>
              <a:t>CYP &lt;= 12 yrs</a:t>
            </a:r>
          </a:p>
          <a:p>
            <a:pPr algn="ctr" defTabSz="914180"/>
            <a:r>
              <a:rPr lang="en-GB" sz="800" b="1" dirty="0">
                <a:solidFill>
                  <a:prstClr val="black"/>
                </a:solidFill>
              </a:rPr>
              <a:t>Trauma abuse: CYP &lt;= 18 yrs</a:t>
            </a:r>
          </a:p>
          <a:p>
            <a:pPr algn="ctr" defTabSz="914180"/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49" y="1680235"/>
            <a:ext cx="760314" cy="521011"/>
          </a:xfrm>
          <a:prstGeom prst="rect">
            <a:avLst/>
          </a:prstGeom>
          <a:noFill/>
        </p:spPr>
        <p:txBody>
          <a:bodyPr wrap="square" lIns="0" tIns="45710" rIns="0" bIns="45710" rtlCol="0">
            <a:spAutoFit/>
          </a:bodyPr>
          <a:lstStyle/>
          <a:p>
            <a:pPr algn="ctr" defTabSz="914180"/>
            <a:r>
              <a:rPr lang="en-GB" sz="900" b="1" dirty="0">
                <a:solidFill>
                  <a:srgbClr val="1F497D"/>
                </a:solidFill>
              </a:rPr>
              <a:t>Mental Health Issues</a:t>
            </a:r>
          </a:p>
          <a:p>
            <a:pPr algn="ctr" defTabSz="914180"/>
            <a:r>
              <a:rPr lang="en-GB" sz="900" b="1" dirty="0">
                <a:solidFill>
                  <a:srgbClr val="1F497D"/>
                </a:solidFill>
              </a:rPr>
              <a:t>Experienced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" y="1063023"/>
            <a:ext cx="914400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" y="2811789"/>
            <a:ext cx="914400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-2293" y="3326132"/>
            <a:ext cx="9146295" cy="621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051721" y="2776531"/>
            <a:ext cx="1170689" cy="558386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General practitioner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Parent or Carer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Teacher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Social Services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51722" y="4303384"/>
            <a:ext cx="1315679" cy="154327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Assessment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Parent and child work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Individual sessions for the child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Family therapy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Parenting interventions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CBT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Consultation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Medication prescription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Trauma-focused therapy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HOPE Project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endParaRPr lang="en-GB" sz="800" b="1" dirty="0">
              <a:solidFill>
                <a:prstClr val="black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1" y="4251948"/>
            <a:ext cx="9144001" cy="185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051721" y="3373002"/>
            <a:ext cx="1393471" cy="927718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Child &lt;=12 yrs of age presenting with mental health issues as described above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Child &lt;=18 yrs of age who has experienced trauma (including sexual abuse)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-2294" y="5734787"/>
            <a:ext cx="9105688" cy="875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-1912" y="6107482"/>
            <a:ext cx="720080" cy="378116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 defTabSz="914180"/>
            <a:r>
              <a:rPr lang="en-GB" sz="900" b="1" dirty="0">
                <a:solidFill>
                  <a:srgbClr val="1F497D"/>
                </a:solidFill>
              </a:rPr>
              <a:t>Contact details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000287" y="5743543"/>
            <a:ext cx="1388724" cy="1275074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Child and Family Service  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Address as per Specialist Adolescent Team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Tel: 020 3228 7777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Lead clinician: Dr Tara Weeramanthri 0203 228 7754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Henry Ker: 020 3228 7774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Email: </a:t>
            </a:r>
            <a:r>
              <a:rPr lang="en-GB" sz="700" b="1" dirty="0">
                <a:solidFill>
                  <a:prstClr val="black"/>
                </a:solidFill>
                <a:hlinkClick r:id="rId3"/>
              </a:rPr>
              <a:t>CAMHS.SouthwarkReferrals@slam.nhs.uk</a:t>
            </a:r>
            <a:endParaRPr lang="en-GB" sz="700" b="1" dirty="0">
              <a:solidFill>
                <a:prstClr val="black"/>
              </a:solidFill>
            </a:endParaRPr>
          </a:p>
          <a:p>
            <a:pPr defTabSz="914180"/>
            <a:endParaRPr lang="en-GB" sz="700" b="1" dirty="0">
              <a:solidFill>
                <a:prstClr val="black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389012" y="1"/>
            <a:ext cx="1275624" cy="685800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sz="900" b="1" dirty="0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89011" y="5757279"/>
            <a:ext cx="1341326" cy="1286066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Child and Adolescent NDS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4</a:t>
            </a:r>
            <a:r>
              <a:rPr lang="en-GB" sz="700" b="1" baseline="30000" dirty="0">
                <a:solidFill>
                  <a:prstClr val="black"/>
                </a:solidFill>
              </a:rPr>
              <a:t>th</a:t>
            </a:r>
            <a:r>
              <a:rPr lang="en-GB" sz="700" b="1" dirty="0">
                <a:solidFill>
                  <a:prstClr val="black"/>
                </a:solidFill>
              </a:rPr>
              <a:t> Floor Sunshine House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27 Peckham Road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London SE5 8UH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Tel: 020 3049  8269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Duty clinician: 020 3049  8269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Team Manager: 020 3049  8269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  <a:hlinkClick r:id="rId4"/>
              </a:rPr>
              <a:t>NDSAdmin.Southwark@slam.nhs.uk</a:t>
            </a:r>
            <a:endParaRPr lang="en-GB" sz="700" b="1" dirty="0">
              <a:solidFill>
                <a:prstClr val="black"/>
              </a:solidFill>
            </a:endParaRPr>
          </a:p>
          <a:p>
            <a:pPr defTabSz="914180"/>
            <a:endParaRPr lang="en-GB" sz="700" b="1" dirty="0">
              <a:solidFill>
                <a:prstClr val="black"/>
              </a:solidFill>
            </a:endParaRPr>
          </a:p>
          <a:p>
            <a:pPr defTabSz="914180"/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60966" y="754417"/>
            <a:ext cx="1049369" cy="189054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algn="ctr" defTabSz="914180"/>
            <a:r>
              <a:rPr lang="en-GB" sz="800" b="1" dirty="0">
                <a:solidFill>
                  <a:prstClr val="black"/>
                </a:solidFill>
              </a:rPr>
              <a:t>CYP &lt;= 18 yrs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9889" y="702984"/>
            <a:ext cx="1234423" cy="312165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algn="ctr" defTabSz="914180"/>
            <a:r>
              <a:rPr lang="en-GB" sz="800" b="1" dirty="0">
                <a:solidFill>
                  <a:prstClr val="black"/>
                </a:solidFill>
              </a:rPr>
              <a:t>Children &amp; young people (CYP) 12 to &lt;=18 yrs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7299" y="5743543"/>
            <a:ext cx="1190085" cy="1275074"/>
          </a:xfrm>
          <a:prstGeom prst="rect">
            <a:avLst/>
          </a:prstGeom>
          <a:noFill/>
        </p:spPr>
        <p:txBody>
          <a:bodyPr wrap="square" lIns="0" tIns="32649" rIns="0" bIns="32649" rtlCol="0">
            <a:spAutoFit/>
          </a:bodyPr>
          <a:lstStyle/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1</a:t>
            </a:r>
            <a:r>
              <a:rPr lang="en-GB" sz="700" b="1" baseline="30000" dirty="0">
                <a:solidFill>
                  <a:prstClr val="black"/>
                </a:solidFill>
              </a:rPr>
              <a:t>st</a:t>
            </a:r>
            <a:r>
              <a:rPr lang="en-GB" sz="700" b="1" dirty="0">
                <a:solidFill>
                  <a:prstClr val="black"/>
                </a:solidFill>
              </a:rPr>
              <a:t> Floor Mapother House 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De </a:t>
            </a:r>
            <a:r>
              <a:rPr lang="en-GB" sz="700" b="1" dirty="0" err="1">
                <a:solidFill>
                  <a:prstClr val="black"/>
                </a:solidFill>
              </a:rPr>
              <a:t>Crespigny</a:t>
            </a:r>
            <a:r>
              <a:rPr lang="en-GB" sz="700" b="1" dirty="0">
                <a:solidFill>
                  <a:prstClr val="black"/>
                </a:solidFill>
              </a:rPr>
              <a:t> Park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London SE5 8AZ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Tel: 020 3228 7777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Reception: 020 3228 7777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Lead Clinician: Dr Partha Banerjea: 020 3228 7750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Email: </a:t>
            </a:r>
            <a:r>
              <a:rPr lang="en-GB" sz="700" b="1" dirty="0">
                <a:solidFill>
                  <a:prstClr val="black"/>
                </a:solidFill>
                <a:hlinkClick r:id="rId3"/>
              </a:rPr>
              <a:t>CAMHS.SouthwarkReferrals@slam.nhs.uk</a:t>
            </a:r>
            <a:endParaRPr lang="en-GB" sz="700" b="1" dirty="0">
              <a:solidFill>
                <a:prstClr val="black"/>
              </a:solidFill>
            </a:endParaRPr>
          </a:p>
          <a:p>
            <a:pPr defTabSz="914180"/>
            <a:endParaRPr lang="en-GB" sz="700" b="1" dirty="0">
              <a:solidFill>
                <a:prstClr val="black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74465" y="31523"/>
            <a:ext cx="1237495" cy="6858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sz="900" b="1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7206" y="4296122"/>
            <a:ext cx="1284515" cy="1297050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Assessment and treatment of major mental illnesses using the following modalities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Cognitive Behavioural Therapy (CBT)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Mindfulness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Family Therapy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Medication management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65864" y="1114458"/>
            <a:ext cx="1234423" cy="154327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CYP experiencing severe and complex mental health problems: depression, anxiety, self-harm and psychosis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All ADHD over 12 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Youth offenders with severe and complex mental health problems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74465" y="2811788"/>
            <a:ext cx="1232918" cy="435276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General practitioner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Schools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Social Services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67206" y="3409089"/>
            <a:ext cx="1240177" cy="558386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Major mental illness with significant disturbance of functioning, in high risk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89012" y="1107198"/>
            <a:ext cx="1234424" cy="1789493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CYP with complex developmental disabilities (mainly intellectual disability, autism spectrum disorders) associated with known or suspected mental health challenges and/or challenging behaviours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ADHD with co-morbid neuropsychiatry under 12 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6475070" y="1"/>
            <a:ext cx="1510569" cy="6858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sz="900" b="1" dirty="0">
              <a:solidFill>
                <a:prstClr val="white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680806" y="702984"/>
            <a:ext cx="980544" cy="312165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algn="ctr" defTabSz="914180"/>
            <a:r>
              <a:rPr lang="en-GB" sz="800" b="1" dirty="0">
                <a:solidFill>
                  <a:prstClr val="black"/>
                </a:solidFill>
              </a:rPr>
              <a:t>CYP 10 to &lt;= 17 yrs and their family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475069" y="1053066"/>
            <a:ext cx="1491594" cy="1789493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Family relational difficulties / violence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Behavioural and emotional difficulties at school, home and in the community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Antisocial behaviour, conduct disorder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Where substance abuse co-exists with behavioural and relationship problems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Breakdown in the home/relationship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Going missing/staying out late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07529" y="5743543"/>
            <a:ext cx="1478111" cy="1055234"/>
          </a:xfrm>
          <a:prstGeom prst="rect">
            <a:avLst/>
          </a:prstGeom>
          <a:noFill/>
        </p:spPr>
        <p:txBody>
          <a:bodyPr wrap="square" lIns="0" tIns="32649" rIns="0" bIns="32649" rtlCol="0">
            <a:spAutoFit/>
          </a:bodyPr>
          <a:lstStyle/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Functional Family Therapy Service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1</a:t>
            </a:r>
            <a:r>
              <a:rPr lang="en-GB" sz="700" b="1" baseline="30000" dirty="0">
                <a:solidFill>
                  <a:prstClr val="black"/>
                </a:solidFill>
              </a:rPr>
              <a:t>st</a:t>
            </a:r>
            <a:r>
              <a:rPr lang="en-GB" sz="700" b="1" dirty="0">
                <a:solidFill>
                  <a:prstClr val="black"/>
                </a:solidFill>
              </a:rPr>
              <a:t> Floor Ann </a:t>
            </a:r>
            <a:r>
              <a:rPr lang="en-GB" sz="700" b="1" dirty="0" err="1">
                <a:solidFill>
                  <a:prstClr val="black"/>
                </a:solidFill>
              </a:rPr>
              <a:t>Bernadt</a:t>
            </a:r>
            <a:r>
              <a:rPr lang="en-GB" sz="700" b="1" dirty="0">
                <a:solidFill>
                  <a:prstClr val="black"/>
                </a:solidFill>
              </a:rPr>
              <a:t> School 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29 Chandler Way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London SE15 6DT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Tel: 020 7525 2432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Karen Burgess: </a:t>
            </a:r>
            <a:r>
              <a:rPr lang="en-GB" sz="700" dirty="0">
                <a:solidFill>
                  <a:prstClr val="black"/>
                </a:solidFill>
              </a:rPr>
              <a:t>07710921753</a:t>
            </a:r>
            <a:endParaRPr lang="en-GB" sz="700" b="1" dirty="0">
              <a:solidFill>
                <a:prstClr val="black"/>
              </a:solidFill>
            </a:endParaRP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Duty Clinician: </a:t>
            </a:r>
            <a:r>
              <a:rPr lang="en-GB" sz="700" dirty="0">
                <a:solidFill>
                  <a:prstClr val="black"/>
                </a:solidFill>
              </a:rPr>
              <a:t>0207 525 2432</a:t>
            </a:r>
            <a:endParaRPr lang="en-GB" sz="700" b="1" dirty="0">
              <a:solidFill>
                <a:prstClr val="black"/>
              </a:solidFill>
            </a:endParaRP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Email: </a:t>
            </a:r>
            <a:r>
              <a:rPr lang="en-GB" sz="700" b="1" dirty="0">
                <a:solidFill>
                  <a:prstClr val="black"/>
                </a:solidFill>
                <a:hlinkClick r:id="rId5"/>
              </a:rPr>
              <a:t>FFTsouthwark@southwark.gov.uk</a:t>
            </a:r>
            <a:r>
              <a:rPr lang="en-GB" sz="7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664638" y="1"/>
            <a:ext cx="1810432" cy="685800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sz="900" b="1" dirty="0">
              <a:solidFill>
                <a:prstClr val="white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113601" y="702984"/>
            <a:ext cx="838953" cy="312165"/>
          </a:xfrm>
          <a:prstGeom prst="rect">
            <a:avLst/>
          </a:prstGeom>
          <a:noFill/>
        </p:spPr>
        <p:txBody>
          <a:bodyPr wrap="square" lIns="25708" tIns="32649" rIns="25708" bIns="32649" rtlCol="0">
            <a:spAutoFit/>
          </a:bodyPr>
          <a:lstStyle/>
          <a:p>
            <a:pPr algn="ctr" defTabSz="914180"/>
            <a:r>
              <a:rPr lang="en-GB" sz="800" b="1" dirty="0">
                <a:solidFill>
                  <a:prstClr val="black"/>
                </a:solidFill>
              </a:rPr>
              <a:t>Looked after  CYP 0 to &lt;= 18 yrs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437543" y="2768186"/>
            <a:ext cx="1288761" cy="558386"/>
          </a:xfrm>
          <a:prstGeom prst="rect">
            <a:avLst/>
          </a:prstGeom>
          <a:noFill/>
        </p:spPr>
        <p:txBody>
          <a:bodyPr wrap="square" lIns="0" tIns="32649" rIns="0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General practitioner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Other health professional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Teacher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Social Services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389012" y="3332350"/>
            <a:ext cx="1285858" cy="927718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Up to 18 years old, with known or suspected mental health challenges as above, registered to General Practitioner in London Borough of Southwark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389012" y="4253806"/>
            <a:ext cx="1366656" cy="1789484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Specialist Multidisciplinary assessments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Parenting advice, support and parent groups, 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Family work,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Behaviour modification programmes </a:t>
            </a:r>
            <a:r>
              <a:rPr lang="en-GB" sz="800" b="1" dirty="0" err="1">
                <a:solidFill>
                  <a:prstClr val="black"/>
                </a:solidFill>
              </a:rPr>
              <a:t>incl.CBT</a:t>
            </a:r>
            <a:endParaRPr lang="en-GB" sz="800" b="1" dirty="0">
              <a:solidFill>
                <a:prstClr val="black"/>
              </a:solidFill>
            </a:endParaRP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Individual counselling,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Medication,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Mental health promotion &amp; education,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Liaison &amp; consultation</a:t>
            </a:r>
          </a:p>
          <a:p>
            <a:pPr defTabSz="914180"/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75069" y="2776531"/>
            <a:ext cx="1374244" cy="558386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General practitioner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Other health professional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Teacher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Family member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475069" y="3360537"/>
            <a:ext cx="1541523" cy="927718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Families with a 10-17 year old displaying challenging behaviours (aggression, conflict, risky relationships, running away) in two or more settings: school, home and community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985639" y="3"/>
            <a:ext cx="1158363" cy="685799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sz="900" b="1" dirty="0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69888" y="2"/>
            <a:ext cx="5705181" cy="20573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r>
              <a:rPr lang="en-GB" sz="900" b="1" dirty="0">
                <a:solidFill>
                  <a:prstClr val="white"/>
                </a:solidFill>
              </a:rPr>
              <a:t>SLAM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475070" y="3"/>
            <a:ext cx="2668932" cy="20992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7125" tIns="45710" rIns="77125" bIns="45710" rtlCol="0" anchor="ctr"/>
          <a:lstStyle/>
          <a:p>
            <a:pPr algn="ctr" defTabSz="914180">
              <a:tabLst>
                <a:tab pos="765218" algn="l"/>
              </a:tabLst>
            </a:pPr>
            <a:r>
              <a:rPr lang="en-GB" sz="900" b="1" dirty="0">
                <a:solidFill>
                  <a:prstClr val="white"/>
                </a:solidFill>
              </a:rPr>
              <a:t>Early Help Locality Team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475070" y="4251949"/>
            <a:ext cx="1420642" cy="1297050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Intensive family therapy for CYP and their families in the home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Shifts focus away from negative and blaming interactions on individuals, to a helpful and supportive way of building and strengthening relationships in families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069532" y="702984"/>
            <a:ext cx="980544" cy="312165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algn="ctr" defTabSz="914180"/>
            <a:r>
              <a:rPr lang="en-GB" sz="800" b="1" dirty="0">
                <a:solidFill>
                  <a:prstClr val="black"/>
                </a:solidFill>
              </a:rPr>
              <a:t>CYP &lt;= 18 yrs and their families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966664" y="1053065"/>
            <a:ext cx="1215447" cy="1666382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Early Intervention for mild, to moderate, mental health issues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Assessment and short-term therapeutic intervention for CYP, up to the age of 18, who have mental health problems e.g. poor school attendance because of home and/or school-based problems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966664" y="2770392"/>
            <a:ext cx="1170689" cy="558386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General practitioner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Parent or Carer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School / community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Social Services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966664" y="3460523"/>
            <a:ext cx="1170689" cy="804608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defTabSz="914180"/>
            <a:r>
              <a:rPr lang="en-GB" sz="800" b="1" dirty="0">
                <a:solidFill>
                  <a:prstClr val="black"/>
                </a:solidFill>
              </a:rPr>
              <a:t>Child &lt;=18 yrs of age presenting with mild to moderate mental health issues as described above</a:t>
            </a:r>
          </a:p>
          <a:p>
            <a:pPr defTabSz="914180"/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66664" y="4305144"/>
            <a:ext cx="1143971" cy="1297050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Assessment of the problem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Parent/child or family work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Individual sessions for the child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CBT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Parenting interventions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Consultation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66664" y="5743543"/>
            <a:ext cx="1177339" cy="1055234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Early Help Service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Duty Manager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Team Lead: Dr </a:t>
            </a:r>
            <a:r>
              <a:rPr lang="en-GB" sz="700" b="1">
                <a:solidFill>
                  <a:prstClr val="black"/>
                </a:solidFill>
              </a:rPr>
              <a:t>Donna Oxley</a:t>
            </a:r>
            <a:endParaRPr lang="en-GB" sz="700" b="1" dirty="0">
              <a:solidFill>
                <a:prstClr val="black"/>
              </a:solidFill>
            </a:endParaRP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Tel: 0207 525 3893</a:t>
            </a:r>
          </a:p>
          <a:p>
            <a:pPr defTabSz="914180"/>
            <a:endParaRPr lang="en-GB" sz="700" b="1" dirty="0">
              <a:solidFill>
                <a:prstClr val="black"/>
              </a:solidFill>
            </a:endParaRP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Email:  </a:t>
            </a:r>
            <a:r>
              <a:rPr lang="en-GB" sz="700" b="1" dirty="0">
                <a:solidFill>
                  <a:prstClr val="black"/>
                </a:solidFill>
                <a:hlinkClick r:id="rId6"/>
              </a:rPr>
              <a:t>earlyhelp@southwark.gov.uk</a:t>
            </a:r>
            <a:endParaRPr lang="en-GB" sz="700" b="1" dirty="0">
              <a:solidFill>
                <a:prstClr val="black"/>
              </a:solidFill>
            </a:endParaRPr>
          </a:p>
          <a:p>
            <a:pPr defTabSz="914180"/>
            <a:endParaRPr lang="en-GB" sz="700" b="1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55669" y="1053066"/>
            <a:ext cx="1719399" cy="1789493"/>
          </a:xfrm>
          <a:prstGeom prst="rect">
            <a:avLst/>
          </a:prstGeom>
          <a:noFill/>
        </p:spPr>
        <p:txBody>
          <a:bodyPr wrap="square" lIns="0" tIns="32649" rIns="0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Emotional difficulties e.g. anxiety, depression, anger, mood swings, low self-esteem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Behavioural difficulties e.g. violence, destructiveness, self-harm, over activity, sexualised behaviours, obsessive compulsive behaviours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Relationship difficulties e.g. problems in the family, with peers, in school or community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Developmental difficulties e.g. wetting, soiling, problems with eating or sleeping, problems with communication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08541" y="2776531"/>
            <a:ext cx="1766526" cy="558378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defTabSz="914180"/>
            <a:r>
              <a:rPr lang="en-GB" sz="800" b="1" dirty="0">
                <a:solidFill>
                  <a:prstClr val="black"/>
                </a:solidFill>
              </a:rPr>
              <a:t>Referrals preferred from the child’s allocated Social Worker but other professionals and their carers can refer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64638" y="3390744"/>
            <a:ext cx="1842891" cy="681489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Up to age 18 years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In care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Some adopted CYP (through CSC Post-Adoption Support referral route)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674869" y="4327762"/>
            <a:ext cx="1800200" cy="927718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Mental health and therapeutic services for LAC, their carers and their professional network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Assessment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Treatment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prstClr val="black"/>
                </a:solidFill>
              </a:rPr>
              <a:t>Consultation</a:t>
            </a:r>
          </a:p>
          <a:p>
            <a:pPr marL="122435" indent="-122435" defTabSz="914180">
              <a:buFont typeface="Arial" panose="020B0604020202020204" pitchFamily="34" charset="0"/>
              <a:buChar char="•"/>
            </a:pP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674869" y="5743543"/>
            <a:ext cx="1903069" cy="1035432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defTabSz="914180"/>
            <a:r>
              <a:rPr lang="en-GB" sz="700" b="1" dirty="0" err="1">
                <a:solidFill>
                  <a:prstClr val="black"/>
                </a:solidFill>
              </a:rPr>
              <a:t>Carelink</a:t>
            </a:r>
            <a:r>
              <a:rPr lang="en-GB" sz="700" b="1" dirty="0">
                <a:solidFill>
                  <a:prstClr val="black"/>
                </a:solidFill>
              </a:rPr>
              <a:t>  - CAMHS for  Children in Care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Lister Primary Care Centre (1</a:t>
            </a:r>
            <a:r>
              <a:rPr lang="en-GB" sz="700" b="1" baseline="30000" dirty="0">
                <a:solidFill>
                  <a:prstClr val="black"/>
                </a:solidFill>
              </a:rPr>
              <a:t>st</a:t>
            </a:r>
            <a:r>
              <a:rPr lang="en-GB" sz="700" b="1" dirty="0">
                <a:solidFill>
                  <a:prstClr val="black"/>
                </a:solidFill>
              </a:rPr>
              <a:t> Floor)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101 Peckham Road,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Peckham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London SE15 5LJ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Tel: 0203 049 8470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Duty clinician: 0203 049 8470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Lead Clinician: Elizabeth Murphy: 07976782025</a:t>
            </a:r>
            <a:r>
              <a:rPr lang="en-GB" sz="700" dirty="0">
                <a:solidFill>
                  <a:prstClr val="black"/>
                </a:solidFill>
              </a:rPr>
              <a:t> </a:t>
            </a:r>
          </a:p>
          <a:p>
            <a:pPr defTabSz="914180"/>
            <a:r>
              <a:rPr lang="en-GB" sz="700" b="1" dirty="0">
                <a:solidFill>
                  <a:prstClr val="black"/>
                </a:solidFill>
              </a:rPr>
              <a:t>Email:</a:t>
            </a:r>
            <a:r>
              <a:rPr lang="en-GB" sz="700" dirty="0">
                <a:solidFill>
                  <a:prstClr val="black"/>
                </a:solidFill>
              </a:rPr>
              <a:t> </a:t>
            </a:r>
            <a:r>
              <a:rPr lang="en-GB" sz="700" u="sng" dirty="0">
                <a:solidFill>
                  <a:prstClr val="black"/>
                </a:solidFill>
              </a:rPr>
              <a:t>S</a:t>
            </a:r>
            <a:r>
              <a:rPr lang="en-GB" sz="700" b="1" u="sng" dirty="0">
                <a:solidFill>
                  <a:prstClr val="black"/>
                </a:solidFill>
                <a:hlinkClick r:id="rId7"/>
              </a:rPr>
              <a:t>outhwark.Carelink@slam.nhs.uk</a:t>
            </a:r>
            <a:r>
              <a:rPr lang="en-GB" sz="700" b="1" u="sng" dirty="0">
                <a:solidFill>
                  <a:prstClr val="black"/>
                </a:solidFill>
              </a:rPr>
              <a:t> </a:t>
            </a:r>
            <a:endParaRPr lang="en-GB" sz="7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13275"/>
      </p:ext>
    </p:extLst>
  </p:cSld>
  <p:clrMapOvr>
    <a:masterClrMapping/>
  </p:clrMapOvr>
</p:sld>
</file>

<file path=ppt/theme/theme1.xml><?xml version="1.0" encoding="utf-8"?>
<a:theme xmlns:a="http://schemas.openxmlformats.org/drawingml/2006/main" name="Southwark presentation">
  <a:themeElements>
    <a:clrScheme name="Southwark PwP Gold">
      <a:dk1>
        <a:srgbClr val="F0AB00"/>
      </a:dk1>
      <a:lt1>
        <a:srgbClr val="FFFFFF"/>
      </a:lt1>
      <a:dk2>
        <a:srgbClr val="CF0072"/>
      </a:dk2>
      <a:lt2>
        <a:srgbClr val="34B233"/>
      </a:lt2>
      <a:accent1>
        <a:srgbClr val="B6BF00"/>
      </a:accent1>
      <a:accent2>
        <a:srgbClr val="00C0B5"/>
      </a:accent2>
      <a:accent3>
        <a:srgbClr val="00A9E0"/>
      </a:accent3>
      <a:accent4>
        <a:srgbClr val="0065BD"/>
      </a:accent4>
      <a:accent5>
        <a:srgbClr val="80379B"/>
      </a:accent5>
      <a:accent6>
        <a:srgbClr val="CF007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l">
  <a:themeElements>
    <a:clrScheme name="Southwark PwP Teal">
      <a:dk1>
        <a:srgbClr val="00C0B5"/>
      </a:dk1>
      <a:lt1>
        <a:srgbClr val="FFFFFF"/>
      </a:lt1>
      <a:dk2>
        <a:srgbClr val="FF6319"/>
      </a:dk2>
      <a:lt2>
        <a:srgbClr val="34B233"/>
      </a:lt2>
      <a:accent1>
        <a:srgbClr val="B6BF00"/>
      </a:accent1>
      <a:accent2>
        <a:srgbClr val="F0AB00"/>
      </a:accent2>
      <a:accent3>
        <a:srgbClr val="00A9E0"/>
      </a:accent3>
      <a:accent4>
        <a:srgbClr val="0065BD"/>
      </a:accent4>
      <a:accent5>
        <a:srgbClr val="80379B"/>
      </a:accent5>
      <a:accent6>
        <a:srgbClr val="CF007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rple">
  <a:themeElements>
    <a:clrScheme name="Southwark PwP Purple">
      <a:dk1>
        <a:srgbClr val="80379B"/>
      </a:dk1>
      <a:lt1>
        <a:srgbClr val="FFFFFF"/>
      </a:lt1>
      <a:dk2>
        <a:srgbClr val="00A9E0"/>
      </a:dk2>
      <a:lt2>
        <a:srgbClr val="34B233"/>
      </a:lt2>
      <a:accent1>
        <a:srgbClr val="B6BF00"/>
      </a:accent1>
      <a:accent2>
        <a:srgbClr val="00C0B5"/>
      </a:accent2>
      <a:accent3>
        <a:srgbClr val="00A9E0"/>
      </a:accent3>
      <a:accent4>
        <a:srgbClr val="0065BD"/>
      </a:accent4>
      <a:accent5>
        <a:srgbClr val="F0AB00"/>
      </a:accent5>
      <a:accent6>
        <a:srgbClr val="CF007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ark Yellow">
  <a:themeElements>
    <a:clrScheme name="Southwark PwP Purple">
      <a:dk1>
        <a:srgbClr val="B6BF00"/>
      </a:dk1>
      <a:lt1>
        <a:srgbClr val="FFFFFF"/>
      </a:lt1>
      <a:dk2>
        <a:srgbClr val="CF0072"/>
      </a:dk2>
      <a:lt2>
        <a:srgbClr val="34B233"/>
      </a:lt2>
      <a:accent1>
        <a:srgbClr val="B6BF00"/>
      </a:accent1>
      <a:accent2>
        <a:srgbClr val="00C0B5"/>
      </a:accent2>
      <a:accent3>
        <a:srgbClr val="00A9E0"/>
      </a:accent3>
      <a:accent4>
        <a:srgbClr val="0065BD"/>
      </a:accent4>
      <a:accent5>
        <a:srgbClr val="F0AB00"/>
      </a:accent5>
      <a:accent6>
        <a:srgbClr val="CF007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Southwark presentation</Template>
  <TotalTime>107</TotalTime>
  <Words>1661</Words>
  <Application>Microsoft Macintosh PowerPoint</Application>
  <PresentationFormat>On-screen Show (4:3)</PresentationFormat>
  <Paragraphs>248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Southwark presentation</vt:lpstr>
      <vt:lpstr>Teal</vt:lpstr>
      <vt:lpstr>Purple</vt:lpstr>
      <vt:lpstr>Dark Yellow</vt:lpstr>
      <vt:lpstr>Office Theme</vt:lpstr>
      <vt:lpstr>Emotional well being and Family Early Help support – what’s on offer </vt:lpstr>
      <vt:lpstr>Emotional Well Being</vt:lpstr>
      <vt:lpstr>Family Early Help resource</vt:lpstr>
      <vt:lpstr>Update on service provision</vt:lpstr>
      <vt:lpstr>What is our offer?</vt:lpstr>
      <vt:lpstr>Making a good referral</vt:lpstr>
      <vt:lpstr>Going forward</vt:lpstr>
      <vt:lpstr>Current pathways to CAMHS support</vt:lpstr>
      <vt:lpstr>PowerPoint Presentation</vt:lpstr>
      <vt:lpstr>Other sources of support</vt:lpstr>
      <vt:lpstr>Anna Freud Centre – Schools in Mind </vt:lpstr>
      <vt:lpstr>Young Minds</vt:lpstr>
      <vt:lpstr>Discussion questions for tables</vt:lpstr>
    </vt:vector>
  </TitlesOfParts>
  <Company>Southwark Council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Early Help support and</dc:title>
  <dc:creator>Brennan, Jenny</dc:creator>
  <cp:lastModifiedBy>David Millard</cp:lastModifiedBy>
  <cp:revision>13</cp:revision>
  <dcterms:created xsi:type="dcterms:W3CDTF">2018-03-09T14:55:03Z</dcterms:created>
  <dcterms:modified xsi:type="dcterms:W3CDTF">2018-03-16T13:03:13Z</dcterms:modified>
</cp:coreProperties>
</file>