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58" r:id="rId3"/>
    <p:sldMasterId id="2147483672" r:id="rId4"/>
    <p:sldMasterId id="2147483679" r:id="rId5"/>
  </p:sldMasterIdLst>
  <p:notesMasterIdLst>
    <p:notesMasterId r:id="rId33"/>
  </p:notesMasterIdLst>
  <p:sldIdLst>
    <p:sldId id="257" r:id="rId6"/>
    <p:sldId id="258" r:id="rId7"/>
    <p:sldId id="282" r:id="rId8"/>
    <p:sldId id="281" r:id="rId9"/>
    <p:sldId id="259" r:id="rId10"/>
    <p:sldId id="260" r:id="rId11"/>
    <p:sldId id="261" r:id="rId12"/>
    <p:sldId id="262" r:id="rId13"/>
    <p:sldId id="263" r:id="rId14"/>
    <p:sldId id="264" r:id="rId15"/>
    <p:sldId id="265" r:id="rId16"/>
    <p:sldId id="266" r:id="rId17"/>
    <p:sldId id="267" r:id="rId18"/>
    <p:sldId id="276" r:id="rId19"/>
    <p:sldId id="268" r:id="rId20"/>
    <p:sldId id="269" r:id="rId21"/>
    <p:sldId id="270" r:id="rId22"/>
    <p:sldId id="271" r:id="rId23"/>
    <p:sldId id="272" r:id="rId24"/>
    <p:sldId id="273" r:id="rId25"/>
    <p:sldId id="274" r:id="rId26"/>
    <p:sldId id="275" r:id="rId27"/>
    <p:sldId id="277" r:id="rId28"/>
    <p:sldId id="283" r:id="rId29"/>
    <p:sldId id="278" r:id="rId30"/>
    <p:sldId id="279"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32">
          <p15:clr>
            <a:srgbClr val="A4A3A4"/>
          </p15:clr>
        </p15:guide>
        <p15:guide id="3" pos="5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9E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6" autoAdjust="0"/>
    <p:restoredTop sz="64608" autoAdjust="0"/>
  </p:normalViewPr>
  <p:slideViewPr>
    <p:cSldViewPr showGuides="1">
      <p:cViewPr varScale="1">
        <p:scale>
          <a:sx n="53" d="100"/>
          <a:sy n="53" d="100"/>
        </p:scale>
        <p:origin x="2112" y="176"/>
      </p:cViewPr>
      <p:guideLst>
        <p:guide orient="horz" pos="2160"/>
        <p:guide pos="232"/>
        <p:guide pos="5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77719-2101-4365-A35A-CECE9566D21E}" type="datetimeFigureOut">
              <a:rPr lang="en-GB" smtClean="0"/>
              <a:t>16/03/2018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27BCA-3C35-4450-88AD-1D6BAB69DA9B}" type="slidenum">
              <a:rPr lang="en-GB" smtClean="0"/>
              <a:t>‹#›</a:t>
            </a:fld>
            <a:endParaRPr lang="en-GB"/>
          </a:p>
        </p:txBody>
      </p:sp>
    </p:spTree>
    <p:extLst>
      <p:ext uri="{BB962C8B-B14F-4D97-AF65-F5344CB8AC3E}">
        <p14:creationId xmlns:p14="http://schemas.microsoft.com/office/powerpoint/2010/main" val="28571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kYPRV-Ynil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Game</a:t>
            </a:r>
            <a:r>
              <a:rPr lang="en-GB" baseline="0" dirty="0"/>
              <a:t> – Answers on walls, get people to move to locations when asked Q’s: </a:t>
            </a:r>
          </a:p>
          <a:p>
            <a:endParaRPr lang="en-GB" baseline="0" dirty="0"/>
          </a:p>
          <a:p>
            <a:r>
              <a:rPr lang="en-GB" baseline="0" dirty="0"/>
              <a:t>Q – How many minutes of moderate activity should adults be doing a week?  (150mins)</a:t>
            </a:r>
          </a:p>
          <a:p>
            <a:r>
              <a:rPr lang="en-GB" baseline="0" dirty="0"/>
              <a:t>Q – How many minutes of vigorous activity should adults do a week?  (75mins)</a:t>
            </a:r>
          </a:p>
          <a:p>
            <a:r>
              <a:rPr lang="en-GB" baseline="0" dirty="0"/>
              <a:t>Q – How many minutes of moderate activity should children 5-18 years be doing a day?  (60mins)</a:t>
            </a:r>
          </a:p>
          <a:p>
            <a:r>
              <a:rPr lang="en-GB" baseline="0" dirty="0"/>
              <a:t>Q – How many minutes of activity should children 0-5 years be doing a day?  (180mins)</a:t>
            </a:r>
          </a:p>
          <a:p>
            <a:endParaRPr lang="en-GB" baseline="0" dirty="0"/>
          </a:p>
          <a:p>
            <a:r>
              <a:rPr lang="en-GB" baseline="0" dirty="0"/>
              <a:t>Q – As a percentage what reduction to onset of Type 2 diabetes can be achieved if meeting PA guidance?  (-40%)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Q – As a percentage what reduction to colon and breast cancer can be achieved if meeting PA guidance?  (-20%)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Q – As a percentage what reduction to Falls, Depression and Dementia can be achieved if meeting PA guidance?  (-30%)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Q – As a percentage what reduction to onset of Cardiovascular Disease can be achieved if meeting PA guidance?  (-35%)</a:t>
            </a:r>
          </a:p>
        </p:txBody>
      </p:sp>
      <p:sp>
        <p:nvSpPr>
          <p:cNvPr id="4" name="Slide Number Placeholder 3"/>
          <p:cNvSpPr>
            <a:spLocks noGrp="1"/>
          </p:cNvSpPr>
          <p:nvPr>
            <p:ph type="sldNum" sz="quarter" idx="10"/>
          </p:nvPr>
        </p:nvSpPr>
        <p:spPr/>
        <p:txBody>
          <a:bodyPr/>
          <a:lstStyle/>
          <a:p>
            <a:fld id="{82527BCA-3C35-4450-88AD-1D6BAB69DA9B}" type="slidenum">
              <a:rPr lang="en-GB" smtClean="0"/>
              <a:t>1</a:t>
            </a:fld>
            <a:endParaRPr lang="en-GB"/>
          </a:p>
        </p:txBody>
      </p:sp>
    </p:spTree>
    <p:extLst>
      <p:ext uri="{BB962C8B-B14F-4D97-AF65-F5344CB8AC3E}">
        <p14:creationId xmlns:p14="http://schemas.microsoft.com/office/powerpoint/2010/main" val="255818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10</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a:solidFill>
                  <a:schemeClr val="tx2"/>
                </a:solidFill>
              </a:rPr>
              <a:t>From this consultation they found that pupils would like the school to run a karate club.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a:solidFill>
                  <a:schemeClr val="tx2"/>
                </a:solidFill>
              </a:rPr>
              <a:t>Pupils kept their karate suit and this allowed them to have a seamless transition and continue with their karate.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11</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rPr>
              <a:t>Access to loose and fixed equipment, along with non-traditional play materials (for example, car tyres or milk crates) also support physical activity among children and young people. </a:t>
            </a:r>
          </a:p>
          <a:p>
            <a:endParaRPr lang="en-GB" sz="12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Schools and colleges are also encouraged to make their facilities available at different times (including early morning, late afternoon, evenings, and in the holidays)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12</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This involved the design and development of an inspiring and engaging space for children at the school and within the local community to be more physically active and improve the quality of their PE provision. </a:t>
            </a:r>
          </a:p>
          <a:p>
            <a:endParaRPr lang="en-GB" dirty="0"/>
          </a:p>
          <a:p>
            <a:r>
              <a:rPr lang="en-GB" dirty="0">
                <a:solidFill>
                  <a:schemeClr val="tx2"/>
                </a:solidFill>
              </a:rPr>
              <a:t>This has led to a 20% increase in community activity on site, 36% increase in physical activity levels across the school and the engagement of early years and community (such as brownies and scout groups) providers to use the space.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13</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14</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15</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Activities range from creative dance, throwing and catching games, self led orienteering, circus skills and tag and chase games as well as a traditional mix of school sports.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 school decided to deliver literacy in the afternoon rather than during the morning because the children were more focused in the afternoon, after they had been active at lunchtime. </a:t>
            </a: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16</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17</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18</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19</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Research suggests:</a:t>
            </a:r>
          </a:p>
          <a:p>
            <a:r>
              <a:rPr lang="en-GB" dirty="0"/>
              <a:t>Rate of</a:t>
            </a:r>
            <a:r>
              <a:rPr lang="en-GB" baseline="0" dirty="0"/>
              <a:t> academic learning per unit of class time is enhanced in physically active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PA leads to faster cognitive processing speed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PA leads to improved concentration and memory</a:t>
            </a:r>
          </a:p>
          <a:p>
            <a:r>
              <a:rPr lang="en-GB" baseline="0" dirty="0"/>
              <a:t>PA provides cognitive benefits for children with disabilities by turning on the attention system including sequencing, working memory, ability to prioritise, increased attention span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Active children are more likely to be active adults</a:t>
            </a:r>
          </a:p>
          <a:p>
            <a:endParaRPr lang="en-GB" baseline="0" dirty="0"/>
          </a:p>
          <a:p>
            <a:r>
              <a:rPr lang="en-GB" b="1" baseline="0" dirty="0"/>
              <a:t>Physically active students reflect: </a:t>
            </a:r>
          </a:p>
          <a:p>
            <a:r>
              <a:rPr lang="en-GB" baseline="0" dirty="0"/>
              <a:t>Reduced absenteeism in school</a:t>
            </a:r>
          </a:p>
          <a:p>
            <a:r>
              <a:rPr lang="en-GB" baseline="0" dirty="0"/>
              <a:t>Enhanced mental wellbeing including positive self esteem, confidence, and lower levels of anxiety and stress</a:t>
            </a:r>
          </a:p>
          <a:p>
            <a:endParaRPr lang="en-GB" baseline="0" dirty="0"/>
          </a:p>
          <a:p>
            <a:r>
              <a:rPr lang="en-GB" baseline="0" dirty="0"/>
              <a:t>Around 2/10 children meet the PA guidelines; 21% Boys &amp; 16% Girls</a:t>
            </a:r>
          </a:p>
          <a:p>
            <a:endParaRPr lang="en-GB" baseline="0" dirty="0"/>
          </a:p>
          <a:p>
            <a:r>
              <a:rPr lang="en-GB" baseline="0" dirty="0"/>
              <a:t>Key indicator for PE Premium money</a:t>
            </a:r>
          </a:p>
          <a:p>
            <a:endParaRPr lang="en-GB" dirty="0"/>
          </a:p>
          <a:p>
            <a:r>
              <a:rPr lang="en-GB" dirty="0"/>
              <a:t>http://www.psychiatrictimes.com/child-adolescent-psychiatry/mental-health-benefits-exercise-children </a:t>
            </a:r>
          </a:p>
          <a:p>
            <a:endParaRPr lang="en-GB" dirty="0"/>
          </a:p>
          <a:p>
            <a:r>
              <a:rPr lang="en-GB" dirty="0"/>
              <a:t>Key Indicator 1 – Engagement in </a:t>
            </a:r>
            <a:r>
              <a:rPr lang="en-GB" dirty="0" err="1"/>
              <a:t>poupils</a:t>
            </a:r>
            <a:r>
              <a:rPr lang="en-GB" dirty="0"/>
              <a:t> with 30mins of activity</a:t>
            </a:r>
          </a:p>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2</a:t>
            </a:fld>
            <a:endParaRPr lang="en-GB"/>
          </a:p>
        </p:txBody>
      </p:sp>
    </p:spTree>
    <p:extLst>
      <p:ext uri="{BB962C8B-B14F-4D97-AF65-F5344CB8AC3E}">
        <p14:creationId xmlns:p14="http://schemas.microsoft.com/office/powerpoint/2010/main" val="898251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 </a:t>
            </a:r>
            <a:r>
              <a:rPr lang="en-GB" dirty="0" err="1">
                <a:solidFill>
                  <a:schemeClr val="tx2"/>
                </a:solidFill>
              </a:rPr>
              <a:t>Modeshift</a:t>
            </a:r>
            <a:r>
              <a:rPr lang="en-GB" dirty="0">
                <a:solidFill>
                  <a:schemeClr val="tx2"/>
                </a:solidFill>
              </a:rPr>
              <a:t> STARS programme awards schools bronze, silver or gold stars according to how effective they are at persuading pupils to choose greener and healthier ways of getting to and from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20</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21</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 Travel Tracker makes it easier for the school, and fun for the students, to record pupils’ daily journeys. They also have Walk Once a Week badges that effectively drip feed messages around walking to school all through the school year, plus a ‘class of the month’ trophy.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22</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Works in Schools and Colleges to Increase Physical Activity?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briefing paper was prepared by Public Health England, the Youth Sport Trust and the Association of College Sport and supported by the Department of Health; the Department for Transport; the Department for Culture, Media &amp; Sport; and the Department for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Its purpose was to inform Head teachers, principals, staff working in education settings, directors of public health and wider partners (October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Eight principles were drawn from an appraisal of evidence about what works in schools and colleges to increase levels of physical activity among children and young people.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23</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All</a:t>
            </a:r>
            <a:r>
              <a:rPr lang="en-GB" baseline="0" dirty="0"/>
              <a:t> of the Principles support the delivery of the 5 Key Indicators for PE School Sport Premium –</a:t>
            </a:r>
            <a:endParaRPr lang="en-GB" dirty="0"/>
          </a:p>
        </p:txBody>
      </p:sp>
      <p:sp>
        <p:nvSpPr>
          <p:cNvPr id="4" name="Slide Number Placeholder 3"/>
          <p:cNvSpPr>
            <a:spLocks noGrp="1"/>
          </p:cNvSpPr>
          <p:nvPr>
            <p:ph type="sldNum" sz="quarter" idx="10"/>
          </p:nvPr>
        </p:nvSpPr>
        <p:spPr/>
        <p:txBody>
          <a:bodyPr/>
          <a:lstStyle/>
          <a:p>
            <a:fld id="{CC038EE9-9724-4124-9E97-9BF6BD043D7C}" type="slidenum">
              <a:rPr lang="en-GB" smtClean="0"/>
              <a:pPr/>
              <a:t>24</a:t>
            </a:fld>
            <a:endParaRPr lang="en-GB"/>
          </a:p>
        </p:txBody>
      </p:sp>
    </p:spTree>
    <p:extLst>
      <p:ext uri="{BB962C8B-B14F-4D97-AF65-F5344CB8AC3E}">
        <p14:creationId xmlns:p14="http://schemas.microsoft.com/office/powerpoint/2010/main" val="225810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25</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SG – Trained coaches before sending them to schools / consulted</a:t>
            </a:r>
            <a:r>
              <a:rPr lang="en-GB" baseline="0" dirty="0"/>
              <a:t> young people on activities to identify barriers &amp; activities </a:t>
            </a:r>
            <a:endParaRPr lang="en-GB" dirty="0"/>
          </a:p>
          <a:p>
            <a:r>
              <a:rPr lang="en-GB" dirty="0"/>
              <a:t>69% increased</a:t>
            </a:r>
            <a:r>
              <a:rPr lang="en-GB" baseline="0" dirty="0"/>
              <a:t> their step count over the 6 week school programme (pedometers). </a:t>
            </a:r>
            <a:endParaRPr lang="en-GB" dirty="0"/>
          </a:p>
          <a:p>
            <a:r>
              <a:rPr lang="en-GB" dirty="0"/>
              <a:t>73% of participants increased or maintained their PA levels after 6 months. </a:t>
            </a:r>
          </a:p>
          <a:p>
            <a:endParaRPr lang="en-GB" dirty="0"/>
          </a:p>
          <a:p>
            <a:r>
              <a:rPr lang="en-GB" dirty="0"/>
              <a:t>Consults young people about the programme</a:t>
            </a:r>
          </a:p>
          <a:p>
            <a:endParaRPr lang="en-GB" dirty="0"/>
          </a:p>
          <a:p>
            <a:r>
              <a:rPr lang="en-GB" dirty="0"/>
              <a:t>Whole community</a:t>
            </a:r>
            <a:r>
              <a:rPr lang="en-GB" baseline="0" dirty="0"/>
              <a:t> approach</a:t>
            </a:r>
          </a:p>
          <a:p>
            <a:r>
              <a:rPr lang="en-GB" baseline="0" dirty="0"/>
              <a:t>A skilled workforce</a:t>
            </a:r>
          </a:p>
          <a:p>
            <a:r>
              <a:rPr lang="en-GB" dirty="0"/>
              <a:t>Giving a voice</a:t>
            </a:r>
          </a:p>
          <a:p>
            <a:r>
              <a:rPr lang="en-GB" dirty="0"/>
              <a:t>Create active environments</a:t>
            </a:r>
          </a:p>
          <a:p>
            <a:r>
              <a:rPr lang="en-GB" dirty="0"/>
              <a:t>Offer choice</a:t>
            </a:r>
            <a:r>
              <a:rPr lang="en-GB" baseline="0" dirty="0"/>
              <a:t> and variety</a:t>
            </a:r>
          </a:p>
          <a:p>
            <a:r>
              <a:rPr lang="en-GB" dirty="0"/>
              <a:t>Embed PA in teaching</a:t>
            </a:r>
            <a:r>
              <a:rPr lang="en-GB" baseline="0" dirty="0"/>
              <a:t> &amp; learning</a:t>
            </a:r>
          </a:p>
          <a:p>
            <a:r>
              <a:rPr lang="en-GB" dirty="0"/>
              <a:t>Promote active travel</a:t>
            </a:r>
          </a:p>
          <a:p>
            <a:r>
              <a:rPr lang="en-GB" dirty="0"/>
              <a:t>Embed M&amp;E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26</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Videos :</a:t>
            </a:r>
          </a:p>
          <a:p>
            <a:r>
              <a:rPr lang="en-GB" baseline="0" dirty="0"/>
              <a:t>Dr William Bird</a:t>
            </a:r>
          </a:p>
          <a:p>
            <a:r>
              <a:rPr lang="en-GB" sz="1200" u="sng" kern="1200" dirty="0">
                <a:solidFill>
                  <a:schemeClr val="tx1"/>
                </a:solidFill>
                <a:effectLst/>
                <a:latin typeface="+mn-lt"/>
                <a:ea typeface="+mn-ea"/>
                <a:cs typeface="+mn-cs"/>
                <a:hlinkClick r:id="rId3"/>
              </a:rPr>
              <a:t>https://www.youtube.com/watch?v=kYPRV-Ynilk</a:t>
            </a:r>
            <a:endParaRPr lang="en-GB"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27</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evidence shows that doing at least 60 minutes of moderate to vigorous physical activity a day can prevent the majority of these health conditions</a:t>
            </a:r>
          </a:p>
        </p:txBody>
      </p:sp>
      <p:sp>
        <p:nvSpPr>
          <p:cNvPr id="4" name="Slide Number Placeholder 3"/>
          <p:cNvSpPr>
            <a:spLocks noGrp="1"/>
          </p:cNvSpPr>
          <p:nvPr>
            <p:ph type="sldNum" sz="quarter" idx="10"/>
          </p:nvPr>
        </p:nvSpPr>
        <p:spPr/>
        <p:txBody>
          <a:bodyPr/>
          <a:lstStyle/>
          <a:p>
            <a:fld id="{56E662A5-F203-D444-A079-2D55DC18C015}" type="slidenum">
              <a:rPr lang="en-US" smtClean="0"/>
              <a:pPr/>
              <a:t>3</a:t>
            </a:fld>
            <a:endParaRPr lang="en-US"/>
          </a:p>
        </p:txBody>
      </p:sp>
    </p:spTree>
    <p:extLst>
      <p:ext uri="{BB962C8B-B14F-4D97-AF65-F5344CB8AC3E}">
        <p14:creationId xmlns:p14="http://schemas.microsoft.com/office/powerpoint/2010/main" val="334088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6477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What Works in Schools and Colleges to Increase Physical Activity?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briefing paper was prepared by Public Health England, the Youth Sport Trust and the Association of College Sport and supported by the Department of Health; the Department for Transport; the Department for Culture, Media &amp; Sport; and the Department for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Its purpose was to inform Head teachers, principals, staff working in education settings, directors of public health and other partners (October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Eight principles were drawn from an appraisal of evidence about what works in schools and colleges to increase levels of physical activity among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 are going to take you through the 8 principles and give you an associated case study from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Depending on time we will discuss in groups what principles you may already have embedded in your school.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5</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Engaging families and the community in education and delivery</a:t>
            </a:r>
            <a:r>
              <a:rPr lang="en-GB" baseline="0" dirty="0"/>
              <a:t> of physical activity. </a:t>
            </a:r>
          </a:p>
          <a:p>
            <a:endParaRPr lang="en-GB" baseline="0" dirty="0"/>
          </a:p>
          <a:p>
            <a:r>
              <a:rPr lang="en-GB" baseline="0" dirty="0"/>
              <a:t>[ National Institute for Health and Care Excellence – promote health improvement through evidence based guidance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6</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-By developing a unique and inspiring club environment it has been able to provide engaging and fun activities that build the confidence and competence of children to be more physically active.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dirty="0">
                <a:solidFill>
                  <a:schemeClr val="tx2"/>
                </a:solidFill>
              </a:rPr>
              <a:t>Children use a personal logbook to track their progress against levels of physical activity, health behaviours and club values.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is seen as an integral part of the wider curriculum offer for pupils, alongside the school food and PE curriculum and the school is now evaluating the impact on pupil achievement and attainment.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dirty="0">
                <a:solidFill>
                  <a:schemeClr val="tx2"/>
                </a:solidFill>
              </a:rPr>
              <a:t>Some children are also putting themselves forward for school council roles. The school is now developing the concept of its club to include celebration events and award ceremonies and is planning to expand the reach of the club to more year groups. </a:t>
            </a: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7</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8</a:t>
            </a:fld>
            <a:endParaRPr lang="en-GB"/>
          </a:p>
        </p:txBody>
      </p:sp>
    </p:spTree>
    <p:extLst>
      <p:ext uri="{BB962C8B-B14F-4D97-AF65-F5344CB8AC3E}">
        <p14:creationId xmlns:p14="http://schemas.microsoft.com/office/powerpoint/2010/main" val="370170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-Unlock the potential of pupils as a means for increasing physical activity.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a:solidFill>
                  <a:schemeClr val="tx2"/>
                </a:solidFill>
              </a:rPr>
              <a:t>Teachers have reported that pupils are now keener to participate in physical activity and are doing so through extra-curricular provision. </a:t>
            </a:r>
          </a:p>
          <a:p>
            <a:endParaRPr lang="en-GB" dirty="0"/>
          </a:p>
          <a:p>
            <a:r>
              <a:rPr lang="en-GB" dirty="0"/>
              <a:t>-</a:t>
            </a:r>
            <a:r>
              <a:rPr lang="en-GB" dirty="0">
                <a:solidFill>
                  <a:schemeClr val="tx2"/>
                </a:solidFill>
              </a:rPr>
              <a:t>The school has since initiated a survey to track pupil’s participation in PE through school sport and into community participation to ensure that pupils are being supported to lead a healthy lifestyle beyond school.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82527BCA-3C35-4450-88AD-1D6BAB69DA9B}" type="slidenum">
              <a:rPr lang="en-GB" smtClean="0"/>
              <a:t>9</a:t>
            </a:fld>
            <a:endParaRPr lang="en-GB"/>
          </a:p>
        </p:txBody>
      </p:sp>
    </p:spTree>
    <p:extLst>
      <p:ext uri="{BB962C8B-B14F-4D97-AF65-F5344CB8AC3E}">
        <p14:creationId xmlns:p14="http://schemas.microsoft.com/office/powerpoint/2010/main" val="3701705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053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B82D8C-A7D9-4F5B-B118-66D9D941B75D}"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6890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77E281-565D-4C85-B31D-89C194CA5CB5}"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341659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7653AE47-4F41-4277-AE9F-B03671D61710}" type="datetime1">
              <a:rPr lang="en-GB" smtClean="0"/>
              <a:t>16/03/2018</a:t>
            </a:fld>
            <a:endParaRPr lang="en-GB"/>
          </a:p>
        </p:txBody>
      </p:sp>
      <p:sp>
        <p:nvSpPr>
          <p:cNvPr id="6" name="Footer Placeholder 5"/>
          <p:cNvSpPr>
            <a:spLocks noGrp="1"/>
          </p:cNvSpPr>
          <p:nvPr>
            <p:ph type="ftr" sz="quarter" idx="11"/>
          </p:nvPr>
        </p:nvSpPr>
        <p:spPr/>
        <p:txBody>
          <a:bodyPr/>
          <a:lstStyle/>
          <a:p>
            <a:r>
              <a:rPr lang="en-GB"/>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548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B9F699-22BB-4A67-8768-97992ACD913C}" type="datetime1">
              <a:rPr lang="en-GB" smtClean="0"/>
              <a:t>16/03/2018</a:t>
            </a:fld>
            <a:endParaRPr lang="en-GB"/>
          </a:p>
        </p:txBody>
      </p:sp>
      <p:sp>
        <p:nvSpPr>
          <p:cNvPr id="4" name="Footer Placeholder 3"/>
          <p:cNvSpPr>
            <a:spLocks noGrp="1"/>
          </p:cNvSpPr>
          <p:nvPr>
            <p:ph type="ftr" sz="quarter" idx="11"/>
          </p:nvPr>
        </p:nvSpPr>
        <p:spPr/>
        <p:txBody>
          <a:bodyPr/>
          <a:lstStyle/>
          <a:p>
            <a:r>
              <a:rPr lang="en-GB"/>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67692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052425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53251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43BE4B-597F-4529-B00D-361D6805E88F}"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4797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4E3231-992A-4820-9276-82A44FAC694D}"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12583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F111BEFB-5E6A-4311-89A0-220C60BC2600}" type="datetime1">
              <a:rPr lang="en-GB" smtClean="0"/>
              <a:t>16/03/2018</a:t>
            </a:fld>
            <a:endParaRPr lang="en-GB"/>
          </a:p>
        </p:txBody>
      </p:sp>
      <p:sp>
        <p:nvSpPr>
          <p:cNvPr id="6" name="Footer Placeholder 5"/>
          <p:cNvSpPr>
            <a:spLocks noGrp="1"/>
          </p:cNvSpPr>
          <p:nvPr>
            <p:ph type="ftr" sz="quarter" idx="11"/>
          </p:nvPr>
        </p:nvSpPr>
        <p:spPr/>
        <p:txBody>
          <a:bodyPr/>
          <a:lstStyle/>
          <a:p>
            <a:r>
              <a:rPr lang="en-GB"/>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1657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B1E95B-9C2D-4E87-B6E2-86E310AD79A1}" type="datetime1">
              <a:rPr lang="en-GB" smtClean="0"/>
              <a:t>16/03/2018</a:t>
            </a:fld>
            <a:endParaRPr lang="en-GB"/>
          </a:p>
        </p:txBody>
      </p:sp>
      <p:sp>
        <p:nvSpPr>
          <p:cNvPr id="4" name="Footer Placeholder 3"/>
          <p:cNvSpPr>
            <a:spLocks noGrp="1"/>
          </p:cNvSpPr>
          <p:nvPr>
            <p:ph type="ftr" sz="quarter" idx="11"/>
          </p:nvPr>
        </p:nvSpPr>
        <p:spPr/>
        <p:txBody>
          <a:bodyPr/>
          <a:lstStyle/>
          <a:p>
            <a:r>
              <a:rPr lang="en-GB"/>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114722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584000"/>
          </a:xfrm>
        </p:spPr>
        <p:txBody>
          <a:body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23752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10936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4263245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701BCF-0F8D-46AC-9258-6606C9427DB7}"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36675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9F2C74-3375-4171-9E1E-E704933E4FF5}"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3214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A8AD3CAD-1760-45D8-AD89-DA84D5EDB7C5}" type="datetime1">
              <a:rPr lang="en-GB" smtClean="0"/>
              <a:t>16/03/2018</a:t>
            </a:fld>
            <a:endParaRPr lang="en-GB"/>
          </a:p>
        </p:txBody>
      </p:sp>
      <p:sp>
        <p:nvSpPr>
          <p:cNvPr id="6" name="Footer Placeholder 5"/>
          <p:cNvSpPr>
            <a:spLocks noGrp="1"/>
          </p:cNvSpPr>
          <p:nvPr>
            <p:ph type="ftr" sz="quarter" idx="11"/>
          </p:nvPr>
        </p:nvSpPr>
        <p:spPr/>
        <p:txBody>
          <a:bodyPr/>
          <a:lstStyle/>
          <a:p>
            <a:r>
              <a:rPr lang="en-GB"/>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5299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003FE0-813F-4463-A4FC-812B6B4CD162}" type="datetime1">
              <a:rPr lang="en-GB" smtClean="0"/>
              <a:t>16/03/2018</a:t>
            </a:fld>
            <a:endParaRPr lang="en-GB"/>
          </a:p>
        </p:txBody>
      </p:sp>
      <p:sp>
        <p:nvSpPr>
          <p:cNvPr id="4" name="Footer Placeholder 3"/>
          <p:cNvSpPr>
            <a:spLocks noGrp="1"/>
          </p:cNvSpPr>
          <p:nvPr>
            <p:ph type="ftr" sz="quarter" idx="11"/>
          </p:nvPr>
        </p:nvSpPr>
        <p:spPr/>
        <p:txBody>
          <a:bodyPr/>
          <a:lstStyle/>
          <a:p>
            <a:r>
              <a:rPr lang="en-GB"/>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992653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CB429-F6E2-504C-BD27-49BB2B354312}"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B2DB84-9076-B84D-9C1A-C1E3DE51DB0B}" type="slidenum">
              <a:rPr lang="en-US"/>
              <a:pPr>
                <a:defRPr/>
              </a:pPr>
              <a:t>‹#›</a:t>
            </a:fld>
            <a:endParaRPr lang="en-US"/>
          </a:p>
        </p:txBody>
      </p:sp>
    </p:spTree>
    <p:extLst>
      <p:ext uri="{BB962C8B-B14F-4D97-AF65-F5344CB8AC3E}">
        <p14:creationId xmlns:p14="http://schemas.microsoft.com/office/powerpoint/2010/main" val="837431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DFCD694-1548-634F-AFF5-7EB0E9B078C0}"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19325A-2AA9-5D4B-8C57-080CCC019B77}" type="slidenum">
              <a:rPr lang="en-US"/>
              <a:pPr>
                <a:defRPr/>
              </a:pPr>
              <a:t>‹#›</a:t>
            </a:fld>
            <a:endParaRPr lang="en-US"/>
          </a:p>
        </p:txBody>
      </p:sp>
    </p:spTree>
    <p:extLst>
      <p:ext uri="{BB962C8B-B14F-4D97-AF65-F5344CB8AC3E}">
        <p14:creationId xmlns:p14="http://schemas.microsoft.com/office/powerpoint/2010/main" val="3694090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7D96F5A1-9FFC-1443-846D-1D0A98F2F44C}"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C97196-8BAB-004E-A14C-EC204EBDEC2B}" type="slidenum">
              <a:rPr lang="en-US"/>
              <a:pPr>
                <a:defRPr/>
              </a:pPr>
              <a:t>‹#›</a:t>
            </a:fld>
            <a:endParaRPr lang="en-US"/>
          </a:p>
        </p:txBody>
      </p:sp>
    </p:spTree>
    <p:extLst>
      <p:ext uri="{BB962C8B-B14F-4D97-AF65-F5344CB8AC3E}">
        <p14:creationId xmlns:p14="http://schemas.microsoft.com/office/powerpoint/2010/main" val="1196691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CEC103F-93B1-B646-A561-2A7AED6439E4}" type="datetime1">
              <a:rPr lang="en-US"/>
              <a:pPr>
                <a:defRPr/>
              </a:pPr>
              <a:t>3/16/18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DC583A-9B57-874D-8042-81F65F3CA644}" type="slidenum">
              <a:rPr lang="en-US"/>
              <a:pPr>
                <a:defRPr/>
              </a:pPr>
              <a:t>‹#›</a:t>
            </a:fld>
            <a:endParaRPr lang="en-US"/>
          </a:p>
        </p:txBody>
      </p:sp>
    </p:spTree>
    <p:extLst>
      <p:ext uri="{BB962C8B-B14F-4D97-AF65-F5344CB8AC3E}">
        <p14:creationId xmlns:p14="http://schemas.microsoft.com/office/powerpoint/2010/main" val="71621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
        <p:nvSpPr>
          <p:cNvPr id="11" name="Date Placeholder 10"/>
          <p:cNvSpPr>
            <a:spLocks noGrp="1"/>
          </p:cNvSpPr>
          <p:nvPr>
            <p:ph type="dt" sz="half" idx="14"/>
          </p:nvPr>
        </p:nvSpPr>
        <p:spPr/>
        <p:txBody>
          <a:bodyPr/>
          <a:lstStyle/>
          <a:p>
            <a:fld id="{F011A8E7-60D7-4DF2-9D2C-C8B559FA3AE4}" type="datetime1">
              <a:rPr lang="en-GB" smtClean="0"/>
              <a:t>16/03/2018</a:t>
            </a:fld>
            <a:endParaRPr lang="en-GB"/>
          </a:p>
        </p:txBody>
      </p:sp>
      <p:sp>
        <p:nvSpPr>
          <p:cNvPr id="12" name="Footer Placeholder 11"/>
          <p:cNvSpPr>
            <a:spLocks noGrp="1"/>
          </p:cNvSpPr>
          <p:nvPr>
            <p:ph type="ftr" sz="quarter" idx="15"/>
          </p:nvPr>
        </p:nvSpPr>
        <p:spPr/>
        <p:txBody>
          <a:bodyPr/>
          <a:lstStyle/>
          <a:p>
            <a:r>
              <a:rPr lang="en-GB"/>
              <a:t>Click Insert Header &amp; Footer and Apply to all to modify presentation title</a:t>
            </a:r>
          </a:p>
        </p:txBody>
      </p:sp>
      <p:sp>
        <p:nvSpPr>
          <p:cNvPr id="13" name="Slide Number Placeholder 12"/>
          <p:cNvSpPr>
            <a:spLocks noGrp="1"/>
          </p:cNvSpPr>
          <p:nvPr>
            <p:ph type="sldNum" sz="quarter" idx="16"/>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55965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A3EBD63-39F6-9D44-94E8-CC777D13FF02}" type="datetime1">
              <a:rPr lang="en-US"/>
              <a:pPr>
                <a:defRPr/>
              </a:pPr>
              <a:t>3/16/18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04B4DE-36DE-5940-BA04-DB2A013F957C}" type="slidenum">
              <a:rPr lang="en-US"/>
              <a:pPr>
                <a:defRPr/>
              </a:pPr>
              <a:t>‹#›</a:t>
            </a:fld>
            <a:endParaRPr lang="en-US"/>
          </a:p>
        </p:txBody>
      </p:sp>
    </p:spTree>
    <p:extLst>
      <p:ext uri="{BB962C8B-B14F-4D97-AF65-F5344CB8AC3E}">
        <p14:creationId xmlns:p14="http://schemas.microsoft.com/office/powerpoint/2010/main" val="3756137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3AC20F-B09D-E044-9C51-767E4DA870E2}" type="datetime1">
              <a:rPr lang="en-US"/>
              <a:pPr>
                <a:defRPr/>
              </a:pPr>
              <a:t>3/16/18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F7A51B-52AA-704B-8D64-3A88CD31CA8C}" type="slidenum">
              <a:rPr lang="en-US"/>
              <a:pPr>
                <a:defRPr/>
              </a:pPr>
              <a:t>‹#›</a:t>
            </a:fld>
            <a:endParaRPr lang="en-US"/>
          </a:p>
        </p:txBody>
      </p:sp>
    </p:spTree>
    <p:extLst>
      <p:ext uri="{BB962C8B-B14F-4D97-AF65-F5344CB8AC3E}">
        <p14:creationId xmlns:p14="http://schemas.microsoft.com/office/powerpoint/2010/main" val="2068025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9998FA-C08B-6541-B29E-61ABA369B5E5}" type="datetime1">
              <a:rPr lang="en-US"/>
              <a:pPr>
                <a:defRPr/>
              </a:pPr>
              <a:t>3/16/18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E8E25F-97E3-1143-AFD8-C4951E97F0DC}" type="slidenum">
              <a:rPr lang="en-US"/>
              <a:pPr>
                <a:defRPr/>
              </a:pPr>
              <a:t>‹#›</a:t>
            </a:fld>
            <a:endParaRPr lang="en-US"/>
          </a:p>
        </p:txBody>
      </p:sp>
    </p:spTree>
    <p:extLst>
      <p:ext uri="{BB962C8B-B14F-4D97-AF65-F5344CB8AC3E}">
        <p14:creationId xmlns:p14="http://schemas.microsoft.com/office/powerpoint/2010/main" val="4172484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CBF0591-AE69-4E42-8786-FBC42FC25B4C}" type="datetime1">
              <a:rPr lang="en-US"/>
              <a:pPr>
                <a:defRPr/>
              </a:pPr>
              <a:t>3/16/18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FFE8B3-E2F7-C24A-81AB-0109A03C9511}" type="slidenum">
              <a:rPr lang="en-US"/>
              <a:pPr>
                <a:defRPr/>
              </a:pPr>
              <a:t>‹#›</a:t>
            </a:fld>
            <a:endParaRPr lang="en-US"/>
          </a:p>
        </p:txBody>
      </p:sp>
    </p:spTree>
    <p:extLst>
      <p:ext uri="{BB962C8B-B14F-4D97-AF65-F5344CB8AC3E}">
        <p14:creationId xmlns:p14="http://schemas.microsoft.com/office/powerpoint/2010/main" val="2182736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2B6BC88-414B-BD42-BB65-F185DA2D7773}" type="datetime1">
              <a:rPr lang="en-US"/>
              <a:pPr>
                <a:defRPr/>
              </a:pPr>
              <a:t>3/16/18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4E744A-B299-E648-91E0-14C8F6F5E37F}" type="slidenum">
              <a:rPr lang="en-US"/>
              <a:pPr>
                <a:defRPr/>
              </a:pPr>
              <a:t>‹#›</a:t>
            </a:fld>
            <a:endParaRPr lang="en-US"/>
          </a:p>
        </p:txBody>
      </p:sp>
    </p:spTree>
    <p:extLst>
      <p:ext uri="{BB962C8B-B14F-4D97-AF65-F5344CB8AC3E}">
        <p14:creationId xmlns:p14="http://schemas.microsoft.com/office/powerpoint/2010/main" val="100377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56F38A6-1E2A-F645-9D57-217814E54CAA}"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37E836-963F-0F4D-8C58-03DF5B0726DC}" type="slidenum">
              <a:rPr lang="en-US"/>
              <a:pPr>
                <a:defRPr/>
              </a:pPr>
              <a:t>‹#›</a:t>
            </a:fld>
            <a:endParaRPr lang="en-US"/>
          </a:p>
        </p:txBody>
      </p:sp>
    </p:spTree>
    <p:extLst>
      <p:ext uri="{BB962C8B-B14F-4D97-AF65-F5344CB8AC3E}">
        <p14:creationId xmlns:p14="http://schemas.microsoft.com/office/powerpoint/2010/main" val="3892322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C4CEC0-F075-5546-B9D4-822118AFC81E}"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F18AEA-5E11-5B44-8E24-B5250060AA44}" type="slidenum">
              <a:rPr lang="en-US"/>
              <a:pPr>
                <a:defRPr/>
              </a:pPr>
              <a:t>‹#›</a:t>
            </a:fld>
            <a:endParaRPr lang="en-US"/>
          </a:p>
        </p:txBody>
      </p:sp>
    </p:spTree>
    <p:extLst>
      <p:ext uri="{BB962C8B-B14F-4D97-AF65-F5344CB8AC3E}">
        <p14:creationId xmlns:p14="http://schemas.microsoft.com/office/powerpoint/2010/main" val="403595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D3D8A-026C-4EB4-BDE8-B30EF91FE5E9}" type="datetime1">
              <a:rPr lang="en-GB" smtClean="0"/>
              <a:t>16/03/2018</a:t>
            </a:fld>
            <a:endParaRPr lang="en-GB"/>
          </a:p>
        </p:txBody>
      </p:sp>
      <p:sp>
        <p:nvSpPr>
          <p:cNvPr id="5" name="Footer Placeholder 4"/>
          <p:cNvSpPr>
            <a:spLocks noGrp="1"/>
          </p:cNvSpPr>
          <p:nvPr>
            <p:ph type="ftr" sz="quarter" idx="11"/>
          </p:nvPr>
        </p:nvSpPr>
        <p:spPr/>
        <p:txBody>
          <a:bodyPr/>
          <a:lstStyle/>
          <a:p>
            <a:r>
              <a:rPr lang="en-GB"/>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779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7"/>
          </p:nvPr>
        </p:nvSpPr>
        <p:spPr/>
        <p:txBody>
          <a:bodyPr/>
          <a:lstStyle/>
          <a:p>
            <a:fld id="{36A3CF49-4232-4E64-8E81-AB982F991335}" type="datetime1">
              <a:rPr lang="en-GB" smtClean="0"/>
              <a:t>16/03/2018</a:t>
            </a:fld>
            <a:endParaRPr lang="en-GB"/>
          </a:p>
        </p:txBody>
      </p:sp>
      <p:sp>
        <p:nvSpPr>
          <p:cNvPr id="4" name="Footer Placeholder 3"/>
          <p:cNvSpPr>
            <a:spLocks noGrp="1"/>
          </p:cNvSpPr>
          <p:nvPr>
            <p:ph type="ftr" sz="quarter" idx="18"/>
          </p:nvPr>
        </p:nvSpPr>
        <p:spPr/>
        <p:txBody>
          <a:bodyPr/>
          <a:lstStyle/>
          <a:p>
            <a:r>
              <a:rPr lang="en-GB"/>
              <a:t>Click Insert Header &amp; Footer and Apply to all to modify presentation title</a:t>
            </a:r>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51123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fld id="{EAC469CB-E97F-4BA6-9B76-7F736A9338BB}" type="datetime1">
              <a:rPr lang="en-GB" smtClean="0"/>
              <a:t>16/03/2018</a:t>
            </a:fld>
            <a:endParaRPr lang="en-GB"/>
          </a:p>
        </p:txBody>
      </p:sp>
      <p:sp>
        <p:nvSpPr>
          <p:cNvPr id="7" name="Footer Placeholder 6"/>
          <p:cNvSpPr>
            <a:spLocks noGrp="1"/>
          </p:cNvSpPr>
          <p:nvPr>
            <p:ph type="ftr" sz="quarter" idx="11"/>
          </p:nvPr>
        </p:nvSpPr>
        <p:spPr/>
        <p:txBody>
          <a:bodyPr/>
          <a:lstStyle/>
          <a:p>
            <a:r>
              <a:rPr lang="en-GB"/>
              <a:t>Click Insert Header &amp; Footer and Apply to all to modify presentation title</a:t>
            </a:r>
          </a:p>
        </p:txBody>
      </p:sp>
      <p:sp>
        <p:nvSpPr>
          <p:cNvPr id="8" name="Slide Number Placeholder 7"/>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161465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CB429-F6E2-504C-BD27-49BB2B354312}" type="datetime1">
              <a:rPr lang="en-US"/>
              <a:pPr>
                <a:defRPr/>
              </a:pPr>
              <a:t>3/16/18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2DB84-9076-B84D-9C1A-C1E3DE51DB0B}" type="slidenum">
              <a:rPr lang="en-US"/>
              <a:pPr>
                <a:defRPr/>
              </a:pPr>
              <a:t>‹#›</a:t>
            </a:fld>
            <a:endParaRPr lang="en-US"/>
          </a:p>
        </p:txBody>
      </p:sp>
    </p:spTree>
    <p:extLst>
      <p:ext uri="{BB962C8B-B14F-4D97-AF65-F5344CB8AC3E}">
        <p14:creationId xmlns:p14="http://schemas.microsoft.com/office/powerpoint/2010/main" val="41171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58563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420725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584000"/>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97EC16F6-F863-46BA-9C0D-5B3337096DF1}" type="datetime1">
              <a:rPr lang="en-GB" smtClean="0"/>
              <a:t>16/03/2018</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417807178"/>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2" r:id="rId5"/>
    <p:sldLayoutId id="2147483654" r:id="rId6"/>
    <p:sldLayoutId id="2147483691" r:id="rId7"/>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02876E6B-E23F-4C96-9C60-A1665FDF8F43}" type="datetime1">
              <a:rPr lang="en-GB" smtClean="0"/>
              <a:t>16/03/2018</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2637057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39AE37FE-35CC-4F9F-A016-1544831243ED}" type="datetime1">
              <a:rPr lang="en-GB" smtClean="0"/>
              <a:t>16/03/2018</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18838869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1DBA9457-9000-4E1F-A3D9-142A649D07BA}" type="datetime1">
              <a:rPr lang="en-GB" smtClean="0"/>
              <a:t>16/03/2018</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2982127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4"/>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defRPr/>
            </a:pPr>
            <a:fld id="{C28DF3B5-BF43-4B4F-A2CD-C6F6F7BF3935}" type="datetime1">
              <a:rPr lang="en-US">
                <a:ea typeface="ＭＳ Ｐゴシック" charset="0"/>
              </a:rPr>
              <a:pPr defTabSz="457200" fontAlgn="base">
                <a:spcBef>
                  <a:spcPct val="0"/>
                </a:spcBef>
                <a:spcAft>
                  <a:spcPct val="0"/>
                </a:spcAft>
                <a:defRPr/>
              </a:pPr>
              <a:t>3/16/18</a:t>
            </a:fld>
            <a:endParaRPr lang="en-US">
              <a:ea typeface="ＭＳ Ｐゴシック" charset="0"/>
            </a:endParaRPr>
          </a:p>
        </p:txBody>
      </p:sp>
      <p:sp>
        <p:nvSpPr>
          <p:cNvPr id="5" name="Footer Placeholder 4"/>
          <p:cNvSpPr>
            <a:spLocks noGrp="1"/>
          </p:cNvSpPr>
          <p:nvPr>
            <p:ph type="ftr" sz="quarter" idx="3"/>
          </p:nvPr>
        </p:nvSpPr>
        <p:spPr>
          <a:xfrm>
            <a:off x="3124200" y="6356354"/>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defRPr/>
            </a:pPr>
            <a:fld id="{74A6BB4C-2D80-0B4A-B7A1-26137B5E3A7A}" type="slidenum">
              <a:rPr lang="en-US">
                <a:ea typeface="ＭＳ Ｐゴシック" charset="0"/>
              </a:rPr>
              <a:pPr defTabSz="4572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7662357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lrsport.org/images/51287/large.jp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uk/url?sa=i&amp;rct=j&amp;q=&amp;esrc=s&amp;frm=1&amp;source=images&amp;cd=&amp;cad=rja&amp;uact=8&amp;ved=0ahUKEwjnwd_g6rTZAhUOQMAKHa9tCtEQjRwIBw&amp;url=http://www.activityday.co.uk/schools/school-sports-week/&amp;psig=AOvVaw1bTlOEHvri6urwpkITJf-j&amp;ust=15192277672013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uk/url?sa=i&amp;rct=j&amp;q=&amp;esrc=s&amp;frm=1&amp;source=images&amp;cd=&amp;cad=rja&amp;uact=8&amp;ved=0ahUKEwjnwd_g6rTZAhUOQMAKHa9tCtEQjRwIBw&amp;url=http://www.activityday.co.uk/schools/school-sports-week/&amp;psig=AOvVaw1bTlOEHvri6urwpkITJf-j&amp;ust=151922776720138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uk/url?sa=i&amp;rct=j&amp;q=&amp;esrc=s&amp;frm=1&amp;source=images&amp;cd=&amp;cad=rja&amp;uact=8&amp;ved=0ahUKEwjut-nO6rTZAhWUF8AKHYtZBM0QjRwIBw&amp;url=http://www.middletonprimary.com/project/school-fair/&amp;psig=AOvVaw1bTlOEHvri6urwpkITJf-j&amp;ust=151922776720138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spc="-100" dirty="0">
                <a:solidFill>
                  <a:schemeClr val="bg1"/>
                </a:solidFill>
              </a:rPr>
              <a:t>The wider health benefits of physical activity- what works best?</a:t>
            </a:r>
            <a:endParaRPr lang="en-GB" dirty="0">
              <a:solidFill>
                <a:schemeClr val="bg1"/>
              </a:solidFill>
            </a:endParaRPr>
          </a:p>
        </p:txBody>
      </p:sp>
      <p:sp>
        <p:nvSpPr>
          <p:cNvPr id="4" name="Picture Placeholder 3"/>
          <p:cNvSpPr>
            <a:spLocks noGrp="1"/>
          </p:cNvSpPr>
          <p:nvPr>
            <p:ph type="pic" sz="quarter" idx="10"/>
          </p:nvPr>
        </p:nvSpPr>
        <p:spPr/>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747475"/>
            <a:ext cx="1930981" cy="221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oing Sport Different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754508"/>
            <a:ext cx="3395587" cy="226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3 – Giving a voice</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3170099"/>
          </a:xfrm>
          <a:prstGeom prst="rect">
            <a:avLst/>
          </a:prstGeom>
        </p:spPr>
        <p:txBody>
          <a:bodyPr wrap="square">
            <a:spAutoFit/>
          </a:bodyPr>
          <a:lstStyle/>
          <a:p>
            <a:r>
              <a:rPr lang="en-GB" sz="2000" dirty="0">
                <a:solidFill>
                  <a:srgbClr val="002060"/>
                </a:solidFill>
              </a:rPr>
              <a:t>Giving students a voice and enhancing their ownership of physical activity delivery to ensure that they are appropriately tailored to their needs can support participation. </a:t>
            </a:r>
          </a:p>
          <a:p>
            <a:endParaRPr lang="en-GB" sz="2000" dirty="0">
              <a:solidFill>
                <a:srgbClr val="002060"/>
              </a:solidFill>
            </a:endParaRPr>
          </a:p>
          <a:p>
            <a:r>
              <a:rPr lang="en-GB" sz="2000" dirty="0">
                <a:solidFill>
                  <a:srgbClr val="002060"/>
                </a:solidFill>
              </a:rPr>
              <a:t>In addition, encouraging young people to act as role models can have an aspirational impact and encourage younger age groups to follow their elders.</a:t>
            </a:r>
          </a:p>
          <a:p>
            <a:endParaRPr lang="en-GB" sz="2000" dirty="0">
              <a:solidFill>
                <a:srgbClr val="002060"/>
              </a:solidFill>
            </a:endParaRPr>
          </a:p>
          <a:p>
            <a:r>
              <a:rPr lang="en-GB" sz="2000" dirty="0">
                <a:solidFill>
                  <a:srgbClr val="002060"/>
                </a:solidFill>
              </a:rPr>
              <a:t>NICE recommends that children and young people </a:t>
            </a:r>
          </a:p>
          <a:p>
            <a:r>
              <a:rPr lang="en-GB" sz="2000" dirty="0">
                <a:solidFill>
                  <a:srgbClr val="002060"/>
                </a:solidFill>
              </a:rPr>
              <a:t>should be actively involved in planning physical activities.</a:t>
            </a:r>
          </a:p>
        </p:txBody>
      </p:sp>
    </p:spTree>
    <p:extLst>
      <p:ext uri="{BB962C8B-B14F-4D97-AF65-F5344CB8AC3E}">
        <p14:creationId xmlns:p14="http://schemas.microsoft.com/office/powerpoint/2010/main" val="261679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3 – Trinity School &amp; Sport College</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477875"/>
          </a:xfrm>
          <a:prstGeom prst="rect">
            <a:avLst/>
          </a:prstGeom>
          <a:noFill/>
        </p:spPr>
        <p:txBody>
          <a:bodyPr wrap="square" rtlCol="0">
            <a:spAutoFit/>
          </a:bodyPr>
          <a:lstStyle/>
          <a:p>
            <a:r>
              <a:rPr lang="en-GB" sz="2000" dirty="0">
                <a:solidFill>
                  <a:srgbClr val="002060"/>
                </a:solidFill>
              </a:rPr>
              <a:t>Pupil voice and pupil needs are central to the planning in this school. The school recently undertook a survey with pupils who attend after school clubs to review their current provision. </a:t>
            </a:r>
          </a:p>
          <a:p>
            <a:endParaRPr lang="en-GB" sz="2000" dirty="0">
              <a:solidFill>
                <a:srgbClr val="002060"/>
              </a:solidFill>
            </a:endParaRPr>
          </a:p>
          <a:p>
            <a:r>
              <a:rPr lang="en-GB" sz="2000" dirty="0">
                <a:solidFill>
                  <a:srgbClr val="002060"/>
                </a:solidFill>
              </a:rPr>
              <a:t>In response, the school worked in partnership with a local club, gained external funding and completed a ten week block of work where pupils achieved a karate belt and could join with a local club if they wished. </a:t>
            </a:r>
          </a:p>
          <a:p>
            <a:endParaRPr lang="en-GB" sz="2000" dirty="0">
              <a:solidFill>
                <a:srgbClr val="002060"/>
              </a:solidFill>
            </a:endParaRPr>
          </a:p>
          <a:p>
            <a:r>
              <a:rPr lang="en-GB" sz="2000" dirty="0">
                <a:solidFill>
                  <a:srgbClr val="002060"/>
                </a:solidFill>
              </a:rPr>
              <a:t>The club promoted the pupils’ independence and resilience to their learning and a target setting approach to their success as a learner. </a:t>
            </a:r>
          </a:p>
        </p:txBody>
      </p:sp>
    </p:spTree>
    <p:extLst>
      <p:ext uri="{BB962C8B-B14F-4D97-AF65-F5344CB8AC3E}">
        <p14:creationId xmlns:p14="http://schemas.microsoft.com/office/powerpoint/2010/main" val="261679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4 – Create active environments</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2462213"/>
          </a:xfrm>
          <a:prstGeom prst="rect">
            <a:avLst/>
          </a:prstGeom>
        </p:spPr>
        <p:txBody>
          <a:bodyPr wrap="square">
            <a:spAutoFit/>
          </a:bodyPr>
          <a:lstStyle/>
          <a:p>
            <a:r>
              <a:rPr lang="en-GB" sz="2200" dirty="0">
                <a:solidFill>
                  <a:srgbClr val="002060"/>
                </a:solidFill>
              </a:rPr>
              <a:t>Access to, and integration in the school / college day of, open space, forests, parks and playgrounds are positively associated with physical activity levels. </a:t>
            </a:r>
          </a:p>
          <a:p>
            <a:endParaRPr lang="en-GB" sz="2200" dirty="0">
              <a:solidFill>
                <a:srgbClr val="002060"/>
              </a:solidFill>
            </a:endParaRPr>
          </a:p>
          <a:p>
            <a:r>
              <a:rPr lang="en-GB" sz="2200" dirty="0">
                <a:solidFill>
                  <a:srgbClr val="002060"/>
                </a:solidFill>
              </a:rPr>
              <a:t>NICE recommends that safe opportunities, facilities and equipment should be made available to encourage all children and young people to take part in physical activity</a:t>
            </a:r>
          </a:p>
        </p:txBody>
      </p:sp>
    </p:spTree>
    <p:extLst>
      <p:ext uri="{BB962C8B-B14F-4D97-AF65-F5344CB8AC3E}">
        <p14:creationId xmlns:p14="http://schemas.microsoft.com/office/powerpoint/2010/main" val="400059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4 – Woodhill Primary School</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139321"/>
          </a:xfrm>
          <a:prstGeom prst="rect">
            <a:avLst/>
          </a:prstGeom>
          <a:noFill/>
        </p:spPr>
        <p:txBody>
          <a:bodyPr wrap="square" rtlCol="0">
            <a:spAutoFit/>
          </a:bodyPr>
          <a:lstStyle/>
          <a:p>
            <a:r>
              <a:rPr lang="en-GB" sz="2200" dirty="0">
                <a:solidFill>
                  <a:srgbClr val="002060"/>
                </a:solidFill>
              </a:rPr>
              <a:t>Woodhill took a radical approach to changing the look and feel of its outdoor space and playground by applying and accessing the Primary Spaces Fund. </a:t>
            </a:r>
          </a:p>
          <a:p>
            <a:endParaRPr lang="en-GB" sz="2200" dirty="0">
              <a:solidFill>
                <a:srgbClr val="002060"/>
              </a:solidFill>
            </a:endParaRPr>
          </a:p>
          <a:p>
            <a:r>
              <a:rPr lang="en-GB" sz="2200" dirty="0">
                <a:solidFill>
                  <a:srgbClr val="002060"/>
                </a:solidFill>
              </a:rPr>
              <a:t>This approach has led to the redesigning of the playground, new logos and PE kit for the school, a change to the activity offer for the community, funding being made available for the training of young leaders and adult deliverers and the implementation of a ‘play before lessons’ culture.</a:t>
            </a:r>
          </a:p>
        </p:txBody>
      </p:sp>
    </p:spTree>
    <p:extLst>
      <p:ext uri="{BB962C8B-B14F-4D97-AF65-F5344CB8AC3E}">
        <p14:creationId xmlns:p14="http://schemas.microsoft.com/office/powerpoint/2010/main" val="262231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GROUP DISCUSSION </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2031325"/>
          </a:xfrm>
          <a:prstGeom prst="rect">
            <a:avLst/>
          </a:prstGeom>
          <a:noFill/>
        </p:spPr>
        <p:txBody>
          <a:bodyPr wrap="square" rtlCol="0">
            <a:spAutoFit/>
          </a:bodyPr>
          <a:lstStyle/>
          <a:p>
            <a:r>
              <a:rPr lang="en-GB" dirty="0">
                <a:solidFill>
                  <a:srgbClr val="002060"/>
                </a:solidFill>
              </a:rPr>
              <a:t>What are you doing related to the themes mentioned?</a:t>
            </a:r>
          </a:p>
          <a:p>
            <a:endParaRPr lang="en-GB" dirty="0">
              <a:solidFill>
                <a:srgbClr val="002060"/>
              </a:solidFill>
            </a:endParaRPr>
          </a:p>
          <a:p>
            <a:r>
              <a:rPr lang="en-GB" dirty="0">
                <a:solidFill>
                  <a:srgbClr val="002060"/>
                </a:solidFill>
              </a:rPr>
              <a:t>What has been successful?</a:t>
            </a:r>
          </a:p>
          <a:p>
            <a:endParaRPr lang="en-GB" dirty="0">
              <a:solidFill>
                <a:srgbClr val="002060"/>
              </a:solidFill>
            </a:endParaRPr>
          </a:p>
          <a:p>
            <a:r>
              <a:rPr lang="en-GB" dirty="0">
                <a:solidFill>
                  <a:srgbClr val="002060"/>
                </a:solidFill>
              </a:rPr>
              <a:t>What are the challenges?</a:t>
            </a:r>
          </a:p>
          <a:p>
            <a:endParaRPr lang="en-GB" dirty="0">
              <a:solidFill>
                <a:srgbClr val="002060"/>
              </a:solidFill>
            </a:endParaRPr>
          </a:p>
          <a:p>
            <a:r>
              <a:rPr lang="en-GB" dirty="0">
                <a:solidFill>
                  <a:srgbClr val="002060"/>
                </a:solidFill>
              </a:rPr>
              <a:t>What would help you?</a:t>
            </a:r>
          </a:p>
        </p:txBody>
      </p:sp>
      <p:pic>
        <p:nvPicPr>
          <p:cNvPr id="6" name="Picture 5" descr="Image result for school activ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115" y="2852936"/>
            <a:ext cx="3659648" cy="24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6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5 – Offer choice and variety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3416320"/>
          </a:xfrm>
          <a:prstGeom prst="rect">
            <a:avLst/>
          </a:prstGeom>
        </p:spPr>
        <p:txBody>
          <a:bodyPr wrap="square">
            <a:spAutoFit/>
          </a:bodyPr>
          <a:lstStyle/>
          <a:p>
            <a:r>
              <a:rPr lang="en-GB" dirty="0">
                <a:solidFill>
                  <a:srgbClr val="002060"/>
                </a:solidFill>
              </a:rPr>
              <a:t>Offering a variety of physical activity opportunities for young people to take part in, including free play can increase participation in physical activity. </a:t>
            </a:r>
          </a:p>
          <a:p>
            <a:r>
              <a:rPr lang="en-GB" dirty="0">
                <a:solidFill>
                  <a:srgbClr val="002060"/>
                </a:solidFill>
              </a:rPr>
              <a:t>In addition, a focus on games and the fun elements of participation, as well as the more traditional sports or competitive activities, can help to encourage participation, particularly among inactive children and young people.</a:t>
            </a:r>
          </a:p>
          <a:p>
            <a:endParaRPr lang="en-GB" dirty="0">
              <a:solidFill>
                <a:srgbClr val="002060"/>
              </a:solidFill>
            </a:endParaRPr>
          </a:p>
          <a:p>
            <a:r>
              <a:rPr lang="en-GB" dirty="0">
                <a:solidFill>
                  <a:srgbClr val="002060"/>
                </a:solidFill>
              </a:rPr>
              <a:t>NICE recommends that children and young people should have the opportunity to explore a range of physical activities to help them identify those they enjoy and maintain children and young people’s interest and motivation. </a:t>
            </a:r>
          </a:p>
        </p:txBody>
      </p:sp>
    </p:spTree>
    <p:extLst>
      <p:ext uri="{BB962C8B-B14F-4D97-AF65-F5344CB8AC3E}">
        <p14:creationId xmlns:p14="http://schemas.microsoft.com/office/powerpoint/2010/main" val="285199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5 – Bolsover Junior School</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170099"/>
          </a:xfrm>
          <a:prstGeom prst="rect">
            <a:avLst/>
          </a:prstGeom>
          <a:noFill/>
        </p:spPr>
        <p:txBody>
          <a:bodyPr wrap="square" rtlCol="0">
            <a:spAutoFit/>
          </a:bodyPr>
          <a:lstStyle/>
          <a:p>
            <a:r>
              <a:rPr lang="en-GB" sz="2000" dirty="0">
                <a:solidFill>
                  <a:srgbClr val="002060"/>
                </a:solidFill>
              </a:rPr>
              <a:t>With the help of pupil premium money and other investment, the school recruited a specialist lunch time assistant and established an inclusive activity zone at break times. The school also had the help of young playground leaders to offer a variety of physical activities and sports to engage every child in active play between lessons. </a:t>
            </a:r>
          </a:p>
          <a:p>
            <a:endParaRPr lang="en-GB" sz="2000" dirty="0">
              <a:solidFill>
                <a:srgbClr val="002060"/>
              </a:solidFill>
            </a:endParaRPr>
          </a:p>
          <a:p>
            <a:r>
              <a:rPr lang="en-GB" sz="2000" dirty="0">
                <a:solidFill>
                  <a:srgbClr val="002060"/>
                </a:solidFill>
              </a:rPr>
              <a:t>As a result of the five times a week programme more young people are physically active on a regular basis. There is improved behaviour at lunchtimes with fewer incidents for staff to deal with, and better concentration and behaviour in the afternoon. </a:t>
            </a:r>
          </a:p>
        </p:txBody>
      </p:sp>
    </p:spTree>
    <p:extLst>
      <p:ext uri="{BB962C8B-B14F-4D97-AF65-F5344CB8AC3E}">
        <p14:creationId xmlns:p14="http://schemas.microsoft.com/office/powerpoint/2010/main" val="390706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6 – Embed PA in teaching</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3693319"/>
          </a:xfrm>
          <a:prstGeom prst="rect">
            <a:avLst/>
          </a:prstGeom>
        </p:spPr>
        <p:txBody>
          <a:bodyPr wrap="square">
            <a:spAutoFit/>
          </a:bodyPr>
          <a:lstStyle/>
          <a:p>
            <a:r>
              <a:rPr lang="en-GB" dirty="0">
                <a:solidFill>
                  <a:srgbClr val="002060"/>
                </a:solidFill>
              </a:rPr>
              <a:t>Increasing the amount of time spent being physically active during </a:t>
            </a:r>
          </a:p>
          <a:p>
            <a:r>
              <a:rPr lang="en-GB" dirty="0">
                <a:solidFill>
                  <a:srgbClr val="002060"/>
                </a:solidFill>
              </a:rPr>
              <a:t>PE and other lessons can improve both physical development, educational outcomes and emotional development. </a:t>
            </a:r>
          </a:p>
          <a:p>
            <a:endParaRPr lang="en-GB" dirty="0">
              <a:solidFill>
                <a:srgbClr val="002060"/>
              </a:solidFill>
            </a:endParaRPr>
          </a:p>
          <a:p>
            <a:r>
              <a:rPr lang="en-GB" dirty="0">
                <a:solidFill>
                  <a:srgbClr val="002060"/>
                </a:solidFill>
              </a:rPr>
              <a:t>It should provide opportunities for pupils to become physically confident in a way which supports their health and fitness. Opportunities to compete in sport and other activities build character and help to embed values such as fairness and respect. </a:t>
            </a:r>
          </a:p>
          <a:p>
            <a:endParaRPr lang="en-GB" dirty="0">
              <a:solidFill>
                <a:srgbClr val="002060"/>
              </a:solidFill>
            </a:endParaRPr>
          </a:p>
          <a:p>
            <a:r>
              <a:rPr lang="en-GB" dirty="0">
                <a:solidFill>
                  <a:srgbClr val="002060"/>
                </a:solidFill>
              </a:rPr>
              <a:t>The national curriculum for physical education aims to ensure that all pupils develop competence to excel in a broad range of physical activities, are physically active for sustained periods of time, engage in competitive sports and activities and lead healthy, active lives.</a:t>
            </a:r>
          </a:p>
        </p:txBody>
      </p:sp>
    </p:spTree>
    <p:extLst>
      <p:ext uri="{BB962C8B-B14F-4D97-AF65-F5344CB8AC3E}">
        <p14:creationId xmlns:p14="http://schemas.microsoft.com/office/powerpoint/2010/main" val="311724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6 – North Wingfield Primary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693319"/>
          </a:xfrm>
          <a:prstGeom prst="rect">
            <a:avLst/>
          </a:prstGeom>
          <a:noFill/>
        </p:spPr>
        <p:txBody>
          <a:bodyPr wrap="square" rtlCol="0">
            <a:spAutoFit/>
          </a:bodyPr>
          <a:lstStyle/>
          <a:p>
            <a:r>
              <a:rPr lang="en-GB" dirty="0">
                <a:solidFill>
                  <a:srgbClr val="002060"/>
                </a:solidFill>
              </a:rPr>
              <a:t>The school wanted to introduce the Forest School concept to impact on the curiosity, communication and co-operation skills, teamwork, and motor skill development of year 5 and 6 pupils and ultimately increase physical activity with their parents. </a:t>
            </a:r>
          </a:p>
          <a:p>
            <a:endParaRPr lang="en-GB" dirty="0">
              <a:solidFill>
                <a:srgbClr val="002060"/>
              </a:solidFill>
            </a:endParaRPr>
          </a:p>
          <a:p>
            <a:r>
              <a:rPr lang="en-GB" dirty="0">
                <a:solidFill>
                  <a:srgbClr val="002060"/>
                </a:solidFill>
              </a:rPr>
              <a:t>The 14-week programme was a mixture of delivery in school and a local forest. The school used pupil premium funding to pay for transport costs and support the professional development of the school workforce. </a:t>
            </a:r>
          </a:p>
          <a:p>
            <a:endParaRPr lang="en-GB" dirty="0">
              <a:solidFill>
                <a:srgbClr val="002060"/>
              </a:solidFill>
            </a:endParaRPr>
          </a:p>
          <a:p>
            <a:r>
              <a:rPr lang="en-GB" dirty="0">
                <a:solidFill>
                  <a:srgbClr val="002060"/>
                </a:solidFill>
              </a:rPr>
              <a:t>This encouraged young people to be active while learning. Teachers have also remarked on improvements in the classroom relating to increased compliance and improved behaviour, greater concentration in written tasks and a greater motivation across other curriculum subjects.</a:t>
            </a:r>
          </a:p>
        </p:txBody>
      </p:sp>
    </p:spTree>
    <p:extLst>
      <p:ext uri="{BB962C8B-B14F-4D97-AF65-F5344CB8AC3E}">
        <p14:creationId xmlns:p14="http://schemas.microsoft.com/office/powerpoint/2010/main" val="410936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7 – Promote active travel</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3477875"/>
          </a:xfrm>
          <a:prstGeom prst="rect">
            <a:avLst/>
          </a:prstGeom>
        </p:spPr>
        <p:txBody>
          <a:bodyPr wrap="square">
            <a:spAutoFit/>
          </a:bodyPr>
          <a:lstStyle/>
          <a:p>
            <a:r>
              <a:rPr lang="en-GB" sz="2200" dirty="0">
                <a:solidFill>
                  <a:srgbClr val="002060"/>
                </a:solidFill>
              </a:rPr>
              <a:t>Interventions to encourage active travel can play a key role in contributing to children and young people’s physical activity levels. Travel plans, which include a range of active travel options, have all been found to increase physical activity levels among children.</a:t>
            </a:r>
          </a:p>
          <a:p>
            <a:endParaRPr lang="en-GB" sz="2200" dirty="0">
              <a:solidFill>
                <a:srgbClr val="002060"/>
              </a:solidFill>
            </a:endParaRPr>
          </a:p>
          <a:p>
            <a:r>
              <a:rPr lang="en-GB" sz="2200" dirty="0">
                <a:solidFill>
                  <a:srgbClr val="002060"/>
                </a:solidFill>
              </a:rPr>
              <a:t>NICE recommends that schools should encourage a culture of physically active travel; developing a school travel plan and aligning it with other local authority plans is encouraged. </a:t>
            </a:r>
          </a:p>
        </p:txBody>
      </p:sp>
    </p:spTree>
    <p:extLst>
      <p:ext uri="{BB962C8B-B14F-4D97-AF65-F5344CB8AC3E}">
        <p14:creationId xmlns:p14="http://schemas.microsoft.com/office/powerpoint/2010/main" val="369145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do we do physical activity?</a:t>
            </a:r>
          </a:p>
        </p:txBody>
      </p:sp>
      <p:sp>
        <p:nvSpPr>
          <p:cNvPr id="3" name="Subtitle 2"/>
          <p:cNvSpPr>
            <a:spLocks noGrp="1"/>
          </p:cNvSpPr>
          <p:nvPr>
            <p:ph type="subTitle" idx="1"/>
          </p:nvPr>
        </p:nvSpPr>
        <p:spPr/>
        <p:txBody>
          <a:bodyPr/>
          <a:lstStyle/>
          <a:p>
            <a:endParaRPr lang="en-GB"/>
          </a:p>
        </p:txBody>
      </p:sp>
      <p:sp>
        <p:nvSpPr>
          <p:cNvPr id="4" name="Picture Placeholder 3"/>
          <p:cNvSpPr>
            <a:spLocks noGrp="1"/>
          </p:cNvSpPr>
          <p:nvPr>
            <p:ph type="pic" sz="quarter" idx="10"/>
          </p:nvPr>
        </p:nvSpPr>
        <p:spPr/>
      </p:sp>
      <p:pic>
        <p:nvPicPr>
          <p:cNvPr id="7" name="Picture 4" descr="http://vee-uye.com/wp-content/uploads/2015/10/Screen-Shot-2015-10-21-at-16.04.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97219"/>
            <a:ext cx="3240360" cy="4603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gov.uk/government/uploads/system/uploads/attachment_data/file/541232/Children_physical_activity_infograph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496" y="692696"/>
            <a:ext cx="315080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5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7 – </a:t>
            </a:r>
            <a:r>
              <a:rPr lang="en-GB" sz="3200" dirty="0" err="1"/>
              <a:t>Cale</a:t>
            </a:r>
            <a:r>
              <a:rPr lang="en-GB" sz="3200" dirty="0"/>
              <a:t> Green Primary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693319"/>
          </a:xfrm>
          <a:prstGeom prst="rect">
            <a:avLst/>
          </a:prstGeom>
          <a:noFill/>
        </p:spPr>
        <p:txBody>
          <a:bodyPr wrap="square" rtlCol="0">
            <a:spAutoFit/>
          </a:bodyPr>
          <a:lstStyle/>
          <a:p>
            <a:r>
              <a:rPr lang="en-GB" dirty="0" err="1">
                <a:solidFill>
                  <a:srgbClr val="002060"/>
                </a:solidFill>
              </a:rPr>
              <a:t>Cale</a:t>
            </a:r>
            <a:r>
              <a:rPr lang="en-GB" dirty="0">
                <a:solidFill>
                  <a:srgbClr val="002060"/>
                </a:solidFill>
              </a:rPr>
              <a:t> Green has worked with </a:t>
            </a:r>
            <a:r>
              <a:rPr lang="en-GB" dirty="0" err="1">
                <a:solidFill>
                  <a:srgbClr val="002060"/>
                </a:solidFill>
              </a:rPr>
              <a:t>Sustrans</a:t>
            </a:r>
            <a:r>
              <a:rPr lang="en-GB" dirty="0">
                <a:solidFill>
                  <a:srgbClr val="002060"/>
                </a:solidFill>
              </a:rPr>
              <a:t> since 2011. When first starting working with the school, 26% of the children were driven to school. This has now reduced to 6%. </a:t>
            </a:r>
          </a:p>
          <a:p>
            <a:endParaRPr lang="en-GB" dirty="0">
              <a:solidFill>
                <a:srgbClr val="002060"/>
              </a:solidFill>
            </a:endParaRPr>
          </a:p>
          <a:p>
            <a:r>
              <a:rPr lang="en-GB" dirty="0">
                <a:solidFill>
                  <a:srgbClr val="002060"/>
                </a:solidFill>
              </a:rPr>
              <a:t>By working in partnership with </a:t>
            </a:r>
            <a:r>
              <a:rPr lang="en-GB" dirty="0" err="1">
                <a:solidFill>
                  <a:srgbClr val="002060"/>
                </a:solidFill>
              </a:rPr>
              <a:t>Sustrans</a:t>
            </a:r>
            <a:r>
              <a:rPr lang="en-GB" dirty="0">
                <a:solidFill>
                  <a:srgbClr val="002060"/>
                </a:solidFill>
              </a:rPr>
              <a:t>, two thirds of pupils now regularly cycle, walk or scoot to school. On activity days this can leap to more than 90%. This was achieved in the following ways:</a:t>
            </a:r>
          </a:p>
          <a:p>
            <a:endParaRPr lang="en-GB" dirty="0">
              <a:solidFill>
                <a:srgbClr val="002060"/>
              </a:solidFill>
            </a:endParaRPr>
          </a:p>
          <a:p>
            <a:r>
              <a:rPr lang="en-GB" dirty="0">
                <a:solidFill>
                  <a:srgbClr val="002060"/>
                </a:solidFill>
              </a:rPr>
              <a:t>Learn to ride sessions. - all pupils left the school in Year 6 being able to ride </a:t>
            </a:r>
          </a:p>
          <a:p>
            <a:r>
              <a:rPr lang="en-GB" dirty="0">
                <a:solidFill>
                  <a:srgbClr val="002060"/>
                </a:solidFill>
              </a:rPr>
              <a:t>Dr Bike sessions - Regular visit to the school to fix pupil’s bicycles</a:t>
            </a:r>
          </a:p>
          <a:p>
            <a:r>
              <a:rPr lang="en-GB" dirty="0">
                <a:solidFill>
                  <a:srgbClr val="002060"/>
                </a:solidFill>
              </a:rPr>
              <a:t>Bike Breakfasts - pupils that travel actively are given a free breakfast </a:t>
            </a:r>
          </a:p>
          <a:p>
            <a:r>
              <a:rPr lang="en-GB" dirty="0">
                <a:solidFill>
                  <a:srgbClr val="002060"/>
                </a:solidFill>
              </a:rPr>
              <a:t>Route Planning. </a:t>
            </a:r>
          </a:p>
          <a:p>
            <a:r>
              <a:rPr lang="en-GB" dirty="0">
                <a:solidFill>
                  <a:srgbClr val="002060"/>
                </a:solidFill>
              </a:rPr>
              <a:t>Ditch the Stabilisers sessions. </a:t>
            </a:r>
          </a:p>
        </p:txBody>
      </p:sp>
    </p:spTree>
    <p:extLst>
      <p:ext uri="{BB962C8B-B14F-4D97-AF65-F5344CB8AC3E}">
        <p14:creationId xmlns:p14="http://schemas.microsoft.com/office/powerpoint/2010/main" val="140112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8 – Embed M &amp; E</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1700808"/>
            <a:ext cx="7488832" cy="3785652"/>
          </a:xfrm>
          <a:prstGeom prst="rect">
            <a:avLst/>
          </a:prstGeom>
        </p:spPr>
        <p:txBody>
          <a:bodyPr wrap="square">
            <a:spAutoFit/>
          </a:bodyPr>
          <a:lstStyle/>
          <a:p>
            <a:r>
              <a:rPr lang="en-GB" sz="2000" dirty="0">
                <a:solidFill>
                  <a:srgbClr val="002060"/>
                </a:solidFill>
              </a:rPr>
              <a:t>Effective evaluation of physical activity interventions is considered to be a cross cutting principle that requires </a:t>
            </a:r>
          </a:p>
          <a:p>
            <a:r>
              <a:rPr lang="en-GB" sz="2000" dirty="0">
                <a:solidFill>
                  <a:srgbClr val="002060"/>
                </a:solidFill>
              </a:rPr>
              <a:t>the identification of appropriate baseline information, interim outputs/milestones and appropriate outcomes linked to the physical activity interventions. </a:t>
            </a:r>
          </a:p>
          <a:p>
            <a:endParaRPr lang="en-GB" sz="2000" dirty="0">
              <a:solidFill>
                <a:srgbClr val="002060"/>
              </a:solidFill>
            </a:endParaRPr>
          </a:p>
          <a:p>
            <a:r>
              <a:rPr lang="en-GB" sz="2000" dirty="0">
                <a:solidFill>
                  <a:srgbClr val="002060"/>
                </a:solidFill>
              </a:rPr>
              <a:t>NICE recommends that physical activity initiatives aimed at children and young people are regularly evaluated. Evaluations should measure uptake among different groups (for example, among those with disabilities or  different ethnic backgrounds). Any changes in physical activity, physical skills and health outcomes should also be recorded. </a:t>
            </a:r>
          </a:p>
        </p:txBody>
      </p:sp>
    </p:spTree>
    <p:extLst>
      <p:ext uri="{BB962C8B-B14F-4D97-AF65-F5344CB8AC3E}">
        <p14:creationId xmlns:p14="http://schemas.microsoft.com/office/powerpoint/2010/main" val="349794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8 – St </a:t>
            </a:r>
            <a:r>
              <a:rPr lang="en-GB" sz="3200" dirty="0" err="1"/>
              <a:t>Godric’s</a:t>
            </a:r>
            <a:r>
              <a:rPr lang="en-GB" sz="3200" dirty="0"/>
              <a:t> RC Primary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3416320"/>
          </a:xfrm>
          <a:prstGeom prst="rect">
            <a:avLst/>
          </a:prstGeom>
          <a:noFill/>
        </p:spPr>
        <p:txBody>
          <a:bodyPr wrap="square" rtlCol="0">
            <a:spAutoFit/>
          </a:bodyPr>
          <a:lstStyle/>
          <a:p>
            <a:r>
              <a:rPr lang="en-GB" dirty="0">
                <a:solidFill>
                  <a:srgbClr val="002060"/>
                </a:solidFill>
              </a:rPr>
              <a:t>Living Streets aims to make streets safe, attractive and enjoyable spaces. The school has taken part in Living Streets’ Walk once a Week scheme. This has included using Living Streets’ Travel Tracker, which is a digital alternative to wall charts. </a:t>
            </a:r>
          </a:p>
          <a:p>
            <a:endParaRPr lang="en-GB" dirty="0">
              <a:solidFill>
                <a:srgbClr val="002060"/>
              </a:solidFill>
            </a:endParaRPr>
          </a:p>
          <a:p>
            <a:r>
              <a:rPr lang="en-GB" dirty="0">
                <a:solidFill>
                  <a:srgbClr val="002060"/>
                </a:solidFill>
              </a:rPr>
              <a:t>As part of Walk Once a Week, the school has also established two Park and Stride sites with local businesses who offer their car parks for parents to use during the school term. This has reduced congestion at the school gates, which has made it a safer place for pupils. </a:t>
            </a:r>
          </a:p>
          <a:p>
            <a:endParaRPr lang="en-GB" dirty="0">
              <a:solidFill>
                <a:srgbClr val="002060"/>
              </a:solidFill>
            </a:endParaRPr>
          </a:p>
          <a:p>
            <a:r>
              <a:rPr lang="en-GB" dirty="0">
                <a:solidFill>
                  <a:srgbClr val="002060"/>
                </a:solidFill>
              </a:rPr>
              <a:t>In an eight week period, the school saw an increase in its walk to school rate from 34% to 62%. A year later, this had increased to 70%.</a:t>
            </a:r>
          </a:p>
        </p:txBody>
      </p:sp>
    </p:spTree>
    <p:extLst>
      <p:ext uri="{BB962C8B-B14F-4D97-AF65-F5344CB8AC3E}">
        <p14:creationId xmlns:p14="http://schemas.microsoft.com/office/powerpoint/2010/main" val="204534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GROUP DISCUSSION </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9891" y="1700808"/>
            <a:ext cx="7848872" cy="2031325"/>
          </a:xfrm>
          <a:prstGeom prst="rect">
            <a:avLst/>
          </a:prstGeom>
          <a:noFill/>
        </p:spPr>
        <p:txBody>
          <a:bodyPr wrap="square" rtlCol="0">
            <a:spAutoFit/>
          </a:bodyPr>
          <a:lstStyle/>
          <a:p>
            <a:r>
              <a:rPr lang="en-GB" dirty="0">
                <a:solidFill>
                  <a:srgbClr val="002060"/>
                </a:solidFill>
              </a:rPr>
              <a:t>What are you doing related to the themes mentioned?</a:t>
            </a:r>
          </a:p>
          <a:p>
            <a:endParaRPr lang="en-GB" dirty="0">
              <a:solidFill>
                <a:srgbClr val="002060"/>
              </a:solidFill>
            </a:endParaRPr>
          </a:p>
          <a:p>
            <a:r>
              <a:rPr lang="en-GB" dirty="0">
                <a:solidFill>
                  <a:srgbClr val="002060"/>
                </a:solidFill>
              </a:rPr>
              <a:t>What has been successful?</a:t>
            </a:r>
          </a:p>
          <a:p>
            <a:endParaRPr lang="en-GB" dirty="0">
              <a:solidFill>
                <a:srgbClr val="002060"/>
              </a:solidFill>
            </a:endParaRPr>
          </a:p>
          <a:p>
            <a:r>
              <a:rPr lang="en-GB" dirty="0">
                <a:solidFill>
                  <a:srgbClr val="002060"/>
                </a:solidFill>
              </a:rPr>
              <a:t>What are the challenges?</a:t>
            </a:r>
          </a:p>
          <a:p>
            <a:endParaRPr lang="en-GB" dirty="0">
              <a:solidFill>
                <a:srgbClr val="002060"/>
              </a:solidFill>
            </a:endParaRPr>
          </a:p>
          <a:p>
            <a:r>
              <a:rPr lang="en-GB" dirty="0">
                <a:solidFill>
                  <a:srgbClr val="002060"/>
                </a:solidFill>
              </a:rPr>
              <a:t>What would help you?</a:t>
            </a:r>
          </a:p>
        </p:txBody>
      </p:sp>
      <p:pic>
        <p:nvPicPr>
          <p:cNvPr id="6" name="Picture 5" descr="Image result for school activ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115" y="2852936"/>
            <a:ext cx="3659648" cy="24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9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83568" y="188640"/>
            <a:ext cx="7416824" cy="1754326"/>
          </a:xfrm>
          <a:prstGeom prst="rect">
            <a:avLst/>
          </a:prstGeom>
          <a:noFill/>
        </p:spPr>
        <p:txBody>
          <a:bodyPr wrap="square" rtlCol="0">
            <a:spAutoFit/>
          </a:bodyPr>
          <a:lstStyle/>
          <a:p>
            <a:r>
              <a:rPr lang="en-GB" sz="3600" b="1" dirty="0">
                <a:solidFill>
                  <a:schemeClr val="accent6">
                    <a:lumMod val="75000"/>
                  </a:schemeClr>
                </a:solidFill>
              </a:rPr>
              <a:t>PE and School Sport Premium: </a:t>
            </a:r>
          </a:p>
          <a:p>
            <a:r>
              <a:rPr lang="en-GB" sz="3600" b="1" u="sng" dirty="0">
                <a:solidFill>
                  <a:schemeClr val="accent6">
                    <a:lumMod val="75000"/>
                  </a:schemeClr>
                </a:solidFill>
              </a:rPr>
              <a:t>5</a:t>
            </a:r>
            <a:r>
              <a:rPr lang="en-GB" sz="3600" b="1" dirty="0">
                <a:solidFill>
                  <a:schemeClr val="accent6">
                    <a:lumMod val="75000"/>
                  </a:schemeClr>
                </a:solidFill>
              </a:rPr>
              <a:t> Key Indicators </a:t>
            </a:r>
          </a:p>
          <a:p>
            <a:endParaRPr lang="en-GB" sz="3600" b="1" dirty="0">
              <a:solidFill>
                <a:schemeClr val="accent6">
                  <a:lumMod val="75000"/>
                </a:schemeClr>
              </a:solidFill>
            </a:endParaRPr>
          </a:p>
        </p:txBody>
      </p:sp>
      <p:sp>
        <p:nvSpPr>
          <p:cNvPr id="7" name="Rectangle 6"/>
          <p:cNvSpPr/>
          <p:nvPr/>
        </p:nvSpPr>
        <p:spPr>
          <a:xfrm>
            <a:off x="647056" y="1836999"/>
            <a:ext cx="8496944" cy="2677656"/>
          </a:xfrm>
          <a:prstGeom prst="rect">
            <a:avLst/>
          </a:prstGeom>
        </p:spPr>
        <p:txBody>
          <a:bodyPr wrap="square">
            <a:spAutoFit/>
          </a:bodyPr>
          <a:lstStyle/>
          <a:p>
            <a:r>
              <a:rPr lang="en-GB" sz="2000" b="1" dirty="0">
                <a:solidFill>
                  <a:srgbClr val="00B0F0"/>
                </a:solidFill>
              </a:rPr>
              <a:t>Key indicator 1: </a:t>
            </a:r>
            <a:r>
              <a:rPr lang="en-GB" sz="2000" dirty="0"/>
              <a:t>The engagement of all pupils in regular physical activity – Chief Medical Officer guidelines recommend that primary school children undertake at least 30 minutes of physical activity a day in school</a:t>
            </a:r>
          </a:p>
          <a:p>
            <a:endParaRPr lang="en-GB" dirty="0"/>
          </a:p>
          <a:p>
            <a:endParaRPr lang="en-GB" dirty="0"/>
          </a:p>
          <a:p>
            <a:endParaRPr lang="en-GB" dirty="0"/>
          </a:p>
          <a:p>
            <a:endParaRPr lang="en-GB" dirty="0"/>
          </a:p>
          <a:p>
            <a:endParaRPr lang="en-GB" dirty="0"/>
          </a:p>
          <a:p>
            <a:endParaRPr lang="en-GB" dirty="0"/>
          </a:p>
        </p:txBody>
      </p:sp>
      <p:sp>
        <p:nvSpPr>
          <p:cNvPr id="8" name="Rectangle 7"/>
          <p:cNvSpPr/>
          <p:nvPr/>
        </p:nvSpPr>
        <p:spPr>
          <a:xfrm>
            <a:off x="647056" y="2132856"/>
            <a:ext cx="8136904" cy="1538883"/>
          </a:xfrm>
          <a:prstGeom prst="rect">
            <a:avLst/>
          </a:prstGeom>
        </p:spPr>
        <p:txBody>
          <a:bodyPr wrap="square">
            <a:spAutoFit/>
          </a:bodyPr>
          <a:lstStyle/>
          <a:p>
            <a:endParaRPr lang="en-GB" b="1" dirty="0">
              <a:solidFill>
                <a:srgbClr val="00B0F0"/>
              </a:solidFill>
            </a:endParaRPr>
          </a:p>
          <a:p>
            <a:endParaRPr lang="en-GB" b="1" dirty="0">
              <a:solidFill>
                <a:srgbClr val="00B0F0"/>
              </a:solidFill>
            </a:endParaRPr>
          </a:p>
          <a:p>
            <a:endParaRPr lang="en-GB" b="1" dirty="0">
              <a:solidFill>
                <a:srgbClr val="00B0F0"/>
              </a:solidFill>
            </a:endParaRPr>
          </a:p>
          <a:p>
            <a:r>
              <a:rPr lang="en-GB" sz="2000" b="1" dirty="0">
                <a:solidFill>
                  <a:srgbClr val="00B0F0"/>
                </a:solidFill>
              </a:rPr>
              <a:t>Key indicator 2: </a:t>
            </a:r>
            <a:r>
              <a:rPr lang="en-GB" sz="2000" dirty="0"/>
              <a:t>The profile of PE and sport being raised across the school as a tool for whole school improvement</a:t>
            </a:r>
          </a:p>
        </p:txBody>
      </p:sp>
      <p:sp>
        <p:nvSpPr>
          <p:cNvPr id="9" name="Rectangle 8"/>
          <p:cNvSpPr/>
          <p:nvPr/>
        </p:nvSpPr>
        <p:spPr>
          <a:xfrm>
            <a:off x="611560" y="3352349"/>
            <a:ext cx="7920880" cy="1261884"/>
          </a:xfrm>
          <a:prstGeom prst="rect">
            <a:avLst/>
          </a:prstGeom>
        </p:spPr>
        <p:txBody>
          <a:bodyPr wrap="square">
            <a:spAutoFit/>
          </a:bodyPr>
          <a:lstStyle/>
          <a:p>
            <a:endParaRPr lang="en-GB" b="1" dirty="0">
              <a:solidFill>
                <a:srgbClr val="00B0F0"/>
              </a:solidFill>
            </a:endParaRPr>
          </a:p>
          <a:p>
            <a:endParaRPr lang="en-GB" b="1" dirty="0">
              <a:solidFill>
                <a:srgbClr val="00B0F0"/>
              </a:solidFill>
            </a:endParaRPr>
          </a:p>
          <a:p>
            <a:r>
              <a:rPr lang="en-GB" sz="2000" b="1" dirty="0">
                <a:solidFill>
                  <a:srgbClr val="00B0F0"/>
                </a:solidFill>
              </a:rPr>
              <a:t>Key indicator 3: </a:t>
            </a:r>
            <a:r>
              <a:rPr lang="en-GB" sz="2000" dirty="0"/>
              <a:t>Increased confidence, knowledge and skills of all staff in teaching PE and sport </a:t>
            </a:r>
          </a:p>
        </p:txBody>
      </p:sp>
      <p:sp>
        <p:nvSpPr>
          <p:cNvPr id="10" name="Rectangle 9"/>
          <p:cNvSpPr/>
          <p:nvPr/>
        </p:nvSpPr>
        <p:spPr>
          <a:xfrm>
            <a:off x="647056" y="4183340"/>
            <a:ext cx="7848872" cy="1261884"/>
          </a:xfrm>
          <a:prstGeom prst="rect">
            <a:avLst/>
          </a:prstGeom>
        </p:spPr>
        <p:txBody>
          <a:bodyPr wrap="square">
            <a:spAutoFit/>
          </a:bodyPr>
          <a:lstStyle/>
          <a:p>
            <a:endParaRPr lang="en-GB" b="1" dirty="0">
              <a:solidFill>
                <a:srgbClr val="00B0F0"/>
              </a:solidFill>
            </a:endParaRPr>
          </a:p>
          <a:p>
            <a:endParaRPr lang="en-GB" b="1" dirty="0">
              <a:solidFill>
                <a:srgbClr val="00B0F0"/>
              </a:solidFill>
            </a:endParaRPr>
          </a:p>
          <a:p>
            <a:r>
              <a:rPr lang="en-GB" sz="2000" b="1" dirty="0">
                <a:solidFill>
                  <a:srgbClr val="00B0F0"/>
                </a:solidFill>
              </a:rPr>
              <a:t>Key indicator 4: </a:t>
            </a:r>
            <a:r>
              <a:rPr lang="en-GB" sz="2000" dirty="0"/>
              <a:t>Broader experience of a range of sports and activities offered to all pupils</a:t>
            </a:r>
          </a:p>
        </p:txBody>
      </p:sp>
      <p:sp>
        <p:nvSpPr>
          <p:cNvPr id="11" name="Rectangle 10"/>
          <p:cNvSpPr/>
          <p:nvPr/>
        </p:nvSpPr>
        <p:spPr>
          <a:xfrm>
            <a:off x="630453" y="4968170"/>
            <a:ext cx="7488832" cy="954107"/>
          </a:xfrm>
          <a:prstGeom prst="rect">
            <a:avLst/>
          </a:prstGeom>
        </p:spPr>
        <p:txBody>
          <a:bodyPr wrap="square">
            <a:spAutoFit/>
          </a:bodyPr>
          <a:lstStyle/>
          <a:p>
            <a:endParaRPr lang="en-GB" b="1" dirty="0">
              <a:solidFill>
                <a:srgbClr val="00B0F0"/>
              </a:solidFill>
            </a:endParaRPr>
          </a:p>
          <a:p>
            <a:endParaRPr lang="en-GB" b="1" dirty="0">
              <a:solidFill>
                <a:srgbClr val="00B0F0"/>
              </a:solidFill>
            </a:endParaRPr>
          </a:p>
          <a:p>
            <a:r>
              <a:rPr lang="en-GB" sz="2000" b="1" dirty="0">
                <a:solidFill>
                  <a:srgbClr val="00B0F0"/>
                </a:solidFill>
              </a:rPr>
              <a:t>Key indicator 5</a:t>
            </a:r>
            <a:r>
              <a:rPr lang="en-GB" sz="2000" dirty="0"/>
              <a:t>: Increased participation in competitive sport</a:t>
            </a:r>
          </a:p>
        </p:txBody>
      </p:sp>
      <p:sp>
        <p:nvSpPr>
          <p:cNvPr id="13" name="Rounded Rectangle 4"/>
          <p:cNvSpPr/>
          <p:nvPr/>
        </p:nvSpPr>
        <p:spPr>
          <a:xfrm>
            <a:off x="6932396" y="460804"/>
            <a:ext cx="2099048" cy="88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a:t>Where do you want to be?</a:t>
            </a:r>
          </a:p>
        </p:txBody>
      </p:sp>
    </p:spTree>
    <p:extLst>
      <p:ext uri="{BB962C8B-B14F-4D97-AF65-F5344CB8AC3E}">
        <p14:creationId xmlns:p14="http://schemas.microsoft.com/office/powerpoint/2010/main" val="168530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Local physical activity opportunities</a:t>
            </a:r>
          </a:p>
        </p:txBody>
      </p:sp>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3515921917"/>
              </p:ext>
            </p:extLst>
          </p:nvPr>
        </p:nvGraphicFramePr>
        <p:xfrm>
          <a:off x="360363" y="6083300"/>
          <a:ext cx="863600" cy="741680"/>
        </p:xfrm>
        <a:graphic>
          <a:graphicData uri="http://schemas.openxmlformats.org/drawingml/2006/table">
            <a:tbl>
              <a:tblPr firstRow="1" bandRow="1">
                <a:tableStyleId>{F5AB1C69-6EDB-4FF4-983F-18BD219EF322}</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598107068"/>
              </p:ext>
            </p:extLst>
          </p:nvPr>
        </p:nvGraphicFramePr>
        <p:xfrm>
          <a:off x="1043608" y="1844824"/>
          <a:ext cx="6912768" cy="265684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70840">
                <a:tc>
                  <a:txBody>
                    <a:bodyPr/>
                    <a:lstStyle/>
                    <a:p>
                      <a:r>
                        <a:rPr lang="en-GB" dirty="0"/>
                        <a:t>SCHOOL (30mins)</a:t>
                      </a:r>
                    </a:p>
                  </a:txBody>
                  <a:tcPr/>
                </a:tc>
                <a:tc>
                  <a:txBody>
                    <a:bodyPr/>
                    <a:lstStyle/>
                    <a:p>
                      <a:r>
                        <a:rPr lang="en-GB" dirty="0"/>
                        <a:t>COMMUNITY (30mins)</a:t>
                      </a:r>
                    </a:p>
                  </a:txBody>
                  <a:tcPr/>
                </a:tc>
                <a:extLst>
                  <a:ext uri="{0D108BD9-81ED-4DB2-BD59-A6C34878D82A}">
                    <a16:rowId xmlns:a16="http://schemas.microsoft.com/office/drawing/2014/main" val="10000"/>
                  </a:ext>
                </a:extLst>
              </a:tr>
              <a:tr h="1501368">
                <a:tc>
                  <a:txBody>
                    <a:bodyPr/>
                    <a:lstStyle/>
                    <a:p>
                      <a:r>
                        <a:rPr lang="en-GB" dirty="0">
                          <a:solidFill>
                            <a:schemeClr val="accent1">
                              <a:lumMod val="75000"/>
                            </a:schemeClr>
                          </a:solidFill>
                        </a:rPr>
                        <a:t>School</a:t>
                      </a:r>
                      <a:r>
                        <a:rPr lang="en-GB" baseline="0" dirty="0">
                          <a:solidFill>
                            <a:schemeClr val="accent1">
                              <a:lumMod val="75000"/>
                            </a:schemeClr>
                          </a:solidFill>
                        </a:rPr>
                        <a:t> Games</a:t>
                      </a:r>
                    </a:p>
                    <a:p>
                      <a:r>
                        <a:rPr lang="en-GB" baseline="0" dirty="0">
                          <a:solidFill>
                            <a:schemeClr val="accent1">
                              <a:lumMod val="75000"/>
                            </a:schemeClr>
                          </a:solidFill>
                        </a:rPr>
                        <a:t>Active Travel </a:t>
                      </a:r>
                    </a:p>
                    <a:p>
                      <a:r>
                        <a:rPr lang="en-GB" dirty="0">
                          <a:solidFill>
                            <a:schemeClr val="accent1">
                              <a:lumMod val="75000"/>
                            </a:schemeClr>
                          </a:solidFill>
                        </a:rPr>
                        <a:t>STOP*</a:t>
                      </a:r>
                    </a:p>
                    <a:p>
                      <a:r>
                        <a:rPr lang="en-GB" dirty="0">
                          <a:solidFill>
                            <a:schemeClr val="accent1">
                              <a:lumMod val="75000"/>
                            </a:schemeClr>
                          </a:solidFill>
                        </a:rPr>
                        <a:t>PE premium</a:t>
                      </a:r>
                      <a:r>
                        <a:rPr lang="en-GB" baseline="0" dirty="0">
                          <a:solidFill>
                            <a:schemeClr val="accent1">
                              <a:lumMod val="75000"/>
                            </a:schemeClr>
                          </a:solidFill>
                        </a:rPr>
                        <a:t> funded activity</a:t>
                      </a:r>
                    </a:p>
                    <a:p>
                      <a:r>
                        <a:rPr lang="en-GB" baseline="0" dirty="0">
                          <a:solidFill>
                            <a:schemeClr val="accent1">
                              <a:lumMod val="75000"/>
                            </a:schemeClr>
                          </a:solidFill>
                        </a:rPr>
                        <a:t>Swimming</a:t>
                      </a:r>
                      <a:endParaRPr lang="en-GB" dirty="0">
                        <a:solidFill>
                          <a:schemeClr val="accent1">
                            <a:lumMod val="75000"/>
                          </a:schemeClr>
                        </a:solidFill>
                      </a:endParaRPr>
                    </a:p>
                    <a:p>
                      <a:r>
                        <a:rPr lang="en-GB" dirty="0" err="1">
                          <a:solidFill>
                            <a:schemeClr val="accent1">
                              <a:lumMod val="75000"/>
                            </a:schemeClr>
                          </a:solidFill>
                        </a:rPr>
                        <a:t>Millwall</a:t>
                      </a:r>
                      <a:r>
                        <a:rPr lang="en-GB" dirty="0">
                          <a:solidFill>
                            <a:schemeClr val="accent1">
                              <a:lumMod val="75000"/>
                            </a:schemeClr>
                          </a:solidFill>
                        </a:rPr>
                        <a:t> Primary Stars</a:t>
                      </a:r>
                    </a:p>
                    <a:p>
                      <a:r>
                        <a:rPr lang="en-GB" dirty="0">
                          <a:solidFill>
                            <a:schemeClr val="accent1">
                              <a:lumMod val="75000"/>
                            </a:schemeClr>
                          </a:solidFill>
                        </a:rPr>
                        <a:t>Education Portal</a:t>
                      </a:r>
                    </a:p>
                  </a:txBody>
                  <a:tcPr/>
                </a:tc>
                <a:tc>
                  <a:txBody>
                    <a:bodyPr/>
                    <a:lstStyle/>
                    <a:p>
                      <a:r>
                        <a:rPr lang="en-GB" dirty="0">
                          <a:solidFill>
                            <a:schemeClr val="accent1">
                              <a:lumMod val="75000"/>
                            </a:schemeClr>
                          </a:solidFill>
                        </a:rPr>
                        <a:t>Free Swim</a:t>
                      </a:r>
                      <a:r>
                        <a:rPr lang="en-GB" baseline="0" dirty="0">
                          <a:solidFill>
                            <a:schemeClr val="accent1">
                              <a:lumMod val="75000"/>
                            </a:schemeClr>
                          </a:solidFill>
                        </a:rPr>
                        <a:t> Gym</a:t>
                      </a:r>
                    </a:p>
                    <a:p>
                      <a:r>
                        <a:rPr lang="en-GB" dirty="0">
                          <a:solidFill>
                            <a:schemeClr val="accent1">
                              <a:lumMod val="75000"/>
                            </a:schemeClr>
                          </a:solidFill>
                        </a:rPr>
                        <a:t>Sport &amp; leisure facilities </a:t>
                      </a:r>
                    </a:p>
                    <a:p>
                      <a:r>
                        <a:rPr lang="en-GB" dirty="0">
                          <a:solidFill>
                            <a:schemeClr val="accent1">
                              <a:lumMod val="75000"/>
                            </a:schemeClr>
                          </a:solidFill>
                        </a:rPr>
                        <a:t>Parks </a:t>
                      </a:r>
                    </a:p>
                    <a:p>
                      <a:r>
                        <a:rPr lang="en-GB" dirty="0">
                          <a:solidFill>
                            <a:schemeClr val="accent1">
                              <a:lumMod val="75000"/>
                            </a:schemeClr>
                          </a:solidFill>
                        </a:rPr>
                        <a:t>Sports clubs</a:t>
                      </a:r>
                    </a:p>
                    <a:p>
                      <a:r>
                        <a:rPr lang="en-GB" dirty="0">
                          <a:solidFill>
                            <a:schemeClr val="accent1">
                              <a:lumMod val="75000"/>
                            </a:schemeClr>
                          </a:solidFill>
                        </a:rPr>
                        <a:t>Alive</a:t>
                      </a:r>
                      <a:r>
                        <a:rPr lang="en-GB" baseline="0" dirty="0">
                          <a:solidFill>
                            <a:schemeClr val="accent1">
                              <a:lumMod val="75000"/>
                            </a:schemeClr>
                          </a:solidFill>
                        </a:rPr>
                        <a:t> n Kicking*</a:t>
                      </a:r>
                    </a:p>
                    <a:p>
                      <a:r>
                        <a:rPr lang="en-GB" baseline="0" dirty="0">
                          <a:solidFill>
                            <a:schemeClr val="accent1">
                              <a:lumMod val="75000"/>
                            </a:schemeClr>
                          </a:solidFill>
                        </a:rPr>
                        <a:t>Youth Clubs</a:t>
                      </a:r>
                    </a:p>
                    <a:p>
                      <a:r>
                        <a:rPr lang="en-GB" baseline="0" dirty="0">
                          <a:solidFill>
                            <a:schemeClr val="accent1">
                              <a:lumMod val="75000"/>
                            </a:schemeClr>
                          </a:solidFill>
                        </a:rPr>
                        <a:t>Burgess Sports</a:t>
                      </a:r>
                    </a:p>
                    <a:p>
                      <a:endParaRPr lang="en-GB" dirty="0">
                        <a:solidFill>
                          <a:schemeClr val="accent1">
                            <a:lumMod val="75000"/>
                          </a:schemeClr>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629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Let’s Get Moving</a:t>
            </a:r>
          </a:p>
        </p:txBody>
      </p:sp>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947163501"/>
              </p:ext>
            </p:extLst>
          </p:nvPr>
        </p:nvGraphicFramePr>
        <p:xfrm>
          <a:off x="360363" y="6083300"/>
          <a:ext cx="863600" cy="741680"/>
        </p:xfrm>
        <a:graphic>
          <a:graphicData uri="http://schemas.openxmlformats.org/drawingml/2006/table">
            <a:tbl>
              <a:tblPr firstRow="1" bandRow="1">
                <a:tableStyleId>{F5AB1C69-6EDB-4FF4-983F-18BD219EF322}</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620688"/>
            <a:ext cx="3043238"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6470" y="1700808"/>
            <a:ext cx="3844322" cy="3016210"/>
          </a:xfrm>
          <a:prstGeom prst="rect">
            <a:avLst/>
          </a:prstGeom>
          <a:noFill/>
        </p:spPr>
        <p:txBody>
          <a:bodyPr wrap="none" rtlCol="0">
            <a:spAutoFit/>
          </a:bodyPr>
          <a:lstStyle/>
          <a:p>
            <a:r>
              <a:rPr lang="en-GB" sz="2400" dirty="0">
                <a:solidFill>
                  <a:srgbClr val="0070C0"/>
                </a:solidFill>
              </a:rPr>
              <a:t>Project with Street Games:</a:t>
            </a:r>
          </a:p>
          <a:p>
            <a:endParaRPr lang="en-GB" sz="1200" dirty="0">
              <a:solidFill>
                <a:srgbClr val="0070C0"/>
              </a:solidFill>
            </a:endParaRPr>
          </a:p>
          <a:p>
            <a:r>
              <a:rPr lang="en-GB" sz="2400" dirty="0">
                <a:solidFill>
                  <a:srgbClr val="002060"/>
                </a:solidFill>
              </a:rPr>
              <a:t>Summer play programme </a:t>
            </a:r>
          </a:p>
          <a:p>
            <a:endParaRPr lang="en-GB" sz="1200" dirty="0">
              <a:solidFill>
                <a:srgbClr val="002060"/>
              </a:solidFill>
            </a:endParaRPr>
          </a:p>
          <a:p>
            <a:r>
              <a:rPr lang="en-GB" sz="2400" dirty="0">
                <a:solidFill>
                  <a:srgbClr val="002060"/>
                </a:solidFill>
              </a:rPr>
              <a:t>September Schools</a:t>
            </a:r>
          </a:p>
          <a:p>
            <a:endParaRPr lang="en-GB" sz="1200" dirty="0">
              <a:solidFill>
                <a:srgbClr val="002060"/>
              </a:solidFill>
            </a:endParaRPr>
          </a:p>
          <a:p>
            <a:r>
              <a:rPr lang="en-GB" sz="2400" dirty="0">
                <a:solidFill>
                  <a:srgbClr val="002060"/>
                </a:solidFill>
              </a:rPr>
              <a:t>Autumn Community Clubs</a:t>
            </a:r>
          </a:p>
          <a:p>
            <a:endParaRPr lang="en-GB" sz="1200" dirty="0">
              <a:solidFill>
                <a:srgbClr val="002060"/>
              </a:solidFill>
            </a:endParaRPr>
          </a:p>
          <a:p>
            <a:r>
              <a:rPr lang="en-GB" sz="2400" dirty="0">
                <a:solidFill>
                  <a:srgbClr val="002060"/>
                </a:solidFill>
              </a:rPr>
              <a:t>Training for the community</a:t>
            </a:r>
          </a:p>
          <a:p>
            <a:endParaRPr lang="en-GB" dirty="0"/>
          </a:p>
        </p:txBody>
      </p:sp>
    </p:spTree>
    <p:extLst>
      <p:ext uri="{BB962C8B-B14F-4D97-AF65-F5344CB8AC3E}">
        <p14:creationId xmlns:p14="http://schemas.microsoft.com/office/powerpoint/2010/main" val="348676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They think it’s all over</a:t>
            </a:r>
          </a:p>
        </p:txBody>
      </p:sp>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2843651011"/>
              </p:ext>
            </p:extLst>
          </p:nvPr>
        </p:nvGraphicFramePr>
        <p:xfrm>
          <a:off x="360363" y="6083300"/>
          <a:ext cx="863600" cy="741680"/>
        </p:xfrm>
        <a:graphic>
          <a:graphicData uri="http://schemas.openxmlformats.org/drawingml/2006/table">
            <a:tbl>
              <a:tblPr firstRow="1" bandRow="1">
                <a:tableStyleId>{F5AB1C69-6EDB-4FF4-983F-18BD219EF322}</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7743" y="1707538"/>
            <a:ext cx="4414991" cy="1292662"/>
          </a:xfrm>
          <a:prstGeom prst="rect">
            <a:avLst/>
          </a:prstGeom>
          <a:noFill/>
        </p:spPr>
        <p:txBody>
          <a:bodyPr wrap="none" rtlCol="0">
            <a:spAutoFit/>
          </a:bodyPr>
          <a:lstStyle/>
          <a:p>
            <a:r>
              <a:rPr lang="en-GB" sz="6000" dirty="0">
                <a:solidFill>
                  <a:srgbClr val="0070C0"/>
                </a:solidFill>
              </a:rPr>
              <a:t>It is now…   </a:t>
            </a:r>
            <a:endParaRPr lang="en-GB" sz="6000" dirty="0">
              <a:solidFill>
                <a:srgbClr val="002060"/>
              </a:solidFill>
            </a:endParaRPr>
          </a:p>
          <a:p>
            <a:endParaRPr lang="en-GB" dirty="0"/>
          </a:p>
        </p:txBody>
      </p:sp>
      <p:sp>
        <p:nvSpPr>
          <p:cNvPr id="4" name="TextBox 3"/>
          <p:cNvSpPr txBox="1"/>
          <p:nvPr/>
        </p:nvSpPr>
        <p:spPr>
          <a:xfrm>
            <a:off x="899592" y="4077072"/>
            <a:ext cx="7480830" cy="923330"/>
          </a:xfrm>
          <a:prstGeom prst="rect">
            <a:avLst/>
          </a:prstGeom>
          <a:noFill/>
        </p:spPr>
        <p:txBody>
          <a:bodyPr wrap="none" rtlCol="0">
            <a:spAutoFit/>
          </a:bodyPr>
          <a:lstStyle/>
          <a:p>
            <a:r>
              <a:rPr lang="en-GB" dirty="0">
                <a:solidFill>
                  <a:srgbClr val="002060"/>
                </a:solidFill>
              </a:rPr>
              <a:t>Jardine Finn – Southwark Council      jardine.finn@southwark.gov.uk</a:t>
            </a:r>
          </a:p>
          <a:p>
            <a:r>
              <a:rPr lang="en-GB" dirty="0">
                <a:solidFill>
                  <a:srgbClr val="002060"/>
                </a:solidFill>
              </a:rPr>
              <a:t> </a:t>
            </a:r>
          </a:p>
          <a:p>
            <a:r>
              <a:rPr lang="en-GB" dirty="0">
                <a:solidFill>
                  <a:srgbClr val="002060"/>
                </a:solidFill>
              </a:rPr>
              <a:t>Gabby Shirley – Youth Sport Trust     gabby.shirley@youthsporttrust.org</a:t>
            </a:r>
          </a:p>
        </p:txBody>
      </p:sp>
    </p:spTree>
    <p:extLst>
      <p:ext uri="{BB962C8B-B14F-4D97-AF65-F5344CB8AC3E}">
        <p14:creationId xmlns:p14="http://schemas.microsoft.com/office/powerpoint/2010/main" val="6881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9FDA-F401-44E4-B2B7-494C3AFFFC6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8AC0DA-B6AB-45A5-88C7-B7F6D8CD27E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DE5855D-D620-48D5-915B-5AFCEC32F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
        <p:nvSpPr>
          <p:cNvPr id="5" name="Rectangle 4"/>
          <p:cNvSpPr/>
          <p:nvPr/>
        </p:nvSpPr>
        <p:spPr>
          <a:xfrm>
            <a:off x="1979712" y="5752480"/>
            <a:ext cx="7164288" cy="110552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151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0" y="0"/>
            <a:ext cx="9144000" cy="6802438"/>
          </a:xfrm>
          <a:prstGeom prst="rect">
            <a:avLst/>
          </a:prstGeom>
          <a:noFill/>
          <a:ln w="9525">
            <a:noFill/>
            <a:miter lim="800000"/>
            <a:headEnd/>
            <a:tailEnd/>
          </a:ln>
        </p:spPr>
      </p:pic>
    </p:spTree>
    <p:extLst>
      <p:ext uri="{BB962C8B-B14F-4D97-AF65-F5344CB8AC3E}">
        <p14:creationId xmlns:p14="http://schemas.microsoft.com/office/powerpoint/2010/main" val="153016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812440" cy="2420968"/>
          </a:xfrm>
        </p:spPr>
        <p:txBody>
          <a:bodyPr/>
          <a:lstStyle/>
          <a:p>
            <a:r>
              <a:rPr lang="en-GB" dirty="0"/>
              <a:t>What works best to increase physical activity in schools?</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school activit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612" y="3361845"/>
            <a:ext cx="2563192" cy="196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7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1 – Whole Community Approach</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827560"/>
            <a:ext cx="7848872" cy="3754874"/>
          </a:xfrm>
          <a:prstGeom prst="rect">
            <a:avLst/>
          </a:prstGeom>
          <a:noFill/>
        </p:spPr>
        <p:txBody>
          <a:bodyPr wrap="square" rtlCol="0">
            <a:spAutoFit/>
          </a:bodyPr>
          <a:lstStyle/>
          <a:p>
            <a:r>
              <a:rPr lang="en-GB" sz="2000" dirty="0">
                <a:solidFill>
                  <a:srgbClr val="002060"/>
                </a:solidFill>
              </a:rPr>
              <a:t>Adopting a whole community approach appears to be most effective </a:t>
            </a:r>
          </a:p>
          <a:p>
            <a:endParaRPr lang="en-GB" sz="2000" dirty="0">
              <a:solidFill>
                <a:srgbClr val="002060"/>
              </a:solidFill>
            </a:endParaRPr>
          </a:p>
          <a:p>
            <a:r>
              <a:rPr lang="en-GB" sz="2000" i="1" dirty="0">
                <a:solidFill>
                  <a:srgbClr val="002060"/>
                </a:solidFill>
              </a:rPr>
              <a:t>- PA across curriculum (in PSHE / classrooms / playtime / after school)</a:t>
            </a:r>
          </a:p>
          <a:p>
            <a:r>
              <a:rPr lang="en-GB" sz="2000" i="1" dirty="0">
                <a:solidFill>
                  <a:srgbClr val="002060"/>
                </a:solidFill>
              </a:rPr>
              <a:t>- Culture, ethos and environment supports PA</a:t>
            </a:r>
          </a:p>
          <a:p>
            <a:r>
              <a:rPr lang="en-GB" sz="2000" i="1" dirty="0">
                <a:solidFill>
                  <a:srgbClr val="002060"/>
                </a:solidFill>
              </a:rPr>
              <a:t>- Engagement of the wider community (People / place / networks)</a:t>
            </a:r>
          </a:p>
          <a:p>
            <a:endParaRPr lang="en-GB" sz="2000" dirty="0">
              <a:solidFill>
                <a:srgbClr val="002060"/>
              </a:solidFill>
            </a:endParaRPr>
          </a:p>
          <a:p>
            <a:r>
              <a:rPr lang="en-GB" sz="2000" dirty="0">
                <a:solidFill>
                  <a:srgbClr val="002060"/>
                </a:solidFill>
              </a:rPr>
              <a:t>NICE recommends multi-component physical activity programmes that include education about the benefits of physical activity, creating a more supportive school environment, and engagement of the family and local community.</a:t>
            </a:r>
            <a:endParaRPr lang="en-GB" sz="2000" i="1"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166031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1 – Featherstone Primary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700808"/>
            <a:ext cx="7848872" cy="3970318"/>
          </a:xfrm>
          <a:prstGeom prst="rect">
            <a:avLst/>
          </a:prstGeom>
          <a:noFill/>
        </p:spPr>
        <p:txBody>
          <a:bodyPr wrap="square" rtlCol="0">
            <a:spAutoFit/>
          </a:bodyPr>
          <a:lstStyle/>
          <a:p>
            <a:r>
              <a:rPr lang="en-GB" dirty="0">
                <a:solidFill>
                  <a:srgbClr val="002060"/>
                </a:solidFill>
              </a:rPr>
              <a:t>Used the Change4Life Sports Club programme to develop “Activ8” targeting the least active children and their parents. </a:t>
            </a:r>
          </a:p>
          <a:p>
            <a:endParaRPr lang="en-GB" dirty="0">
              <a:solidFill>
                <a:srgbClr val="002060"/>
              </a:solidFill>
            </a:endParaRPr>
          </a:p>
          <a:p>
            <a:r>
              <a:rPr lang="en-GB" dirty="0">
                <a:solidFill>
                  <a:srgbClr val="002060"/>
                </a:solidFill>
              </a:rPr>
              <a:t>The club helped create a positive partnership with families, helping them to understand the wider benefits of physical activity and the links with learning. This has led to opportunities for parents and young people to be leaders in the club. </a:t>
            </a:r>
          </a:p>
          <a:p>
            <a:endParaRPr lang="en-GB" dirty="0">
              <a:solidFill>
                <a:srgbClr val="002060"/>
              </a:solidFill>
            </a:endParaRPr>
          </a:p>
          <a:p>
            <a:r>
              <a:rPr lang="en-GB" dirty="0">
                <a:solidFill>
                  <a:srgbClr val="002060"/>
                </a:solidFill>
              </a:rPr>
              <a:t>Positive reported outcomes include improvements in pupil attendance and behaviour, as well as greater levels of parental engagement and support for their children’s learning. The children are increasing their levels of physical activity and self-esteem/resilience, they are making more progress in writing and reading, and are engaging more proactively with PE and clubs. </a:t>
            </a:r>
          </a:p>
          <a:p>
            <a:endParaRPr lang="en-GB" dirty="0">
              <a:solidFill>
                <a:srgbClr val="002060"/>
              </a:solidFill>
            </a:endParaRPr>
          </a:p>
        </p:txBody>
      </p:sp>
    </p:spTree>
    <p:extLst>
      <p:ext uri="{BB962C8B-B14F-4D97-AF65-F5344CB8AC3E}">
        <p14:creationId xmlns:p14="http://schemas.microsoft.com/office/powerpoint/2010/main" val="102642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2 – A skilled workforce</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700808"/>
            <a:ext cx="7848872" cy="4062651"/>
          </a:xfrm>
          <a:prstGeom prst="rect">
            <a:avLst/>
          </a:prstGeom>
          <a:noFill/>
        </p:spPr>
        <p:txBody>
          <a:bodyPr wrap="square" rtlCol="0">
            <a:spAutoFit/>
          </a:bodyPr>
          <a:lstStyle/>
          <a:p>
            <a:r>
              <a:rPr lang="en-GB" sz="2000" dirty="0">
                <a:solidFill>
                  <a:srgbClr val="002060"/>
                </a:solidFill>
              </a:rPr>
              <a:t>Evidence supports the need for an appropriately trained, skilled and knowledgeable workforce. </a:t>
            </a:r>
          </a:p>
          <a:p>
            <a:endParaRPr lang="en-GB" sz="2000" dirty="0">
              <a:solidFill>
                <a:srgbClr val="002060"/>
              </a:solidFill>
            </a:endParaRPr>
          </a:p>
          <a:p>
            <a:r>
              <a:rPr lang="en-GB" sz="2000" i="1" dirty="0">
                <a:solidFill>
                  <a:srgbClr val="002060"/>
                </a:solidFill>
              </a:rPr>
              <a:t>Ensuring staff have confidence and competence to offer quality experiences of both physical education and physical activity across the school/college day can contribute towards higher levels of physical activity.</a:t>
            </a:r>
          </a:p>
          <a:p>
            <a:endParaRPr lang="en-GB" sz="2000" dirty="0">
              <a:solidFill>
                <a:srgbClr val="002060"/>
              </a:solidFill>
            </a:endParaRPr>
          </a:p>
          <a:p>
            <a:r>
              <a:rPr lang="en-GB" sz="2000" dirty="0">
                <a:solidFill>
                  <a:srgbClr val="002060"/>
                </a:solidFill>
              </a:rPr>
              <a:t>NICE recommends that all staff and volunteers should have the necessary experience and skills to design, plan and deliver physical activity sessions that meet children and young people’s needs and abilities. </a:t>
            </a:r>
          </a:p>
          <a:p>
            <a:endParaRPr lang="en-GB" dirty="0">
              <a:solidFill>
                <a:srgbClr val="002060"/>
              </a:solidFill>
            </a:endParaRPr>
          </a:p>
        </p:txBody>
      </p:sp>
    </p:spTree>
    <p:extLst>
      <p:ext uri="{BB962C8B-B14F-4D97-AF65-F5344CB8AC3E}">
        <p14:creationId xmlns:p14="http://schemas.microsoft.com/office/powerpoint/2010/main" val="283488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812440" cy="864096"/>
          </a:xfrm>
        </p:spPr>
        <p:txBody>
          <a:bodyPr/>
          <a:lstStyle/>
          <a:p>
            <a:r>
              <a:rPr lang="en-GB" sz="3200" dirty="0"/>
              <a:t>Principle 2 – Easington </a:t>
            </a:r>
            <a:r>
              <a:rPr lang="en-GB" sz="3200" dirty="0" err="1"/>
              <a:t>CofE</a:t>
            </a:r>
            <a:r>
              <a:rPr lang="en-GB" sz="3200" dirty="0"/>
              <a:t> Primary</a:t>
            </a:r>
          </a:p>
        </p:txBody>
      </p:sp>
      <p:sp>
        <p:nvSpPr>
          <p:cNvPr id="4" name="Picture Placeholder 3"/>
          <p:cNvSpPr>
            <a:spLocks noGrp="1"/>
          </p:cNvSpPr>
          <p:nvPr>
            <p:ph type="pic" sz="quarter" idx="10"/>
          </p:nvPr>
        </p:nvSpPr>
        <p:spPr/>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49" y="5941275"/>
            <a:ext cx="18002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700808"/>
            <a:ext cx="7848872" cy="3477875"/>
          </a:xfrm>
          <a:prstGeom prst="rect">
            <a:avLst/>
          </a:prstGeom>
          <a:noFill/>
        </p:spPr>
        <p:txBody>
          <a:bodyPr wrap="square" rtlCol="0">
            <a:spAutoFit/>
          </a:bodyPr>
          <a:lstStyle/>
          <a:p>
            <a:r>
              <a:rPr lang="en-GB" sz="2000" dirty="0">
                <a:solidFill>
                  <a:srgbClr val="002060"/>
                </a:solidFill>
              </a:rPr>
              <a:t>The subject co-ordinator for PE was involved in Start to Move, a Youth Sport Trust programme, that supports teachers to deliver quality physical literacy and sport.</a:t>
            </a:r>
          </a:p>
          <a:p>
            <a:r>
              <a:rPr lang="en-GB" sz="2000" dirty="0">
                <a:solidFill>
                  <a:srgbClr val="002060"/>
                </a:solidFill>
              </a:rPr>
              <a:t> </a:t>
            </a:r>
          </a:p>
          <a:p>
            <a:r>
              <a:rPr lang="en-GB" sz="2000" dirty="0">
                <a:solidFill>
                  <a:srgbClr val="002060"/>
                </a:solidFill>
              </a:rPr>
              <a:t>The subject co-ordinator has used his training, skills and the resources as part of his team-teaching with other staff.</a:t>
            </a:r>
          </a:p>
          <a:p>
            <a:r>
              <a:rPr lang="en-GB" sz="2000" dirty="0">
                <a:solidFill>
                  <a:srgbClr val="002060"/>
                </a:solidFill>
              </a:rPr>
              <a:t> </a:t>
            </a:r>
          </a:p>
          <a:p>
            <a:r>
              <a:rPr lang="en-GB" sz="2000" dirty="0">
                <a:solidFill>
                  <a:srgbClr val="002060"/>
                </a:solidFill>
              </a:rPr>
              <a:t>The resources have helped teachers to support the development of pupils’ social skills in and through PE at Key Stage 1. The school has been praised by Ofsted, with a recommendation that the school records pupil impact.</a:t>
            </a:r>
          </a:p>
        </p:txBody>
      </p:sp>
    </p:spTree>
    <p:extLst>
      <p:ext uri="{BB962C8B-B14F-4D97-AF65-F5344CB8AC3E}">
        <p14:creationId xmlns:p14="http://schemas.microsoft.com/office/powerpoint/2010/main" val="48434194"/>
      </p:ext>
    </p:extLst>
  </p:cSld>
  <p:clrMapOvr>
    <a:masterClrMapping/>
  </p:clrMapOvr>
</p:sld>
</file>

<file path=ppt/theme/theme1.xml><?xml version="1.0" encoding="utf-8"?>
<a:theme xmlns:a="http://schemas.openxmlformats.org/drawingml/2006/main" name="Southwark presentation">
  <a:themeElements>
    <a:clrScheme name="Southwark PwP Gold">
      <a:dk1>
        <a:srgbClr val="F0AB00"/>
      </a:dk1>
      <a:lt1>
        <a:srgbClr val="FFFFFF"/>
      </a:lt1>
      <a:dk2>
        <a:srgbClr val="CF0072"/>
      </a:dk2>
      <a:lt2>
        <a:srgbClr val="34B233"/>
      </a:lt2>
      <a:accent1>
        <a:srgbClr val="B6BF00"/>
      </a:accent1>
      <a:accent2>
        <a:srgbClr val="00C0B5"/>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Southwark PwP Teal">
      <a:dk1>
        <a:srgbClr val="00C0B5"/>
      </a:dk1>
      <a:lt1>
        <a:srgbClr val="FFFFFF"/>
      </a:lt1>
      <a:dk2>
        <a:srgbClr val="FF6319"/>
      </a:dk2>
      <a:lt2>
        <a:srgbClr val="34B233"/>
      </a:lt2>
      <a:accent1>
        <a:srgbClr val="B6BF00"/>
      </a:accent1>
      <a:accent2>
        <a:srgbClr val="F0AB00"/>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a:themeElements>
    <a:clrScheme name="Southwark PwP Purple">
      <a:dk1>
        <a:srgbClr val="80379B"/>
      </a:dk1>
      <a:lt1>
        <a:srgbClr val="FFFFFF"/>
      </a:lt1>
      <a:dk2>
        <a:srgbClr val="00A9E0"/>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rk Yellow">
  <a:themeElements>
    <a:clrScheme name="Southwark PwP Purple">
      <a:dk1>
        <a:srgbClr val="B6BF00"/>
      </a:dk1>
      <a:lt1>
        <a:srgbClr val="FFFFFF"/>
      </a:lt1>
      <a:dk2>
        <a:srgbClr val="CF0072"/>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Southwark presentation</Template>
  <TotalTime>163</TotalTime>
  <Words>3210</Words>
  <Application>Microsoft Macintosh PowerPoint</Application>
  <PresentationFormat>On-screen Show (4:3)</PresentationFormat>
  <Paragraphs>285</Paragraphs>
  <Slides>27</Slides>
  <Notes>27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27</vt:i4>
      </vt:variant>
    </vt:vector>
  </HeadingPairs>
  <TitlesOfParts>
    <vt:vector size="35" baseType="lpstr">
      <vt:lpstr>ＭＳ Ｐゴシック</vt:lpstr>
      <vt:lpstr>Arial</vt:lpstr>
      <vt:lpstr>Calibri</vt:lpstr>
      <vt:lpstr>Southwark presentation</vt:lpstr>
      <vt:lpstr>Teal</vt:lpstr>
      <vt:lpstr>Purple</vt:lpstr>
      <vt:lpstr>Dark Yellow</vt:lpstr>
      <vt:lpstr>Office Theme</vt:lpstr>
      <vt:lpstr>The wider health benefits of physical activity- what works best?</vt:lpstr>
      <vt:lpstr>Why do we do physical activity?</vt:lpstr>
      <vt:lpstr>PowerPoint Presentation</vt:lpstr>
      <vt:lpstr>PowerPoint Presentation</vt:lpstr>
      <vt:lpstr>What works best to increase physical activity in schools?</vt:lpstr>
      <vt:lpstr>Principle 1 – Whole Community Approach</vt:lpstr>
      <vt:lpstr>Principle 1 – Featherstone Primary</vt:lpstr>
      <vt:lpstr>Principle 2 – A skilled workforce</vt:lpstr>
      <vt:lpstr>Principle 2 – Easington CofE Primary</vt:lpstr>
      <vt:lpstr>Principle 3 – Giving a voice</vt:lpstr>
      <vt:lpstr>Principle 3 – Trinity School &amp; Sport College</vt:lpstr>
      <vt:lpstr>Principle 4 – Create active environments</vt:lpstr>
      <vt:lpstr>Principle 4 – Woodhill Primary School</vt:lpstr>
      <vt:lpstr>GROUP DISCUSSION </vt:lpstr>
      <vt:lpstr>Principle 5 – Offer choice and variety</vt:lpstr>
      <vt:lpstr>Principle 5 – Bolsover Junior School</vt:lpstr>
      <vt:lpstr>Principle 6 – Embed PA in teaching</vt:lpstr>
      <vt:lpstr>Principle 6 – North Wingfield Primary</vt:lpstr>
      <vt:lpstr>Principle 7 – Promote active travel</vt:lpstr>
      <vt:lpstr>Principle 7 – Cale Green Primary</vt:lpstr>
      <vt:lpstr>Principle 8 – Embed M &amp; E</vt:lpstr>
      <vt:lpstr>Principle 8 – St Godric’s RC Primary</vt:lpstr>
      <vt:lpstr>GROUP DISCUSSION </vt:lpstr>
      <vt:lpstr>PowerPoint Presentation</vt:lpstr>
      <vt:lpstr>Local physical activity opportunities</vt:lpstr>
      <vt:lpstr>Let’s Get Moving</vt:lpstr>
      <vt:lpstr>They think it’s all over</vt:lpstr>
    </vt:vector>
  </TitlesOfParts>
  <Company>Southwark Council</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wider health benefits of physical activity- what works best?</dc:title>
  <dc:creator>Finn, Jardine</dc:creator>
  <cp:lastModifiedBy>David Millard</cp:lastModifiedBy>
  <cp:revision>20</cp:revision>
  <dcterms:created xsi:type="dcterms:W3CDTF">2018-03-14T17:12:51Z</dcterms:created>
  <dcterms:modified xsi:type="dcterms:W3CDTF">2018-03-16T13:09:06Z</dcterms:modified>
</cp:coreProperties>
</file>