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8" r:id="rId3"/>
    <p:sldMasterId id="2147483732" r:id="rId4"/>
    <p:sldMasterId id="2147483744" r:id="rId5"/>
    <p:sldMasterId id="2147483756" r:id="rId6"/>
  </p:sldMasterIdLst>
  <p:notesMasterIdLst>
    <p:notesMasterId r:id="rId28"/>
  </p:notesMasterIdLst>
  <p:handoutMasterIdLst>
    <p:handoutMasterId r:id="rId29"/>
  </p:handoutMasterIdLst>
  <p:sldIdLst>
    <p:sldId id="258" r:id="rId7"/>
    <p:sldId id="364" r:id="rId8"/>
    <p:sldId id="359" r:id="rId9"/>
    <p:sldId id="360" r:id="rId10"/>
    <p:sldId id="365" r:id="rId11"/>
    <p:sldId id="411" r:id="rId12"/>
    <p:sldId id="455" r:id="rId13"/>
    <p:sldId id="464" r:id="rId14"/>
    <p:sldId id="456" r:id="rId15"/>
    <p:sldId id="466" r:id="rId16"/>
    <p:sldId id="450" r:id="rId17"/>
    <p:sldId id="451" r:id="rId18"/>
    <p:sldId id="395" r:id="rId19"/>
    <p:sldId id="402" r:id="rId20"/>
    <p:sldId id="396" r:id="rId21"/>
    <p:sldId id="470" r:id="rId22"/>
    <p:sldId id="471" r:id="rId23"/>
    <p:sldId id="472" r:id="rId24"/>
    <p:sldId id="477" r:id="rId25"/>
    <p:sldId id="405" r:id="rId26"/>
    <p:sldId id="276" r:id="rId27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400"/>
    <a:srgbClr val="CD0920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0764" autoAdjust="0"/>
  </p:normalViewPr>
  <p:slideViewPr>
    <p:cSldViewPr snapToGrid="0" snapToObjects="1">
      <p:cViewPr>
        <p:scale>
          <a:sx n="67" d="100"/>
          <a:sy n="67" d="100"/>
        </p:scale>
        <p:origin x="-942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38591612798149"/>
          <c:y val="3.1472831646934755E-2"/>
          <c:w val="0.54814500114873965"/>
          <c:h val="0.8947804888269195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2984576"/>
        <c:axId val="42986112"/>
      </c:barChart>
      <c:catAx>
        <c:axId val="4298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50" b="0"/>
            </a:pPr>
            <a:endParaRPr lang="en-US"/>
          </a:p>
        </c:txPr>
        <c:crossAx val="42986112"/>
        <c:crosses val="autoZero"/>
        <c:auto val="1"/>
        <c:lblAlgn val="ctr"/>
        <c:lblOffset val="100"/>
        <c:noMultiLvlLbl val="0"/>
      </c:catAx>
      <c:valAx>
        <c:axId val="4298611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2984576"/>
        <c:crosses val="autoZero"/>
        <c:crossBetween val="between"/>
      </c:valAx>
      <c:spPr>
        <a:noFill/>
        <a:ln w="23706">
          <a:noFill/>
        </a:ln>
      </c:spPr>
    </c:plotArea>
    <c:plotVisOnly val="1"/>
    <c:dispBlanksAs val="gap"/>
    <c:showDLblsOverMax val="0"/>
  </c:chart>
  <c:txPr>
    <a:bodyPr/>
    <a:lstStyle/>
    <a:p>
      <a:pPr>
        <a:defRPr sz="112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Content Placeholder 2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806376" y="1607592"/>
          <a:ext cx="8229600" cy="45259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  <a:ext uri="{FAA26D3D-D897-4be2-8F04-BA451C77F1D7}"/>
        </a:extLst>
      </cdr:spPr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  <a:normAutofit/>
        </a:bodyPr>
        <a:lstStyle xmlns:a="http://schemas.openxmlformats.org/drawingml/2006/main">
          <a:lvl1pPr marL="0" indent="0" algn="l" rtl="0" eaLnBrk="0" fontAlgn="base" hangingPunct="0">
            <a:spcBef>
              <a:spcPct val="20000"/>
            </a:spcBef>
            <a:spcAft>
              <a:spcPct val="0"/>
            </a:spcAft>
            <a:buNone/>
            <a:defRPr lang="en-US" sz="2400" b="0">
              <a:solidFill>
                <a:schemeClr val="tx1"/>
              </a:solidFill>
              <a:latin typeface="+mn-lt"/>
              <a:ea typeface="ＭＳ Ｐゴシック" charset="0"/>
              <a:cs typeface="Arial"/>
            </a:defRPr>
          </a:lvl1pPr>
          <a:lvl2pPr marL="457200" indent="0" algn="l" rtl="0" eaLnBrk="0" fontAlgn="base" hangingPunct="0">
            <a:spcBef>
              <a:spcPct val="20000"/>
            </a:spcBef>
            <a:spcAft>
              <a:spcPct val="0"/>
            </a:spcAft>
            <a:buNone/>
            <a:defRPr sz="2000">
              <a:solidFill>
                <a:schemeClr val="tx1"/>
              </a:solidFill>
              <a:latin typeface="+mn-lt"/>
              <a:ea typeface="ＭＳ Ｐゴシック" charset="0"/>
            </a:defRPr>
          </a:lvl2pPr>
          <a:lvl3pPr marL="11430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•"/>
            <a:defRPr sz="1400">
              <a:solidFill>
                <a:schemeClr val="tx1"/>
              </a:solidFill>
              <a:latin typeface="+mn-lt"/>
              <a:ea typeface="ＭＳ Ｐゴシック" charset="0"/>
            </a:defRPr>
          </a:lvl3pPr>
          <a:lvl4pPr marL="1600200" indent="-228600" algn="l" rtl="0" eaLnBrk="0" fontAlgn="base" hangingPunct="0">
            <a:spcBef>
              <a:spcPct val="20000"/>
            </a:spcBef>
            <a:spcAft>
              <a:spcPct val="0"/>
            </a:spcAft>
            <a:buChar char="–"/>
            <a:defRPr sz="2000">
              <a:solidFill>
                <a:schemeClr val="tx1"/>
              </a:solidFill>
              <a:latin typeface="+mn-lt"/>
              <a:ea typeface="ＭＳ Ｐゴシック" charset="0"/>
            </a:defRPr>
          </a:lvl4pPr>
          <a:lvl5pPr marL="2057400" indent="-228600" algn="l" rtl="0" eaLnBrk="0" fontAlgn="base" hangingPunct="0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  <a:ea typeface="ＭＳ Ｐゴシック" charset="0"/>
            </a:defRPr>
          </a:lvl5pPr>
          <a:lvl6pPr marL="25146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6pPr>
          <a:lvl7pPr marL="29718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7pPr>
          <a:lvl8pPr marL="34290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8pPr>
          <a:lvl9pPr marL="3886200" indent="-228600" algn="l" rtl="0" fontAlgn="base">
            <a:spcBef>
              <a:spcPct val="20000"/>
            </a:spcBef>
            <a:spcAft>
              <a:spcPct val="0"/>
            </a:spcAft>
            <a:buChar char="»"/>
            <a:defRPr sz="2000">
              <a:solidFill>
                <a:schemeClr val="tx1"/>
              </a:solidFill>
              <a:latin typeface="+mn-lt"/>
            </a:defRPr>
          </a:lvl9pPr>
        </a:lstStyle>
        <a:p xmlns:a="http://schemas.openxmlformats.org/drawingml/2006/main">
          <a:pPr marL="0" indent="0" fontAlgn="auto">
            <a:lnSpc>
              <a:spcPct val="90000"/>
            </a:lnSpc>
            <a:spcAft>
              <a:spcPts val="0"/>
            </a:spcAft>
            <a:buFontTx/>
            <a:buNone/>
            <a:defRPr/>
          </a:pPr>
          <a:endParaRPr lang="en-GB" sz="2000" dirty="0">
            <a:cs typeface="Calibri" pitchFamily="34" charset="0"/>
          </a:endParaRP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Children who are thought to be “different” in some way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Boys who don’t “act like boys”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Boys who don’t play sports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Girls who don’t “act like girls”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Girls who do play sports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Children who work hard in class or underachieve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Children who aren’t “part of the gang” </a:t>
          </a:r>
        </a:p>
        <a:p xmlns:a="http://schemas.openxmlformats.org/drawingml/2006/main">
          <a:pPr marL="342900" indent="-342900" fontAlgn="auto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defRPr/>
          </a:pPr>
          <a:r>
            <a:rPr lang="en-GB" sz="2000" dirty="0">
              <a:cs typeface="Calibri" pitchFamily="34" charset="0"/>
            </a:rPr>
            <a:t>Children who have gay family members and friends</a:t>
          </a:r>
        </a:p>
        <a:p xmlns:a="http://schemas.openxmlformats.org/drawingml/2006/main">
          <a:pPr fontAlgn="auto">
            <a:lnSpc>
              <a:spcPct val="90000"/>
            </a:lnSpc>
            <a:spcAft>
              <a:spcPts val="0"/>
            </a:spcAft>
            <a:defRPr/>
          </a:pPr>
          <a:endParaRPr lang="en-GB" sz="2000" dirty="0">
            <a:cs typeface="Calibri" pitchFamily="34" charset="0"/>
          </a:endParaRPr>
        </a:p>
        <a:p xmlns:a="http://schemas.openxmlformats.org/drawingml/2006/main">
          <a:pPr marL="0" indent="0" fontAlgn="auto">
            <a:lnSpc>
              <a:spcPct val="90000"/>
            </a:lnSpc>
            <a:spcAft>
              <a:spcPts val="0"/>
            </a:spcAft>
            <a:buFontTx/>
            <a:buNone/>
            <a:defRPr/>
          </a:pPr>
          <a:endParaRPr lang="en-GB" sz="2000" dirty="0">
            <a:cs typeface="Calibri" pitchFamily="34" charset="0"/>
          </a:endParaRPr>
        </a:p>
        <a:p xmlns:a="http://schemas.openxmlformats.org/drawingml/2006/main">
          <a:pPr fontAlgn="auto">
            <a:lnSpc>
              <a:spcPct val="90000"/>
            </a:lnSpc>
            <a:spcAft>
              <a:spcPts val="0"/>
            </a:spcAft>
            <a:buFontTx/>
            <a:buChar char="-"/>
            <a:defRPr/>
          </a:pPr>
          <a:endParaRPr lang="en-GB" sz="2000" dirty="0">
            <a:cs typeface="Calibri" pitchFamily="34" charset="0"/>
          </a:endParaRPr>
        </a:p>
        <a:p xmlns:a="http://schemas.openxmlformats.org/drawingml/2006/main">
          <a:pPr marL="0" indent="0" fontAlgn="auto">
            <a:lnSpc>
              <a:spcPct val="90000"/>
            </a:lnSpc>
            <a:spcAft>
              <a:spcPts val="0"/>
            </a:spcAft>
            <a:buFontTx/>
            <a:buNone/>
            <a:defRPr/>
          </a:pPr>
          <a:endParaRPr lang="en-GB" sz="2000" i="1" dirty="0">
            <a:cs typeface="Calibri" pitchFamily="34" charset="0"/>
          </a:endParaRPr>
        </a:p>
        <a:p xmlns:a="http://schemas.openxmlformats.org/drawingml/2006/main">
          <a:pPr marL="0" indent="0" fontAlgn="auto">
            <a:spcAft>
              <a:spcPts val="0"/>
            </a:spcAft>
            <a:buFontTx/>
            <a:buNone/>
            <a:defRPr/>
          </a:pPr>
          <a:endParaRPr lang="en-GB" sz="2000" dirty="0">
            <a:cs typeface="Calibri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F6F06-5850-BA48-850E-FCFA4C54607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C9902-0054-9242-AD24-B46328C07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4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7147A-08AE-544F-8CBA-320E4A0D5078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DB596-D218-9D43-A4EC-2B51BE92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75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DB596-D218-9D43-A4EC-2B51BE9299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5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0D1604-B18E-4B76-A860-C962D82AE65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83BBC62-5B4D-4E95-ABCC-54661A40CF21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83BBC62-5B4D-4E95-ABCC-54661A40CF21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St </a:t>
            </a:r>
            <a:r>
              <a:rPr lang="en-US" altLang="en-US" dirty="0" err="1"/>
              <a:t>Keyna’s</a:t>
            </a:r>
            <a:r>
              <a:rPr lang="en-US" altLang="en-US" dirty="0"/>
              <a:t> School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BBC62-5B4D-4E95-ABCC-54661A40CF2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86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Church of England Primary School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BBC62-5B4D-4E95-ABCC-54661A40CF2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899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BBC62-5B4D-4E95-ABCC-54661A40CF2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4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2578F-A299-4F3C-95BF-9F70E29F1F8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5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412B8-5785-402B-893A-C8791E71A888}" type="slidenum">
              <a:rPr kumimoji="0" lang="en-GB" alt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95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DB596-D218-9D43-A4EC-2B51BE92999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5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aseline="0" dirty="0">
              <a:ea typeface="ＭＳ Ｐゴシック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D910D79-334B-490C-83DF-AD7FF3C6ABA0}" type="slidenum">
              <a:rPr lang="en-GB" alt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7924588-4AA8-47DC-81AB-C8D226B4F2A4}" type="slidenum">
              <a:rPr lang="en-GB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504C8-8CD9-4288-820A-27D4CC301E1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1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504C8-8CD9-4288-820A-27D4CC301E1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3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504C8-8CD9-4288-820A-27D4CC301E11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7932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BBFAE-A6C9-4E99-B45D-2FE9F9E9D2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3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BBFAE-A6C9-4E99-B45D-2FE9F9E9D2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43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aseline="0" dirty="0"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A6F56-A677-4C1F-8ABE-FDD6E3BEDCF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F3A28-B259-DC42-8C10-1F43EA05D7FC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8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9C6-720C-CD4A-80B4-454A0ED44C0B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1F29-62E0-D24B-95F3-AC826BB0C4B7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2550-4F20-4088-BC65-C92A134DA5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0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PP_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840"/>
            <a:ext cx="9144000" cy="132416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6310822"/>
            <a:ext cx="28956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Presentation name  |  00/00/2015</a:t>
            </a:r>
          </a:p>
        </p:txBody>
      </p:sp>
    </p:spTree>
    <p:extLst>
      <p:ext uri="{BB962C8B-B14F-4D97-AF65-F5344CB8AC3E}">
        <p14:creationId xmlns:p14="http://schemas.microsoft.com/office/powerpoint/2010/main" val="1584901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BF93-6FB4-43CF-B069-DE8039D7A5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3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A86EA-CE27-43B2-8DCC-7438C20E9A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2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29DD4-FED1-49FA-BA38-0431BBC262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86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848DD-E79B-4B4C-8B27-2FE4E1C8E0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64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2342-A0C4-4ED7-95E1-6A6D4CBC172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6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D00D-7D82-497D-AD05-8C8F5A950F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9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B3A-F2EA-B846-BCE5-6613D2067B0F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791F-19E9-4251-86B9-87583E4B2A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5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EAD2-C6E4-4F9F-8A99-3EAEB52CFE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1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32665-0073-41AE-A971-6E4E0E0B50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88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2550-4F20-4088-BC65-C92A134DA5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1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PP_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840"/>
            <a:ext cx="9144000" cy="132416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6310822"/>
            <a:ext cx="28956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Presentation name  |  00/00/2015</a:t>
            </a:r>
          </a:p>
        </p:txBody>
      </p:sp>
    </p:spTree>
    <p:extLst>
      <p:ext uri="{BB962C8B-B14F-4D97-AF65-F5344CB8AC3E}">
        <p14:creationId xmlns:p14="http://schemas.microsoft.com/office/powerpoint/2010/main" val="3521628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BF93-6FB4-43CF-B069-DE8039D7A5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2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A86EA-CE27-43B2-8DCC-7438C20E9A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48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29DD4-FED1-49FA-BA38-0431BBC262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04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848DD-E79B-4B4C-8B27-2FE4E1C8E0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52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2342-A0C4-4ED7-95E1-6A6D4CBC172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9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5AF7-02B2-284E-982F-99996CD86E97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65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D00D-7D82-497D-AD05-8C8F5A950F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12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791F-19E9-4251-86B9-87583E4B2A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0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EAD2-C6E4-4F9F-8A99-3EAEB52CFE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23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32665-0073-41AE-A971-6E4E0E0B50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9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2550-4F20-4088-BC65-C92A134DA5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96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PP_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840"/>
            <a:ext cx="9144000" cy="132416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6310822"/>
            <a:ext cx="28956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Presentation name  |  00/00/2015</a:t>
            </a:r>
          </a:p>
        </p:txBody>
      </p:sp>
    </p:spTree>
    <p:extLst>
      <p:ext uri="{BB962C8B-B14F-4D97-AF65-F5344CB8AC3E}">
        <p14:creationId xmlns:p14="http://schemas.microsoft.com/office/powerpoint/2010/main" val="3095940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BF93-6FB4-43CF-B069-DE8039D7A5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37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A86EA-CE27-43B2-8DCC-7438C20E9A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04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29DD4-FED1-49FA-BA38-0431BBC262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49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848DD-E79B-4B4C-8B27-2FE4E1C8E0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1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F7B-F1BE-F642-9184-3ABB55409E15}" type="datetime1">
              <a:rPr lang="en-GB" smtClean="0"/>
              <a:t>20/03/2018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4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2342-A0C4-4ED7-95E1-6A6D4CBC172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87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D00D-7D82-497D-AD05-8C8F5A950F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11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791F-19E9-4251-86B9-87583E4B2A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EAD2-C6E4-4F9F-8A99-3EAEB52CFE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89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32665-0073-41AE-A971-6E4E0E0B50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9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2550-4F20-4088-BC65-C92A134DA5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89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PP_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840"/>
            <a:ext cx="9144000" cy="132416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6310822"/>
            <a:ext cx="2895600" cy="365125"/>
          </a:xfrm>
        </p:spPr>
        <p:txBody>
          <a:bodyPr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Presentation name  |  00/00/2015</a:t>
            </a:r>
          </a:p>
        </p:txBody>
      </p:sp>
    </p:spTree>
    <p:extLst>
      <p:ext uri="{BB962C8B-B14F-4D97-AF65-F5344CB8AC3E}">
        <p14:creationId xmlns:p14="http://schemas.microsoft.com/office/powerpoint/2010/main" val="260906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BF93-6FB4-43CF-B069-DE8039D7A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37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A86EA-CE27-43B2-8DCC-7438C20E9A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74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29DD4-FED1-49FA-BA38-0431BBC26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78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669F-901A-0545-8E2D-3061FF532DF1}" type="datetime1">
              <a:rPr lang="en-GB" smtClean="0"/>
              <a:t>20/03/2018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36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848DD-E79B-4B4C-8B27-2FE4E1C8E0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00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2342-A0C4-4ED7-95E1-6A6D4CBC17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588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D00D-7D82-497D-AD05-8C8F5A950F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735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791F-19E9-4251-86B9-87583E4B2A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61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EAD2-C6E4-4F9F-8A99-3EAEB52CFE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2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32665-0073-41AE-A971-6E4E0E0B50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857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F3A28-B259-DC42-8C10-1F43EA05D7F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97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4B3A-F2EA-B846-BCE5-6613D2067B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4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5AF7-02B2-284E-982F-99996CD86E9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50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F7B-F1BE-F642-9184-3ABB55409E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3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41A3-5C84-AE48-80D5-CECD255030C9}" type="datetime1">
              <a:rPr lang="en-GB" smtClean="0"/>
              <a:t>20/03/2018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95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669F-901A-0545-8E2D-3061FF532DF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05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41A3-5C84-AE48-80D5-CECD255030C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52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65686-31EB-BA46-AF93-7633D4C61F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20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8FB5-4CE1-7A43-B078-AB770DC5DE9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9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2335-70CD-774C-B910-55CAAA9A036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6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9C6-720C-CD4A-80B4-454A0ED44C0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46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1F29-62E0-D24B-95F3-AC826BB0C4B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65686-31EB-BA46-AF93-7633D4C61FF4}" type="datetime1">
              <a:rPr lang="en-GB" smtClean="0"/>
              <a:t>20/03/2018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8FB5-4CE1-7A43-B078-AB770DC5DE95}" type="datetime1">
              <a:rPr lang="en-GB" smtClean="0"/>
              <a:t>20/03/2018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8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2335-70CD-774C-B910-55CAAA9A0365}" type="datetime1">
              <a:rPr lang="en-GB" smtClean="0"/>
              <a:t>20/03/2018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A77A-91C6-0946-A8E3-AA51554AE327}" type="datetime1">
              <a:rPr lang="en-GB" smtClean="0"/>
              <a:t>20/03/2018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F922-CD15-2B46-8BE2-C98E4FA1F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4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778AEC-1FD7-48FB-97E5-BDC379D69B2A}" type="slidenum">
              <a:rPr lang="en-GB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6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0" dirty="0" smtClean="0">
          <a:solidFill>
            <a:schemeClr val="tx1"/>
          </a:solidFill>
          <a:latin typeface="+mj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778AEC-1FD7-48FB-97E5-BDC379D69B2A}" type="slidenum">
              <a:rPr lang="en-GB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0" dirty="0" smtClean="0">
          <a:solidFill>
            <a:schemeClr val="tx1"/>
          </a:solidFill>
          <a:latin typeface="+mj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778AEC-1FD7-48FB-97E5-BDC379D69B2A}" type="slidenum">
              <a:rPr lang="en-GB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1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0" dirty="0" smtClean="0">
          <a:solidFill>
            <a:schemeClr val="tx1"/>
          </a:solidFill>
          <a:latin typeface="+mj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+mn-lt"/>
                <a:cs typeface="Arial"/>
              </a:rPr>
              <a:t>STONEWALL HEADING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Stonewall Subheading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+mn-lt"/>
                <a:cs typeface="Arial"/>
              </a:rPr>
              <a:t>Stonewall body copy </a:t>
            </a:r>
            <a:r>
              <a:rPr lang="en-US" sz="1400" dirty="0" err="1">
                <a:latin typeface="+mn-lt"/>
                <a:cs typeface="Arial"/>
              </a:rPr>
              <a:t>copy</a:t>
            </a:r>
            <a:r>
              <a:rPr lang="en-US" sz="1400" dirty="0">
                <a:latin typeface="+mn-lt"/>
                <a:cs typeface="Arial"/>
              </a:rPr>
              <a:t> here </a:t>
            </a:r>
            <a:r>
              <a:rPr lang="en-US" sz="1400" dirty="0" err="1">
                <a:latin typeface="+mn-lt"/>
                <a:cs typeface="Arial"/>
              </a:rPr>
              <a:t>obistor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molum</a:t>
            </a:r>
            <a:r>
              <a:rPr lang="en-US" sz="1400" dirty="0">
                <a:latin typeface="+mn-lt"/>
                <a:cs typeface="Arial"/>
              </a:rPr>
              <a:t> repro </a:t>
            </a:r>
            <a:r>
              <a:rPr lang="en-US" sz="1400" dirty="0" err="1">
                <a:latin typeface="+mn-lt"/>
                <a:cs typeface="Arial"/>
              </a:rPr>
              <a:t>venim</a:t>
            </a:r>
            <a:r>
              <a:rPr lang="en-US" sz="1400" dirty="0">
                <a:latin typeface="+mn-lt"/>
                <a:cs typeface="Arial"/>
              </a:rPr>
              <a:t> ant rat </a:t>
            </a:r>
            <a:r>
              <a:rPr lang="en-US" sz="1400" dirty="0" err="1">
                <a:latin typeface="+mn-lt"/>
                <a:cs typeface="Arial"/>
              </a:rPr>
              <a:t>untur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maiosa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senecea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nihic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te</a:t>
            </a:r>
            <a:r>
              <a:rPr lang="en-US" sz="1400" dirty="0">
                <a:latin typeface="+mn-lt"/>
                <a:cs typeface="Arial"/>
              </a:rPr>
              <a:t> vide </a:t>
            </a:r>
            <a:r>
              <a:rPr lang="en-US" sz="1400" dirty="0" err="1">
                <a:latin typeface="+mn-lt"/>
                <a:cs typeface="Arial"/>
              </a:rPr>
              <a:t>noissi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porum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sam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rehent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idus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nonseque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si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aute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mqu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ationsequi</a:t>
            </a:r>
            <a:r>
              <a:rPr lang="en-US" sz="1400" dirty="0">
                <a:latin typeface="+mn-lt"/>
                <a:cs typeface="Arial"/>
              </a:rPr>
              <a:t> tem </a:t>
            </a:r>
            <a:r>
              <a:rPr lang="en-US" sz="1400" dirty="0" err="1">
                <a:latin typeface="+mn-lt"/>
                <a:cs typeface="Arial"/>
              </a:rPr>
              <a:t>hillece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sequide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ntiaect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otatem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alis</a:t>
            </a:r>
            <a:r>
              <a:rPr lang="en-US" sz="1400" dirty="0">
                <a:latin typeface="+mn-lt"/>
                <a:cs typeface="Arial"/>
              </a:rPr>
              <a:t> ad </a:t>
            </a:r>
            <a:r>
              <a:rPr lang="en-US" sz="1400" dirty="0" err="1">
                <a:latin typeface="+mn-lt"/>
                <a:cs typeface="Arial"/>
              </a:rPr>
              <a:t>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faccus</a:t>
            </a:r>
            <a:r>
              <a:rPr lang="en-US" sz="1400" dirty="0">
                <a:latin typeface="+mn-lt"/>
                <a:cs typeface="Arial"/>
              </a:rPr>
              <a:t>, od qui </a:t>
            </a:r>
            <a:r>
              <a:rPr lang="en-US" sz="1400" dirty="0" err="1">
                <a:latin typeface="+mn-lt"/>
                <a:cs typeface="Arial"/>
              </a:rPr>
              <a:t>odite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comnis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soluptas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ipsusciumqui</a:t>
            </a:r>
            <a:r>
              <a:rPr lang="en-US" sz="1400" dirty="0">
                <a:latin typeface="+mn-lt"/>
                <a:cs typeface="Arial"/>
              </a:rPr>
              <a:t> quam </a:t>
            </a:r>
            <a:r>
              <a:rPr lang="en-US" sz="1400" dirty="0" err="1">
                <a:latin typeface="+mn-lt"/>
                <a:cs typeface="Arial"/>
              </a:rPr>
              <a:t>simi</a:t>
            </a:r>
            <a:r>
              <a:rPr lang="en-US" sz="1400" dirty="0">
                <a:latin typeface="+mn-lt"/>
                <a:cs typeface="Arial"/>
              </a:rPr>
              <a:t>, </a:t>
            </a:r>
            <a:r>
              <a:rPr lang="en-US" sz="1400" dirty="0" err="1">
                <a:latin typeface="+mn-lt"/>
                <a:cs typeface="Arial"/>
              </a:rPr>
              <a:t>nobis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int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ommodit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eaque</a:t>
            </a:r>
            <a:r>
              <a:rPr lang="en-US" sz="1400" dirty="0">
                <a:latin typeface="+mn-lt"/>
                <a:cs typeface="Arial"/>
              </a:rPr>
              <a:t> et </a:t>
            </a:r>
            <a:r>
              <a:rPr lang="en-US" sz="1400" dirty="0" err="1">
                <a:latin typeface="+mn-lt"/>
                <a:cs typeface="Arial"/>
              </a:rPr>
              <a:t>aut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itet</a:t>
            </a:r>
            <a:r>
              <a:rPr lang="en-US" sz="1400" dirty="0">
                <a:latin typeface="+mn-lt"/>
                <a:cs typeface="Arial"/>
              </a:rPr>
              <a:t> as </a:t>
            </a:r>
            <a:r>
              <a:rPr lang="en-US" sz="1400" dirty="0" err="1">
                <a:latin typeface="+mn-lt"/>
                <a:cs typeface="Arial"/>
              </a:rPr>
              <a:t>dolupientium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dirty="0" err="1">
                <a:latin typeface="+mn-lt"/>
                <a:cs typeface="Arial"/>
              </a:rPr>
              <a:t>eosant</a:t>
            </a:r>
            <a:r>
              <a:rPr lang="en-US" sz="1400" dirty="0">
                <a:latin typeface="+mn-lt"/>
                <a:cs typeface="Arial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solidFill>
                  <a:srgbClr val="CD0920"/>
                </a:solidFill>
                <a:latin typeface="+mn-lt"/>
                <a:cs typeface="Arial"/>
              </a:rPr>
              <a:t>• Bullet point 1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6778AEC-1FD7-48FB-97E5-BDC379D69B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13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0" dirty="0" smtClean="0">
          <a:solidFill>
            <a:schemeClr val="tx1"/>
          </a:solidFill>
          <a:latin typeface="+mj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A5A77A-91C6-0946-A8E3-AA51554AE327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20/03/2018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Presentation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60CF922-CD15-2B46-8BE2-C98E4FA1F9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33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hyperlink" Target="http://www.stonewall.org.uk/documents/pri_best_practice_web.pdf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hyperlink" Target="http://www.stonewallprimary.org.uk/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g"/><Relationship Id="rId4" Type="http://schemas.openxmlformats.org/officeDocument/2006/relationships/image" Target="../media/image42.jpe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49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emf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hyperlink" Target="http://www.stonewall.org.uk/" TargetMode="External"/><Relationship Id="rId4" Type="http://schemas.openxmlformats.org/officeDocument/2006/relationships/hyperlink" Target="mailto:sidonie.bertrand-shelton@stonewall.org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CV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029" y="1608237"/>
            <a:ext cx="8501062" cy="487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GB" sz="4000" dirty="0">
                <a:solidFill>
                  <a:srgbClr val="FFFFFF"/>
                </a:solidFill>
                <a:latin typeface="Arial"/>
                <a:cs typeface="Arial"/>
              </a:rPr>
              <a:t>CELEBRATING DIFFERENCE AND CHALLENGING GENDER STEREOTYPING THROUGH EFFECTIVE INCLUSION PRACTICE IN SOUTHWARK PRIMARY SCHOOOLS</a:t>
            </a:r>
            <a:endParaRPr lang="en-US" sz="2400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Sarah Rose</a:t>
            </a:r>
          </a:p>
          <a:p>
            <a:pPr>
              <a:lnSpc>
                <a:spcPts val="23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Senior Account Manager</a:t>
            </a:r>
          </a:p>
          <a:p>
            <a:pPr>
              <a:lnSpc>
                <a:spcPts val="2300"/>
              </a:lnSpc>
            </a:pPr>
            <a:endParaRPr lang="en-US" sz="2000" dirty="0">
              <a:solidFill>
                <a:srgbClr val="0C0C0C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9143" y="1458691"/>
            <a:ext cx="3722915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143" y="6371389"/>
            <a:ext cx="3722915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32" y="320339"/>
            <a:ext cx="1392759" cy="11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18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6134"/>
            <a:ext cx="8229600" cy="4310063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Don’t assume gender (of the children you work with and/or their parents/carers)</a:t>
            </a:r>
          </a:p>
          <a:p>
            <a:pPr marL="0" lvl="1"/>
            <a:endParaRPr lang="en-GB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Avoid using gendered language (e.g. ‘man up’, ‘you run like a girl’)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Avoid reinforcing gender stereotypes (e.g. boys play football, girls do ballet)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/>
              <a:t>Avoid using gender as a way to arbitrarily divide children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Tackling gender stereotypes</a:t>
            </a:r>
          </a:p>
        </p:txBody>
      </p:sp>
    </p:spTree>
    <p:extLst>
      <p:ext uri="{BB962C8B-B14F-4D97-AF65-F5344CB8AC3E}">
        <p14:creationId xmlns:p14="http://schemas.microsoft.com/office/powerpoint/2010/main" val="25405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863"/>
            <a:ext cx="8229600" cy="50014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Uniform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Peg labels</a:t>
            </a: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Lining up</a:t>
            </a: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>
              <a:buNone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endParaRPr lang="en-GB" sz="2400" dirty="0">
              <a:latin typeface="Comic Sans MS" pitchFamily="66" charset="0"/>
            </a:endParaRPr>
          </a:p>
          <a:p>
            <a:pPr>
              <a:buNone/>
            </a:pPr>
            <a:endParaRPr lang="en-GB" sz="2400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  <p:pic>
        <p:nvPicPr>
          <p:cNvPr id="4102" name="Picture 6" descr="http://www.chalkbeat.org/wp-content/uploads/2014/03/Kids-in-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689" y="4071771"/>
            <a:ext cx="2559188" cy="184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7" name="Picture 11" descr="http://www.classroomstuff.co.uk/communities/9/004/013/050/069/images/46219827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689" y="2358774"/>
            <a:ext cx="2445269" cy="171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7386" t="47250" r="53042" b="36508"/>
          <a:stretch>
            <a:fillRect/>
          </a:stretch>
        </p:blipFill>
        <p:spPr bwMode="auto">
          <a:xfrm>
            <a:off x="2089368" y="1095584"/>
            <a:ext cx="4269737" cy="99536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Rectangle 3"/>
          <p:cNvSpPr/>
          <p:nvPr/>
        </p:nvSpPr>
        <p:spPr>
          <a:xfrm>
            <a:off x="457200" y="287360"/>
            <a:ext cx="5737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Tackling gender stereotypes</a:t>
            </a:r>
          </a:p>
        </p:txBody>
      </p:sp>
      <p:pic>
        <p:nvPicPr>
          <p:cNvPr id="8" name="Picture 7" descr="C:\Users\Sarah.Rose\Pictures\Gender neutral uniform PE primary.JPG">
            <a:extLst>
              <a:ext uri="{FF2B5EF4-FFF2-40B4-BE49-F238E27FC236}">
                <a16:creationId xmlns:a16="http://schemas.microsoft.com/office/drawing/2014/main" xmlns="" id="{8AD49055-BA73-4542-8F25-ED1911C52C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85" y="872135"/>
            <a:ext cx="2757694" cy="1552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7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863"/>
            <a:ext cx="8229600" cy="5001419"/>
          </a:xfrm>
        </p:spPr>
        <p:txBody>
          <a:bodyPr/>
          <a:lstStyle/>
          <a:p>
            <a:pPr>
              <a:buNone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Christmas plays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Sports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Dressing up clothes</a:t>
            </a:r>
          </a:p>
          <a:p>
            <a:endParaRPr lang="en-GB" sz="2400" dirty="0">
              <a:latin typeface="Comic Sans MS" pitchFamily="66" charset="0"/>
            </a:endParaRPr>
          </a:p>
          <a:p>
            <a:pPr>
              <a:buNone/>
            </a:pPr>
            <a:endParaRPr lang="en-GB" sz="2400" dirty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7507" y="872135"/>
            <a:ext cx="2445817" cy="1706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mage result for children running r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2734" y="2749435"/>
            <a:ext cx="2553173" cy="170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57200" y="287360"/>
            <a:ext cx="5851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rgbClr val="CD0920"/>
                </a:solidFill>
                <a:latin typeface="Arial"/>
                <a:ea typeface="ＭＳ Ｐゴシック" charset="0"/>
                <a:cs typeface="Arial" panose="020B0604020202020204" pitchFamily="34" charset="0"/>
              </a:rPr>
              <a:t>Tackling gender stereotypes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0" descr="http://lake-berkley-resort.co.uk/wp-content/uploads/2013/01/dres-up-u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9835" y="4751591"/>
            <a:ext cx="2141160" cy="160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G:\Equality\Stonewall\pics\DSCF422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443324" y="4751590"/>
            <a:ext cx="2162187" cy="162195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1347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02" y="3801115"/>
            <a:ext cx="1604192" cy="226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itle 1"/>
          <p:cNvSpPr>
            <a:spLocks noGrp="1"/>
          </p:cNvSpPr>
          <p:nvPr>
            <p:ph type="title"/>
          </p:nvPr>
        </p:nvSpPr>
        <p:spPr>
          <a:xfrm>
            <a:off x="411488" y="303212"/>
            <a:ext cx="8229600" cy="1143000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CD0920"/>
                </a:solidFill>
              </a:rPr>
              <a:t>Stonewall primary resources</a:t>
            </a:r>
          </a:p>
        </p:txBody>
      </p:sp>
      <p:pic>
        <p:nvPicPr>
          <p:cNvPr id="2048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264334" y="1292613"/>
            <a:ext cx="1474777" cy="210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1" descr="Primary best practic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691011" y="1236947"/>
            <a:ext cx="1476831" cy="209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678" y="3649936"/>
            <a:ext cx="2025322" cy="285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3348632" y="3588607"/>
            <a:ext cx="20288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00" y="4213878"/>
            <a:ext cx="1725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511" y="1226505"/>
            <a:ext cx="1462625" cy="207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144706" y="3691906"/>
            <a:ext cx="1957463" cy="287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4822BF-4ECF-41AE-91DB-156D7856F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3129" y="1221928"/>
            <a:ext cx="1479055" cy="20875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073721" y="1227195"/>
            <a:ext cx="1445269" cy="20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1B7AE5-D633-4C8A-8ACB-890FCFD8C7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0000">
            <a:off x="7493022" y="1333883"/>
            <a:ext cx="1438147" cy="20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P_Foo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02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391525" y="6310313"/>
            <a:ext cx="4651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1254108"/>
            <a:ext cx="2194920" cy="30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657350"/>
            <a:ext cx="29257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157538"/>
            <a:ext cx="29337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1662113"/>
            <a:ext cx="292258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3162300"/>
            <a:ext cx="2922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0" name="TextBox 2"/>
          <p:cNvSpPr txBox="1">
            <a:spLocks noChangeArrowheads="1"/>
          </p:cNvSpPr>
          <p:nvPr/>
        </p:nvSpPr>
        <p:spPr bwMode="auto">
          <a:xfrm>
            <a:off x="4530725" y="1381125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Linus</a:t>
            </a:r>
          </a:p>
        </p:txBody>
      </p:sp>
      <p:sp>
        <p:nvSpPr>
          <p:cNvPr id="17421" name="TextBox 24"/>
          <p:cNvSpPr txBox="1">
            <a:spLocks noChangeArrowheads="1"/>
          </p:cNvSpPr>
          <p:nvPr/>
        </p:nvSpPr>
        <p:spPr bwMode="auto">
          <a:xfrm>
            <a:off x="7683500" y="2881313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Jake</a:t>
            </a:r>
          </a:p>
        </p:txBody>
      </p:sp>
      <p:sp>
        <p:nvSpPr>
          <p:cNvPr id="17422" name="TextBox 25"/>
          <p:cNvSpPr txBox="1">
            <a:spLocks noChangeArrowheads="1"/>
          </p:cNvSpPr>
          <p:nvPr/>
        </p:nvSpPr>
        <p:spPr bwMode="auto">
          <a:xfrm>
            <a:off x="7683500" y="1374775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Danni</a:t>
            </a:r>
          </a:p>
        </p:txBody>
      </p:sp>
      <p:sp>
        <p:nvSpPr>
          <p:cNvPr id="17423" name="TextBox 26"/>
          <p:cNvSpPr txBox="1">
            <a:spLocks noChangeArrowheads="1"/>
          </p:cNvSpPr>
          <p:nvPr/>
        </p:nvSpPr>
        <p:spPr bwMode="auto">
          <a:xfrm>
            <a:off x="4530725" y="2901950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Emma</a:t>
            </a:r>
          </a:p>
        </p:txBody>
      </p:sp>
      <p:pic>
        <p:nvPicPr>
          <p:cNvPr id="174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98406"/>
            <a:ext cx="2732088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61928"/>
            <a:ext cx="1615032" cy="228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– </a:t>
            </a:r>
            <a:r>
              <a:rPr lang="en-GB" altLang="en-US" sz="3200" b="1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www.stonewallprimary.org.uk</a:t>
            </a:r>
            <a:r>
              <a:rPr lang="en-GB" altLang="en-US" sz="3200" b="1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8329"/>
            <a:ext cx="1628150" cy="228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07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60" y="1004137"/>
            <a:ext cx="2103200" cy="187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The_Sissy_Duckling_-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19" y="925425"/>
            <a:ext cx="2335212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 descr="PP_Foo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" y="5526392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391525" y="6310313"/>
            <a:ext cx="4651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b="1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difference in primaries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68" y="1014530"/>
            <a:ext cx="19002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Space girl Pukes P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2" y="813138"/>
            <a:ext cx="15319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And Tango Makes Three 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9" y="3199210"/>
            <a:ext cx="2096464" cy="163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King and King P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64" y="4028068"/>
            <a:ext cx="1738576" cy="173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684FA0-C1F9-4D6B-941E-148A06200F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1923" y="2769806"/>
            <a:ext cx="1589943" cy="2255239"/>
          </a:xfrm>
          <a:prstGeom prst="rect">
            <a:avLst/>
          </a:prstGeom>
        </p:spPr>
      </p:pic>
      <p:pic>
        <p:nvPicPr>
          <p:cNvPr id="4" name="Picture 2" descr="https://images-na.ssl-images-amazon.com/images/I/51TLuR63b8L._SX258_BO1,204,203,200_.jpg">
            <a:extLst>
              <a:ext uri="{FF2B5EF4-FFF2-40B4-BE49-F238E27FC236}">
                <a16:creationId xmlns:a16="http://schemas.microsoft.com/office/drawing/2014/main" xmlns="" id="{FFCCE6B0-04C2-44D7-AE3D-70007F11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19" y="4959469"/>
            <a:ext cx="1874792" cy="18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2" y="1275101"/>
            <a:ext cx="17764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Jamie (Paperback)">
            <a:extLst>
              <a:ext uri="{FF2B5EF4-FFF2-40B4-BE49-F238E27FC236}">
                <a16:creationId xmlns:a16="http://schemas.microsoft.com/office/drawing/2014/main" xmlns="" id="{53A5C226-911F-45F5-9237-7F7668E9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21" y="5018559"/>
            <a:ext cx="1835773" cy="183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87" y="2801674"/>
            <a:ext cx="1659780" cy="219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xmlns="" id="{0D6E9CE9-F9D5-45C2-B55F-3D4FFE6E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83" y="3265659"/>
            <a:ext cx="1808913" cy="17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76" y="4935730"/>
            <a:ext cx="2221448" cy="189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27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P_Foo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127" y="9688289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391525" y="6310313"/>
            <a:ext cx="4651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Celebrating difference in primaries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309687"/>
            <a:ext cx="16335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sarah.rose\AppData\Local\Microsoft\Windows\Temporary Internet Files\Content.Outlook\5P2S8E58\IMAG12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37" y="4932485"/>
            <a:ext cx="3995028" cy="12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sarah.rose\AppData\Local\Microsoft\Windows\Temporary Internet Files\Content.Outlook\5P2S8E58\IMAG120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83" y="4935038"/>
            <a:ext cx="1446554" cy="12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152106"/>
            <a:ext cx="1633538" cy="155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09687"/>
            <a:ext cx="63722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tatic.wixstatic.com/media/cdeaa2_c151023baa4e4683af54239568cd73db.jpg/v1/fill/w_114,h_114,al_c,q_80,usm_0.66_1.00_0.01/cdeaa2_c151023baa4e4683af54239568cd73d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45" y="4931140"/>
            <a:ext cx="1271774" cy="12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wixstatic.com/media/cdeaa2_e5ee434e603f4ecca87e672c9dfd0535.jpg/v1/fill/w_114,h_114,al_c,q_80,usm_0.66_1.00_0.01/cdeaa2_e5ee434e603f4ecca87e672c9dfd053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" y="4935038"/>
            <a:ext cx="1267876" cy="12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4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P_Foo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02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391525" y="6310313"/>
            <a:ext cx="4651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Celebrating difference in primaries</a:t>
            </a:r>
          </a:p>
        </p:txBody>
      </p:sp>
      <p:pic>
        <p:nvPicPr>
          <p:cNvPr id="15" name="Picture 28" descr="DSCF205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19" y="955841"/>
            <a:ext cx="2297710" cy="306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sarah.rose\AppData\Local\Microsoft\Windows\Temporary Internet Files\Content.Outlook\5P2S8E58\Billesdon photo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890" y="1154139"/>
            <a:ext cx="3570219" cy="2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sarah.rose\AppData\Local\Microsoft\Windows\Temporary Internet Files\Content.Outlook\5P2S8E58\Billesdon photo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207" y="4086888"/>
            <a:ext cx="3393300" cy="25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Users\sarah.rose\AppData\Local\Microsoft\Windows\Temporary Internet Files\Content.Outlook\5P2S8E58\Billesdon photo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623" y="955841"/>
            <a:ext cx="2263163" cy="307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00855E1B-718C-46AE-8DD3-4CEEF6DA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524" y="4107511"/>
            <a:ext cx="3573983" cy="252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32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P_Foo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02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391525" y="6310313"/>
            <a:ext cx="4651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202E90-C7F8-4C34-8D0D-81BF45DE0EA1}" type="slidenum"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Celebrating difference in primaries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4303"/>
            <a:ext cx="4572000" cy="3424920"/>
          </a:xfrm>
          <a:prstGeom prst="rect">
            <a:avLst/>
          </a:prstGeom>
        </p:spPr>
      </p:pic>
      <p:pic>
        <p:nvPicPr>
          <p:cNvPr id="10" name="Picture 6" descr="H:\My Pictures\2014-11-26 stone\stone 001.JPG"/>
          <p:cNvPicPr>
            <a:picLocks noChangeAspect="1" noChangeArrowheads="1"/>
          </p:cNvPicPr>
          <p:nvPr/>
        </p:nvPicPr>
        <p:blipFill rotWithShape="1">
          <a:blip r:embed="rId5" cstate="print"/>
          <a:srcRect r="7628"/>
          <a:stretch/>
        </p:blipFill>
        <p:spPr bwMode="auto">
          <a:xfrm>
            <a:off x="6126752" y="4292850"/>
            <a:ext cx="3017248" cy="245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138324-A712-4490-8A59-7046F808E8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00" b="1637"/>
          <a:stretch/>
        </p:blipFill>
        <p:spPr>
          <a:xfrm>
            <a:off x="4334608" y="906019"/>
            <a:ext cx="4820980" cy="3390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011342-9350-4202-979A-5FF41891CE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72" t="26015" b="12711"/>
          <a:stretch/>
        </p:blipFill>
        <p:spPr>
          <a:xfrm>
            <a:off x="7965413" y="3239952"/>
            <a:ext cx="1178587" cy="107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08BA17-4857-48E8-896B-579108C128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93" b="3387"/>
          <a:stretch/>
        </p:blipFill>
        <p:spPr>
          <a:xfrm>
            <a:off x="3239309" y="4292850"/>
            <a:ext cx="2940194" cy="2450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574"/>
            <a:ext cx="3294761" cy="24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GB" sz="3200" b="1">
                <a:solidFill>
                  <a:srgbClr val="CD0920"/>
                </a:solidFill>
              </a:rPr>
              <a:t>Dealing with </a:t>
            </a:r>
            <a:r>
              <a:rPr lang="en-GB" sz="3200" b="1" dirty="0">
                <a:solidFill>
                  <a:srgbClr val="CD0920"/>
                </a:solidFill>
              </a:rPr>
              <a:t>concerns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829673"/>
            <a:ext cx="51888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 don’t like my son wearing a dress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 feel uncomfortable about the ‘Different Families’ poster you have put up. Don’t you think children are too young to learn about being LGBT?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My child doesn’t conform to gender stereotypes. How should I support them? I’ve heard about trans children, does this mean they could be trans?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1C26EC71-CFFB-4949-95C2-86024C9A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5" y="1559312"/>
            <a:ext cx="3015761" cy="427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2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760"/>
            <a:ext cx="8229600" cy="4310063"/>
          </a:xfrm>
        </p:spPr>
        <p:txBody>
          <a:bodyPr/>
          <a:lstStyle/>
          <a:p>
            <a:pPr marL="342900" indent="-342900">
              <a:buFontTx/>
              <a:buChar char="•"/>
              <a:defRPr/>
            </a:pPr>
            <a:r>
              <a:rPr lang="en-GB" altLang="en-US" sz="2000" dirty="0">
                <a:solidFill>
                  <a:srgbClr val="000000"/>
                </a:solidFill>
                <a:ea typeface="+mn-ea"/>
                <a:cs typeface="+mn-cs"/>
              </a:rPr>
              <a:t>Government estimates that 6% of the population is lesbian, gay or bisexual and 1% is trans. Some pupils will realise they are LGBT when they are older</a:t>
            </a:r>
          </a:p>
          <a:p>
            <a:pPr marL="342900" indent="-342900">
              <a:buFontTx/>
              <a:buChar char="•"/>
              <a:defRPr/>
            </a:pPr>
            <a:endParaRPr lang="en-GB" altLang="en-US" sz="20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42900" lvl="0" indent="-342900">
              <a:buFontTx/>
              <a:buChar char="•"/>
              <a:defRPr/>
            </a:pPr>
            <a:r>
              <a:rPr lang="en-GB" altLang="en-US" sz="2000" dirty="0">
                <a:solidFill>
                  <a:srgbClr val="000000"/>
                </a:solidFill>
                <a:ea typeface="+mn-ea"/>
                <a:cs typeface="+mn-cs"/>
              </a:rPr>
              <a:t>Children grow up in many different families. Some pupils will have gay family members, and over 19,000 children are currently being brought up by same-sex parents (ONS, 2013)</a:t>
            </a:r>
          </a:p>
          <a:p>
            <a:pPr marL="342900" lvl="0" indent="-342900">
              <a:buFontTx/>
              <a:buChar char="•"/>
              <a:defRPr/>
            </a:pPr>
            <a:endParaRPr lang="en-GB" altLang="en-US" sz="20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42900" lvl="0" indent="-342900">
              <a:buFontTx/>
              <a:buChar char="•"/>
              <a:defRPr/>
            </a:pPr>
            <a:r>
              <a:rPr lang="en-GB" altLang="en-US" sz="2000" dirty="0">
                <a:solidFill>
                  <a:srgbClr val="000000"/>
                </a:solidFill>
                <a:ea typeface="+mn-ea"/>
                <a:cs typeface="+mn-cs"/>
              </a:rPr>
              <a:t>Pupils should be able to be themselves</a:t>
            </a:r>
          </a:p>
          <a:p>
            <a:pPr marL="342900" lvl="0" indent="-342900">
              <a:buFontTx/>
              <a:buChar char="•"/>
              <a:defRPr/>
            </a:pPr>
            <a:endParaRPr lang="en-GB" altLang="en-US" sz="20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42900" lvl="0" indent="-342900">
              <a:buFontTx/>
              <a:buChar char="•"/>
              <a:defRPr/>
            </a:pPr>
            <a:r>
              <a:rPr lang="en-GB" altLang="en-US" sz="2000" dirty="0">
                <a:solidFill>
                  <a:srgbClr val="000000"/>
                </a:solidFill>
                <a:ea typeface="+mn-ea"/>
                <a:cs typeface="+mn-cs"/>
              </a:rPr>
              <a:t>All children need to be prepared for life in Modern Britain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GB" sz="3200" b="1" kern="0" dirty="0">
                <a:solidFill>
                  <a:srgbClr val="CD0920"/>
                </a:solidFill>
              </a:rPr>
              <a:t>Why this work is important</a:t>
            </a:r>
          </a:p>
        </p:txBody>
      </p:sp>
    </p:spTree>
    <p:extLst>
      <p:ext uri="{BB962C8B-B14F-4D97-AF65-F5344CB8AC3E}">
        <p14:creationId xmlns:p14="http://schemas.microsoft.com/office/powerpoint/2010/main" val="40367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C00000"/>
                </a:solidFill>
              </a:rPr>
              <a:t>What can schools do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Review and update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Make sure </a:t>
            </a:r>
            <a:r>
              <a:rPr lang="en-GB" altLang="en-US" sz="2000" u="sng" dirty="0"/>
              <a:t>all</a:t>
            </a:r>
            <a:r>
              <a:rPr lang="en-GB" altLang="en-US" sz="2000" dirty="0"/>
              <a:t> staff have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Talk about different families and LGBT people in the 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Display positive materials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Involve the whole school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Stock and use books that celebrate difference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Speak to other schools and share good practice</a:t>
            </a:r>
          </a:p>
        </p:txBody>
      </p:sp>
    </p:spTree>
    <p:extLst>
      <p:ext uri="{BB962C8B-B14F-4D97-AF65-F5344CB8AC3E}">
        <p14:creationId xmlns:p14="http://schemas.microsoft.com/office/powerpoint/2010/main" val="27347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840"/>
            <a:ext cx="9144000" cy="1324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600" y="820061"/>
            <a:ext cx="8997950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</a:rPr>
              <a:t>QUESTIONS?</a:t>
            </a: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</a:rPr>
              <a:t>Contact details: 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  <a:hlinkClick r:id="rId4"/>
              </a:rPr>
              <a:t>sarah.rose@stonewall.org.uk</a:t>
            </a: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2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</a:rPr>
              <a:t>Website: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  <a:hlinkClick r:id="rId5"/>
              </a:rPr>
              <a:t>www.stonewall.org.uk</a:t>
            </a:r>
            <a:r>
              <a:rPr lang="en-US" sz="2400" b="1" dirty="0">
                <a:solidFill>
                  <a:srgbClr val="CD0920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ts val="1700"/>
              </a:lnSpc>
            </a:pPr>
            <a:endParaRPr lang="en-US" sz="2400" b="1" dirty="0">
              <a:solidFill>
                <a:srgbClr val="CD092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32" y="320339"/>
            <a:ext cx="1392759" cy="11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581398" y="2112293"/>
            <a:ext cx="4971729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defRPr/>
            </a:pPr>
            <a:r>
              <a:rPr lang="en-GB" sz="2000" b="1" kern="0" dirty="0">
                <a:solidFill>
                  <a:srgbClr val="000000"/>
                </a:solidFill>
              </a:rPr>
              <a:t>45 per cent </a:t>
            </a:r>
            <a:r>
              <a:rPr lang="en-GB" sz="2000" kern="0" dirty="0">
                <a:solidFill>
                  <a:srgbClr val="000000"/>
                </a:solidFill>
              </a:rPr>
              <a:t>of primary school teachers say children in their schools experience homophobic bullying</a:t>
            </a:r>
          </a:p>
          <a:p>
            <a:pPr defTabSz="914400">
              <a:lnSpc>
                <a:spcPct val="80000"/>
              </a:lnSpc>
              <a:defRPr/>
            </a:pPr>
            <a:endParaRPr lang="en-GB" sz="2000" kern="0" dirty="0">
              <a:solidFill>
                <a:srgbClr val="000000"/>
              </a:solidFill>
            </a:endParaRPr>
          </a:p>
          <a:p>
            <a:pPr defTabSz="914400">
              <a:lnSpc>
                <a:spcPct val="80000"/>
              </a:lnSpc>
              <a:defRPr/>
            </a:pPr>
            <a:r>
              <a:rPr lang="en-GB" sz="2000" b="1" kern="0" dirty="0">
                <a:solidFill>
                  <a:srgbClr val="000000"/>
                </a:solidFill>
              </a:rPr>
              <a:t>70 per cent </a:t>
            </a:r>
            <a:r>
              <a:rPr lang="en-GB" sz="2000" kern="0" dirty="0">
                <a:solidFill>
                  <a:srgbClr val="000000"/>
                </a:solidFill>
              </a:rPr>
              <a:t>of primary school teachers hear homophobic language in school</a:t>
            </a:r>
          </a:p>
          <a:p>
            <a:pPr defTabSz="914400">
              <a:lnSpc>
                <a:spcPct val="80000"/>
              </a:lnSpc>
              <a:defRPr/>
            </a:pPr>
            <a:endParaRPr lang="en-GB" sz="2000" kern="0" dirty="0">
              <a:solidFill>
                <a:srgbClr val="000000"/>
              </a:solidFill>
            </a:endParaRPr>
          </a:p>
          <a:p>
            <a:pPr defTabSz="914400">
              <a:lnSpc>
                <a:spcPct val="80000"/>
              </a:lnSpc>
              <a:defRPr/>
            </a:pPr>
            <a:r>
              <a:rPr lang="en-GB" sz="2000" b="1" kern="0" dirty="0">
                <a:solidFill>
                  <a:srgbClr val="000000"/>
                </a:solidFill>
              </a:rPr>
              <a:t>86 per cent </a:t>
            </a:r>
            <a:r>
              <a:rPr lang="en-GB" sz="2000" kern="0" dirty="0">
                <a:solidFill>
                  <a:srgbClr val="000000"/>
                </a:solidFill>
              </a:rPr>
              <a:t>of primary school teachers have had no specific training to prevent and tackle homophobic bullying</a:t>
            </a:r>
          </a:p>
          <a:p>
            <a:pPr defTabSz="914400">
              <a:lnSpc>
                <a:spcPct val="80000"/>
              </a:lnSpc>
              <a:defRPr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7174" name="Picture 6" descr="S:\Education for All\Resources\The Teachers Report\Teachers Report 2k14\Front page 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7489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 eaLnBrk="1" hangingPunct="1">
              <a:defRPr/>
            </a:pPr>
            <a:r>
              <a:rPr lang="en-US" sz="3200" b="1" kern="0" dirty="0">
                <a:solidFill>
                  <a:srgbClr val="CD0920"/>
                </a:solidFill>
              </a:rPr>
              <a:t>Homophobic, biphobic and transphobic bullying in primary schools </a:t>
            </a:r>
          </a:p>
        </p:txBody>
      </p:sp>
    </p:spTree>
    <p:extLst>
      <p:ext uri="{BB962C8B-B14F-4D97-AF65-F5344CB8AC3E}">
        <p14:creationId xmlns:p14="http://schemas.microsoft.com/office/powerpoint/2010/main" val="36000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23528" y="5375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>
              <a:defRPr/>
            </a:pPr>
            <a:r>
              <a:rPr lang="en-GB" sz="3200" b="1" kern="0" dirty="0">
                <a:solidFill>
                  <a:srgbClr val="CD0920"/>
                </a:solidFill>
              </a:rPr>
              <a:t>Who experiences homophobic bullying?</a:t>
            </a:r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718871"/>
              </p:ext>
            </p:extLst>
          </p:nvPr>
        </p:nvGraphicFramePr>
        <p:xfrm>
          <a:off x="467544" y="1505744"/>
          <a:ext cx="7776864" cy="4438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493258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8" y="1444427"/>
            <a:ext cx="5830887" cy="3384376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45 per cent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of LGBT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pupils – including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64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trans pupils – are bullied for being LGBT at school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52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bullied LGBT pupils feel that homophobic, biphobic and transphobic bullying has had a negative effect on their plans for future education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40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pupils show have been bullied for being LGBT have skipped school because of the bullying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68313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3200" b="1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impact?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57" y="1732059"/>
            <a:ext cx="1827739" cy="25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3571"/>
            <a:ext cx="8229600" cy="4242271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61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LGB young people who aren’t trans have self-harmed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84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trans young people have self-harmed 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LGB young people who aren’t trans have tried to take their own life, with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70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them have thought about taking their own life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35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non-binary young people have tried to take their own life, with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89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them have thought about taking their own life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45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trans young people have attempted to take their own life, with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92 per cent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them have thought about taking their own life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800" dirty="0">
              <a:latin typeface="Frutiger 45 Light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536" y="333375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D0920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What’s the impact?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573"/>
            <a:ext cx="8229600" cy="1143000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tabLst/>
              <a:defRPr/>
            </a:pPr>
            <a:endParaRPr lang="en-GB" altLang="en-US" sz="3200" b="1" dirty="0">
              <a:solidFill>
                <a:srgbClr val="CD0920"/>
              </a:solidFill>
              <a:ea typeface="ＭＳ Ｐゴシック" pitchFamily="34" charset="-128"/>
            </a:endParaRPr>
          </a:p>
        </p:txBody>
      </p:sp>
      <p:pic>
        <p:nvPicPr>
          <p:cNvPr id="4" name="Stonewall's School Report 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952"/>
          </a:xfrm>
        </p:spPr>
      </p:pic>
    </p:spTree>
    <p:extLst>
      <p:ext uri="{BB962C8B-B14F-4D97-AF65-F5344CB8AC3E}">
        <p14:creationId xmlns:p14="http://schemas.microsoft.com/office/powerpoint/2010/main" val="4199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ages-na.ssl-images-amazon.com/images/I/71MaDakKuLL._SL1050_.jpg">
            <a:extLst>
              <a:ext uri="{FF2B5EF4-FFF2-40B4-BE49-F238E27FC236}">
                <a16:creationId xmlns:a16="http://schemas.microsoft.com/office/drawing/2014/main" xmlns="" id="{8B55698F-2FEA-4910-BF6A-77CC4F15A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 b="11283"/>
          <a:stretch/>
        </p:blipFill>
        <p:spPr bwMode="auto">
          <a:xfrm>
            <a:off x="6455033" y="4669719"/>
            <a:ext cx="2697040" cy="21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6" t="6339" b="7033"/>
          <a:stretch/>
        </p:blipFill>
        <p:spPr>
          <a:xfrm>
            <a:off x="6426632" y="2072609"/>
            <a:ext cx="1360278" cy="2404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r="50858" b="7033"/>
          <a:stretch/>
        </p:blipFill>
        <p:spPr>
          <a:xfrm>
            <a:off x="7771463" y="988107"/>
            <a:ext cx="1372537" cy="241952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90" y="4101368"/>
            <a:ext cx="2164407" cy="279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kern="0" dirty="0">
                <a:solidFill>
                  <a:srgbClr val="CD0920"/>
                </a:solidFill>
                <a:latin typeface="Arial"/>
                <a:ea typeface="ＭＳ Ｐゴシック" charset="0"/>
                <a:cs typeface="Arial" panose="020B0604020202020204" pitchFamily="34" charset="0"/>
              </a:rPr>
              <a:t>The gendered messages children receive</a:t>
            </a:r>
            <a:r>
              <a:rPr lang="en-GB" b="1" kern="0" dirty="0">
                <a:solidFill>
                  <a:srgbClr val="CD0920"/>
                </a:solidFill>
                <a:latin typeface="Arial"/>
                <a:ea typeface="ＭＳ Ｐゴシック" charset="0"/>
                <a:cs typeface="Arial" panose="020B0604020202020204" pitchFamily="34" charset="0"/>
              </a:rPr>
              <a:t/>
            </a:r>
            <a:br>
              <a:rPr lang="en-GB" b="1" kern="0" dirty="0">
                <a:solidFill>
                  <a:srgbClr val="CD0920"/>
                </a:solidFill>
                <a:latin typeface="Arial"/>
                <a:ea typeface="ＭＳ Ｐゴシック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6" y="4060604"/>
            <a:ext cx="2306285" cy="283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0" y="988107"/>
            <a:ext cx="6457918" cy="3228959"/>
          </a:xfrm>
          <a:prstGeom prst="rect">
            <a:avLst/>
          </a:prstGeom>
        </p:spPr>
      </p:pic>
      <p:pic>
        <p:nvPicPr>
          <p:cNvPr id="2050" name="Picture 2" descr="Image result for image boys chemistry set">
            <a:extLst>
              <a:ext uri="{FF2B5EF4-FFF2-40B4-BE49-F238E27FC236}">
                <a16:creationId xmlns:a16="http://schemas.microsoft.com/office/drawing/2014/main" xmlns="" id="{B29A3B03-AC49-4CA2-82A2-91EEC75D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12" y="4477273"/>
            <a:ext cx="2081906" cy="218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7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183"/>
            <a:ext cx="8229600" cy="1143000"/>
          </a:xfrm>
        </p:spPr>
        <p:txBody>
          <a:bodyPr/>
          <a:lstStyle/>
          <a:p>
            <a:pPr algn="l"/>
            <a:r>
              <a:rPr lang="en-GB" sz="3200" b="1" dirty="0">
                <a:solidFill>
                  <a:srgbClr val="CD0920"/>
                </a:solidFill>
              </a:rPr>
              <a:t>Where do the gendered messages that children receive come from? </a:t>
            </a:r>
            <a:r>
              <a:rPr lang="en-GB" b="1" dirty="0">
                <a:solidFill>
                  <a:srgbClr val="CD0920"/>
                </a:solidFill>
              </a:rPr>
              <a:t/>
            </a:r>
            <a:br>
              <a:rPr lang="en-GB" b="1" dirty="0">
                <a:solidFill>
                  <a:srgbClr val="CD0920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525963"/>
          </a:xfrm>
        </p:spPr>
        <p:txBody>
          <a:bodyPr/>
          <a:lstStyle/>
          <a:p>
            <a:r>
              <a:rPr lang="en-GB" sz="2000" dirty="0"/>
              <a:t>Children learn from the world around them: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Role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Peers and siblings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Media and advertising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Commercial environment e.g. books, clothing, etc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Education settings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600" dirty="0"/>
          </a:p>
          <a:p>
            <a:r>
              <a:rPr lang="en-GB" sz="2000" b="1" dirty="0"/>
              <a:t>How is your school gendered? </a:t>
            </a:r>
          </a:p>
        </p:txBody>
      </p:sp>
    </p:spTree>
    <p:extLst>
      <p:ext uri="{BB962C8B-B14F-4D97-AF65-F5344CB8AC3E}">
        <p14:creationId xmlns:p14="http://schemas.microsoft.com/office/powerpoint/2010/main" val="12927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tonewall_P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8100">
          <a:solidFill>
            <a:schemeClr val="accent2">
              <a:lumMod val="20000"/>
              <a:lumOff val="80000"/>
            </a:schemeClr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 sz="2000"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tonewall_P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Stonewall_PP_Template.potx</Template>
  <TotalTime>1546</TotalTime>
  <Words>716</Words>
  <Application>Microsoft Office PowerPoint</Application>
  <PresentationFormat>On-screen Show (4:3)</PresentationFormat>
  <Paragraphs>171</Paragraphs>
  <Slides>21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Stonewall_PP_Template</vt:lpstr>
      <vt:lpstr>Default Design</vt:lpstr>
      <vt:lpstr>1_Default Design</vt:lpstr>
      <vt:lpstr>3_Default Design</vt:lpstr>
      <vt:lpstr>4_Default Design</vt:lpstr>
      <vt:lpstr>4_Stonewall_PP_Template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gendered messages children receive </vt:lpstr>
      <vt:lpstr>Where do the gendered messages that children receive come from?  </vt:lpstr>
      <vt:lpstr>PowerPoint Presentation</vt:lpstr>
      <vt:lpstr>PowerPoint Presentation</vt:lpstr>
      <vt:lpstr>PowerPoint Presentation</vt:lpstr>
      <vt:lpstr>Stonewall primary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Dealing with concerns</vt:lpstr>
      <vt:lpstr>What can schools do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Chilcott</dc:creator>
  <cp:lastModifiedBy>Theodore, Cherie</cp:lastModifiedBy>
  <cp:revision>145</cp:revision>
  <cp:lastPrinted>2017-07-07T12:29:27Z</cp:lastPrinted>
  <dcterms:created xsi:type="dcterms:W3CDTF">2015-07-08T21:54:27Z</dcterms:created>
  <dcterms:modified xsi:type="dcterms:W3CDTF">2018-03-20T13:49:53Z</dcterms:modified>
</cp:coreProperties>
</file>