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Lst>
  <p:sldIdLst>
    <p:sldId id="256" r:id="rId2"/>
    <p:sldId id="258" r:id="rId3"/>
    <p:sldId id="260" r:id="rId4"/>
    <p:sldId id="261" r:id="rId5"/>
    <p:sldId id="262" r:id="rId6"/>
    <p:sldId id="263" r:id="rId7"/>
    <p:sldId id="265" r:id="rId8"/>
    <p:sldId id="264"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13" autoAdjust="0"/>
    <p:restoredTop sz="94660"/>
  </p:normalViewPr>
  <p:slideViewPr>
    <p:cSldViewPr snapToGrid="0">
      <p:cViewPr varScale="1">
        <p:scale>
          <a:sx n="65" d="100"/>
          <a:sy n="65" d="100"/>
        </p:scale>
        <p:origin x="-258"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0548E47B-CF3A-45B5-A74E-131F41D4E7FD}" type="datetimeFigureOut">
              <a:rPr lang="en-GB" smtClean="0"/>
              <a:t>22/03/2018</a:t>
            </a:fld>
            <a:endParaRPr lang="en-GB"/>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GB"/>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07EA1FA3-D7FE-4A7A-AA9A-CA5DB691A836}" type="slidenum">
              <a:rPr lang="en-GB" smtClean="0"/>
              <a:t>‹#›</a:t>
            </a:fld>
            <a:endParaRPr lang="en-GB"/>
          </a:p>
        </p:txBody>
      </p:sp>
    </p:spTree>
    <p:extLst>
      <p:ext uri="{BB962C8B-B14F-4D97-AF65-F5344CB8AC3E}">
        <p14:creationId xmlns:p14="http://schemas.microsoft.com/office/powerpoint/2010/main" val="9016386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48E47B-CF3A-45B5-A74E-131F41D4E7FD}" type="datetimeFigureOut">
              <a:rPr lang="en-GB" smtClean="0"/>
              <a:t>22/03/2018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7EA1FA3-D7FE-4A7A-AA9A-CA5DB691A836}" type="slidenum">
              <a:rPr lang="en-GB" smtClean="0"/>
              <a:t>‹#›</a:t>
            </a:fld>
            <a:endParaRPr lang="en-GB"/>
          </a:p>
        </p:txBody>
      </p:sp>
    </p:spTree>
    <p:extLst>
      <p:ext uri="{BB962C8B-B14F-4D97-AF65-F5344CB8AC3E}">
        <p14:creationId xmlns:p14="http://schemas.microsoft.com/office/powerpoint/2010/main" val="1990437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48E47B-CF3A-45B5-A74E-131F41D4E7FD}" type="datetimeFigureOut">
              <a:rPr lang="en-GB" smtClean="0"/>
              <a:t>22/03/2018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7EA1FA3-D7FE-4A7A-AA9A-CA5DB691A836}" type="slidenum">
              <a:rPr lang="en-GB" smtClean="0"/>
              <a:t>‹#›</a:t>
            </a:fld>
            <a:endParaRPr lang="en-GB"/>
          </a:p>
        </p:txBody>
      </p:sp>
    </p:spTree>
    <p:extLst>
      <p:ext uri="{BB962C8B-B14F-4D97-AF65-F5344CB8AC3E}">
        <p14:creationId xmlns:p14="http://schemas.microsoft.com/office/powerpoint/2010/main" val="4006471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48E47B-CF3A-45B5-A74E-131F41D4E7FD}" type="datetimeFigureOut">
              <a:rPr lang="en-GB" smtClean="0"/>
              <a:t>22/03/2018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7EA1FA3-D7FE-4A7A-AA9A-CA5DB691A836}" type="slidenum">
              <a:rPr lang="en-GB" smtClean="0"/>
              <a:t>‹#›</a:t>
            </a:fld>
            <a:endParaRPr lang="en-GB"/>
          </a:p>
        </p:txBody>
      </p:sp>
    </p:spTree>
    <p:extLst>
      <p:ext uri="{BB962C8B-B14F-4D97-AF65-F5344CB8AC3E}">
        <p14:creationId xmlns:p14="http://schemas.microsoft.com/office/powerpoint/2010/main" val="19302089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48E47B-CF3A-45B5-A74E-131F41D4E7FD}" type="datetimeFigureOut">
              <a:rPr lang="en-GB" smtClean="0"/>
              <a:t>22/03/2018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7EA1FA3-D7FE-4A7A-AA9A-CA5DB691A836}" type="slidenum">
              <a:rPr lang="en-GB" smtClean="0"/>
              <a:t>‹#›</a:t>
            </a:fld>
            <a:endParaRPr lang="en-GB"/>
          </a:p>
        </p:txBody>
      </p:sp>
    </p:spTree>
    <p:extLst>
      <p:ext uri="{BB962C8B-B14F-4D97-AF65-F5344CB8AC3E}">
        <p14:creationId xmlns:p14="http://schemas.microsoft.com/office/powerpoint/2010/main" val="26747784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48E47B-CF3A-45B5-A74E-131F41D4E7FD}" type="datetimeFigureOut">
              <a:rPr lang="en-GB" smtClean="0"/>
              <a:t>22/03/2018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7EA1FA3-D7FE-4A7A-AA9A-CA5DB691A836}" type="slidenum">
              <a:rPr lang="en-GB" smtClean="0"/>
              <a:t>‹#›</a:t>
            </a:fld>
            <a:endParaRPr lang="en-GB"/>
          </a:p>
        </p:txBody>
      </p:sp>
    </p:spTree>
    <p:extLst>
      <p:ext uri="{BB962C8B-B14F-4D97-AF65-F5344CB8AC3E}">
        <p14:creationId xmlns:p14="http://schemas.microsoft.com/office/powerpoint/2010/main" val="22605026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548E47B-CF3A-45B5-A74E-131F41D4E7FD}" type="datetimeFigureOut">
              <a:rPr lang="en-GB" smtClean="0"/>
              <a:t>22/03/2018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7EA1FA3-D7FE-4A7A-AA9A-CA5DB691A836}" type="slidenum">
              <a:rPr lang="en-GB" smtClean="0"/>
              <a:t>‹#›</a:t>
            </a:fld>
            <a:endParaRPr lang="en-GB"/>
          </a:p>
        </p:txBody>
      </p:sp>
    </p:spTree>
    <p:extLst>
      <p:ext uri="{BB962C8B-B14F-4D97-AF65-F5344CB8AC3E}">
        <p14:creationId xmlns:p14="http://schemas.microsoft.com/office/powerpoint/2010/main" val="3091822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548E47B-CF3A-45B5-A74E-131F41D4E7FD}" type="datetimeFigureOut">
              <a:rPr lang="en-GB" smtClean="0"/>
              <a:t>22/03/2018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7EA1FA3-D7FE-4A7A-AA9A-CA5DB691A836}" type="slidenum">
              <a:rPr lang="en-GB" smtClean="0"/>
              <a:t>‹#›</a:t>
            </a:fld>
            <a:endParaRPr lang="en-GB"/>
          </a:p>
        </p:txBody>
      </p:sp>
    </p:spTree>
    <p:extLst>
      <p:ext uri="{BB962C8B-B14F-4D97-AF65-F5344CB8AC3E}">
        <p14:creationId xmlns:p14="http://schemas.microsoft.com/office/powerpoint/2010/main" val="39719721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48E47B-CF3A-45B5-A74E-131F41D4E7FD}" type="datetimeFigureOut">
              <a:rPr lang="en-GB" smtClean="0"/>
              <a:t>22/03/2018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7EA1FA3-D7FE-4A7A-AA9A-CA5DB691A836}" type="slidenum">
              <a:rPr lang="en-GB" smtClean="0"/>
              <a:t>‹#›</a:t>
            </a:fld>
            <a:endParaRPr lang="en-GB"/>
          </a:p>
        </p:txBody>
      </p:sp>
    </p:spTree>
    <p:extLst>
      <p:ext uri="{BB962C8B-B14F-4D97-AF65-F5344CB8AC3E}">
        <p14:creationId xmlns:p14="http://schemas.microsoft.com/office/powerpoint/2010/main" val="41295624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smtClean="0"/>
              <a:t>Click to edit Master text styles</a:t>
            </a:r>
          </a:p>
        </p:txBody>
      </p:sp>
      <p:sp>
        <p:nvSpPr>
          <p:cNvPr id="5" name="Date Placeholder 4"/>
          <p:cNvSpPr>
            <a:spLocks noGrp="1"/>
          </p:cNvSpPr>
          <p:nvPr>
            <p:ph type="dt" sz="half" idx="10"/>
          </p:nvPr>
        </p:nvSpPr>
        <p:spPr/>
        <p:txBody>
          <a:bodyPr/>
          <a:lstStyle/>
          <a:p>
            <a:fld id="{0548E47B-CF3A-45B5-A74E-131F41D4E7FD}" type="datetimeFigureOut">
              <a:rPr lang="en-GB" smtClean="0"/>
              <a:t>22/03/2018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07EA1FA3-D7FE-4A7A-AA9A-CA5DB691A836}" type="slidenum">
              <a:rPr lang="en-GB" smtClean="0"/>
              <a:t>‹#›</a:t>
            </a:fld>
            <a:endParaRPr lang="en-GB"/>
          </a:p>
        </p:txBody>
      </p:sp>
    </p:spTree>
    <p:extLst>
      <p:ext uri="{BB962C8B-B14F-4D97-AF65-F5344CB8AC3E}">
        <p14:creationId xmlns:p14="http://schemas.microsoft.com/office/powerpoint/2010/main" val="388325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0548E47B-CF3A-45B5-A74E-131F41D4E7FD}" type="datetimeFigureOut">
              <a:rPr lang="en-GB" smtClean="0"/>
              <a:t>22/03/2018</a:t>
            </a:fld>
            <a:endParaRPr lang="en-GB"/>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GB"/>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07EA1FA3-D7FE-4A7A-AA9A-CA5DB691A836}" type="slidenum">
              <a:rPr lang="en-GB" smtClean="0"/>
              <a:t>‹#›</a:t>
            </a:fld>
            <a:endParaRPr lang="en-GB"/>
          </a:p>
        </p:txBody>
      </p:sp>
    </p:spTree>
    <p:extLst>
      <p:ext uri="{BB962C8B-B14F-4D97-AF65-F5344CB8AC3E}">
        <p14:creationId xmlns:p14="http://schemas.microsoft.com/office/powerpoint/2010/main" val="3779145402"/>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0548E47B-CF3A-45B5-A74E-131F41D4E7FD}" type="datetimeFigureOut">
              <a:rPr lang="en-GB" smtClean="0"/>
              <a:t>22/03/2018</a:t>
            </a:fld>
            <a:endParaRPr lang="en-GB"/>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GB"/>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07EA1FA3-D7FE-4A7A-AA9A-CA5DB691A836}" type="slidenum">
              <a:rPr lang="en-GB" smtClean="0"/>
              <a:t>‹#›</a:t>
            </a:fld>
            <a:endParaRPr lang="en-GB"/>
          </a:p>
        </p:txBody>
      </p:sp>
    </p:spTree>
    <p:extLst>
      <p:ext uri="{BB962C8B-B14F-4D97-AF65-F5344CB8AC3E}">
        <p14:creationId xmlns:p14="http://schemas.microsoft.com/office/powerpoint/2010/main" val="1562251950"/>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67512" y="933305"/>
            <a:ext cx="10782300" cy="970651"/>
          </a:xfrm>
        </p:spPr>
        <p:txBody>
          <a:bodyPr/>
          <a:lstStyle/>
          <a:p>
            <a:r>
              <a:rPr lang="en-GB" sz="4800" b="1" dirty="0"/>
              <a:t>St Joseph's Camberwell Catholic Schools' </a:t>
            </a:r>
            <a:r>
              <a:rPr lang="en-GB" sz="4800" b="1" dirty="0" smtClean="0"/>
              <a:t>Federation</a:t>
            </a:r>
            <a:endParaRPr lang="en-GB" sz="4800" dirty="0"/>
          </a:p>
        </p:txBody>
      </p:sp>
      <p:sp>
        <p:nvSpPr>
          <p:cNvPr id="3" name="Subtitle 2"/>
          <p:cNvSpPr>
            <a:spLocks noGrp="1"/>
          </p:cNvSpPr>
          <p:nvPr>
            <p:ph type="subTitle" idx="1"/>
          </p:nvPr>
        </p:nvSpPr>
        <p:spPr>
          <a:xfrm>
            <a:off x="517200" y="4156772"/>
            <a:ext cx="9228201" cy="1645920"/>
          </a:xfrm>
        </p:spPr>
        <p:txBody>
          <a:bodyPr/>
          <a:lstStyle/>
          <a:p>
            <a:r>
              <a:rPr lang="en-GB" dirty="0" smtClean="0"/>
              <a:t>Paul Higgins – St Joseph’s Junior School</a:t>
            </a:r>
          </a:p>
          <a:p>
            <a:r>
              <a:rPr lang="en-GB" dirty="0" smtClean="0"/>
              <a:t>Carlie Steadman – St Joseph’s Infant School</a:t>
            </a:r>
            <a:endParaRPr lang="en-GB" dirty="0"/>
          </a:p>
        </p:txBody>
      </p:sp>
      <p:pic>
        <p:nvPicPr>
          <p:cNvPr id="1026" name="Picture 2" descr="St Joseph's Camberwell Catholic Schools' Feder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887" y="5440471"/>
            <a:ext cx="2381250" cy="127635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972306" y="2545038"/>
            <a:ext cx="10782300" cy="970651"/>
          </a:xfrm>
          <a:prstGeom prst="rect">
            <a:avLst/>
          </a:prstGeom>
        </p:spPr>
        <p:txBody>
          <a:bodyPr vert="horz" lIns="91440" tIns="45720" rIns="91440" bIns="45720" rtlCol="0" anchor="b">
            <a:noAutofit/>
          </a:bodyPr>
          <a:lstStyle>
            <a:lvl1pPr algn="l" defTabSz="914400" rtl="0" eaLnBrk="1" latinLnBrk="0" hangingPunct="1">
              <a:lnSpc>
                <a:spcPct val="80000"/>
              </a:lnSpc>
              <a:spcBef>
                <a:spcPct val="0"/>
              </a:spcBef>
              <a:buNone/>
              <a:defRPr sz="8800" kern="1200" spc="-120" baseline="0">
                <a:solidFill>
                  <a:srgbClr val="FFFFFF"/>
                </a:solidFill>
                <a:latin typeface="+mj-lt"/>
                <a:ea typeface="+mj-ea"/>
                <a:cs typeface="+mj-cs"/>
              </a:defRPr>
            </a:lvl1pPr>
          </a:lstStyle>
          <a:p>
            <a:r>
              <a:rPr lang="en-GB" sz="4800" b="1" dirty="0" smtClean="0"/>
              <a:t>Healthy School Silver Award</a:t>
            </a:r>
            <a:endParaRPr lang="en-GB" sz="4800" dirty="0"/>
          </a:p>
        </p:txBody>
      </p:sp>
      <p:pic>
        <p:nvPicPr>
          <p:cNvPr id="1028" name="Picture 4" descr="Image result for healthy schools silver awa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18489" y="4383195"/>
            <a:ext cx="2076450" cy="1695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63121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t Joseph's Camberwell Catholic Schools' Feder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887" y="5440471"/>
            <a:ext cx="2381250" cy="1276350"/>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p:cNvSpPr>
            <a:spLocks noGrp="1"/>
          </p:cNvSpPr>
          <p:nvPr>
            <p:ph type="ctrTitle"/>
          </p:nvPr>
        </p:nvSpPr>
        <p:spPr>
          <a:xfrm>
            <a:off x="216575" y="169217"/>
            <a:ext cx="10782300" cy="970651"/>
          </a:xfrm>
        </p:spPr>
        <p:txBody>
          <a:bodyPr/>
          <a:lstStyle/>
          <a:p>
            <a:r>
              <a:rPr lang="en-GB" sz="4800" b="1" dirty="0" smtClean="0"/>
              <a:t>School Background</a:t>
            </a:r>
            <a:endParaRPr lang="en-GB" sz="4800" dirty="0"/>
          </a:p>
        </p:txBody>
      </p:sp>
      <p:sp>
        <p:nvSpPr>
          <p:cNvPr id="8" name="TextBox 7"/>
          <p:cNvSpPr txBox="1"/>
          <p:nvPr/>
        </p:nvSpPr>
        <p:spPr>
          <a:xfrm>
            <a:off x="797942" y="1519457"/>
            <a:ext cx="8968636" cy="1015663"/>
          </a:xfrm>
          <a:prstGeom prst="rect">
            <a:avLst/>
          </a:prstGeom>
          <a:noFill/>
        </p:spPr>
        <p:txBody>
          <a:bodyPr wrap="square" rtlCol="0">
            <a:spAutoFit/>
          </a:bodyPr>
          <a:lstStyle/>
          <a:p>
            <a:pPr marL="285750" indent="-285750">
              <a:buFont typeface="Arial" panose="020B0604020202020204" pitchFamily="34" charset="0"/>
              <a:buChar char="•"/>
            </a:pPr>
            <a:r>
              <a:rPr lang="en-GB" sz="2000" dirty="0" smtClean="0"/>
              <a:t>Separate Infant and Junior schools in Camberwell working in federation</a:t>
            </a:r>
          </a:p>
          <a:p>
            <a:pPr marL="285750" indent="-285750">
              <a:buFont typeface="Arial" panose="020B0604020202020204" pitchFamily="34" charset="0"/>
              <a:buChar char="•"/>
            </a:pPr>
            <a:r>
              <a:rPr lang="en-GB" sz="2000" dirty="0" smtClean="0"/>
              <a:t>73.5% of pupils EAL</a:t>
            </a:r>
          </a:p>
          <a:p>
            <a:pPr marL="285750" indent="-285750">
              <a:buFont typeface="Arial" panose="020B0604020202020204" pitchFamily="34" charset="0"/>
              <a:buChar char="•"/>
            </a:pPr>
            <a:r>
              <a:rPr lang="en-GB" sz="2000" dirty="0" smtClean="0"/>
              <a:t>Vast majority of pupils – 83.5% - fall in the highest 20% for social deprivation</a:t>
            </a:r>
            <a:endParaRPr lang="en-GB" sz="2000" dirty="0"/>
          </a:p>
        </p:txBody>
      </p:sp>
      <p:sp>
        <p:nvSpPr>
          <p:cNvPr id="12" name="TextBox 11"/>
          <p:cNvSpPr txBox="1"/>
          <p:nvPr/>
        </p:nvSpPr>
        <p:spPr>
          <a:xfrm>
            <a:off x="1103714" y="3639063"/>
            <a:ext cx="7183685" cy="1015663"/>
          </a:xfrm>
          <a:prstGeom prst="rect">
            <a:avLst/>
          </a:prstGeom>
          <a:noFill/>
        </p:spPr>
        <p:txBody>
          <a:bodyPr wrap="square" rtlCol="0">
            <a:spAutoFit/>
          </a:bodyPr>
          <a:lstStyle/>
          <a:p>
            <a:r>
              <a:rPr lang="en-GB" sz="2000" dirty="0" smtClean="0"/>
              <a:t>Concentrate on ensuring that all children are active and that opportunities are developed to increase student participation in sports outside of curriculum time</a:t>
            </a:r>
            <a:endParaRPr lang="en-GB" sz="2000" dirty="0"/>
          </a:p>
        </p:txBody>
      </p:sp>
      <p:sp>
        <p:nvSpPr>
          <p:cNvPr id="13" name="Title 1"/>
          <p:cNvSpPr txBox="1">
            <a:spLocks/>
          </p:cNvSpPr>
          <p:nvPr/>
        </p:nvSpPr>
        <p:spPr>
          <a:xfrm>
            <a:off x="522864" y="2393894"/>
            <a:ext cx="10782300" cy="970651"/>
          </a:xfrm>
          <a:prstGeom prst="rect">
            <a:avLst/>
          </a:prstGeom>
        </p:spPr>
        <p:txBody>
          <a:bodyPr vert="horz" lIns="91440" tIns="45720" rIns="91440" bIns="45720" rtlCol="0" anchor="b">
            <a:noAutofit/>
          </a:bodyPr>
          <a:lstStyle>
            <a:lvl1pPr algn="l" defTabSz="914400" rtl="0" eaLnBrk="1" latinLnBrk="0" hangingPunct="1">
              <a:lnSpc>
                <a:spcPct val="80000"/>
              </a:lnSpc>
              <a:spcBef>
                <a:spcPct val="0"/>
              </a:spcBef>
              <a:buNone/>
              <a:defRPr sz="8800" kern="1200" spc="-120" baseline="0">
                <a:solidFill>
                  <a:srgbClr val="FFFFFF"/>
                </a:solidFill>
                <a:latin typeface="+mj-lt"/>
                <a:ea typeface="+mj-ea"/>
                <a:cs typeface="+mj-cs"/>
              </a:defRPr>
            </a:lvl1pPr>
          </a:lstStyle>
          <a:p>
            <a:r>
              <a:rPr lang="en-GB" sz="3200" b="1" dirty="0" smtClean="0"/>
              <a:t>Key target</a:t>
            </a:r>
            <a:endParaRPr lang="en-GB" sz="32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8383172" y="3288032"/>
            <a:ext cx="3880616" cy="2910462"/>
          </a:xfrm>
          <a:prstGeom prst="rect">
            <a:avLst/>
          </a:prstGeom>
        </p:spPr>
      </p:pic>
    </p:spTree>
    <p:extLst>
      <p:ext uri="{BB962C8B-B14F-4D97-AF65-F5344CB8AC3E}">
        <p14:creationId xmlns:p14="http://schemas.microsoft.com/office/powerpoint/2010/main" val="12236061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t Joseph's Camberwell Catholic Schools' Feder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887" y="5440471"/>
            <a:ext cx="2381250" cy="127635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a:spLocks noGrp="1"/>
          </p:cNvSpPr>
          <p:nvPr>
            <p:ph type="ctrTitle"/>
          </p:nvPr>
        </p:nvSpPr>
        <p:spPr>
          <a:xfrm>
            <a:off x="305887" y="2353092"/>
            <a:ext cx="10782300" cy="970651"/>
          </a:xfrm>
        </p:spPr>
        <p:txBody>
          <a:bodyPr/>
          <a:lstStyle/>
          <a:p>
            <a:r>
              <a:rPr lang="en-GB" sz="4800" b="1" dirty="0" smtClean="0"/>
              <a:t>Actions</a:t>
            </a:r>
            <a:endParaRPr lang="en-GB" sz="4800" dirty="0"/>
          </a:p>
        </p:txBody>
      </p:sp>
      <p:sp>
        <p:nvSpPr>
          <p:cNvPr id="5" name="TextBox 4"/>
          <p:cNvSpPr txBox="1"/>
          <p:nvPr/>
        </p:nvSpPr>
        <p:spPr>
          <a:xfrm>
            <a:off x="912204" y="1192983"/>
            <a:ext cx="8968636" cy="2585323"/>
          </a:xfrm>
          <a:prstGeom prst="rect">
            <a:avLst/>
          </a:prstGeom>
          <a:noFill/>
        </p:spPr>
        <p:txBody>
          <a:bodyPr wrap="square" rtlCol="0">
            <a:spAutoFit/>
          </a:bodyPr>
          <a:lstStyle/>
          <a:p>
            <a:r>
              <a:rPr lang="en-GB" dirty="0" smtClean="0"/>
              <a:t>We received a letter in September 2017 detailing obesity statistics in our school and due to the clear links with the demographics in our schools we decided to target this. The data looked bad for both schools so we decided to working together from EYFS to Y6 - as what is started in the infants carries forward and impacts both schools.</a:t>
            </a:r>
          </a:p>
          <a:p>
            <a:endParaRPr lang="en-GB" dirty="0"/>
          </a:p>
          <a:p>
            <a:endParaRPr lang="en-GB" dirty="0" smtClean="0"/>
          </a:p>
          <a:p>
            <a:endParaRPr lang="en-GB" dirty="0" smtClean="0"/>
          </a:p>
          <a:p>
            <a:endParaRPr lang="en-GB" dirty="0"/>
          </a:p>
          <a:p>
            <a:endParaRPr lang="en-GB" dirty="0"/>
          </a:p>
        </p:txBody>
      </p:sp>
      <p:sp>
        <p:nvSpPr>
          <p:cNvPr id="6" name="Title 1"/>
          <p:cNvSpPr txBox="1">
            <a:spLocks/>
          </p:cNvSpPr>
          <p:nvPr/>
        </p:nvSpPr>
        <p:spPr>
          <a:xfrm>
            <a:off x="305887" y="37938"/>
            <a:ext cx="10782300" cy="970651"/>
          </a:xfrm>
          <a:prstGeom prst="rect">
            <a:avLst/>
          </a:prstGeom>
        </p:spPr>
        <p:txBody>
          <a:bodyPr vert="horz" lIns="91440" tIns="45720" rIns="91440" bIns="45720" rtlCol="0" anchor="b">
            <a:noAutofit/>
          </a:bodyPr>
          <a:lstStyle>
            <a:lvl1pPr algn="l" defTabSz="914400" rtl="0" eaLnBrk="1" latinLnBrk="0" hangingPunct="1">
              <a:lnSpc>
                <a:spcPct val="80000"/>
              </a:lnSpc>
              <a:spcBef>
                <a:spcPct val="0"/>
              </a:spcBef>
              <a:buNone/>
              <a:defRPr sz="8800" kern="1200" spc="-120" baseline="0">
                <a:solidFill>
                  <a:srgbClr val="FFFFFF"/>
                </a:solidFill>
                <a:latin typeface="+mj-lt"/>
                <a:ea typeface="+mj-ea"/>
                <a:cs typeface="+mj-cs"/>
              </a:defRPr>
            </a:lvl1pPr>
          </a:lstStyle>
          <a:p>
            <a:r>
              <a:rPr lang="en-GB" sz="4800" b="1" dirty="0" smtClean="0"/>
              <a:t>Obesity Action</a:t>
            </a:r>
            <a:endParaRPr lang="en-GB" sz="4800" dirty="0"/>
          </a:p>
        </p:txBody>
      </p:sp>
      <p:sp>
        <p:nvSpPr>
          <p:cNvPr id="7" name="TextBox 6"/>
          <p:cNvSpPr txBox="1"/>
          <p:nvPr/>
        </p:nvSpPr>
        <p:spPr>
          <a:xfrm>
            <a:off x="1512649" y="3365495"/>
            <a:ext cx="8968636" cy="2031325"/>
          </a:xfrm>
          <a:prstGeom prst="rect">
            <a:avLst/>
          </a:prstGeom>
          <a:noFill/>
        </p:spPr>
        <p:txBody>
          <a:bodyPr wrap="square" rtlCol="0">
            <a:spAutoFit/>
          </a:bodyPr>
          <a:lstStyle/>
          <a:p>
            <a:pPr marL="285750" indent="-285750">
              <a:buFont typeface="Arial" panose="020B0604020202020204" pitchFamily="34" charset="0"/>
              <a:buChar char="•"/>
            </a:pPr>
            <a:r>
              <a:rPr lang="en-GB" dirty="0" smtClean="0"/>
              <a:t>Identify target pupils</a:t>
            </a:r>
          </a:p>
          <a:p>
            <a:pPr marL="285750" indent="-285750">
              <a:buFont typeface="Arial" panose="020B0604020202020204" pitchFamily="34" charset="0"/>
              <a:buChar char="•"/>
            </a:pPr>
            <a:r>
              <a:rPr lang="en-GB" dirty="0" smtClean="0"/>
              <a:t>Target After School Provision</a:t>
            </a:r>
          </a:p>
          <a:p>
            <a:pPr marL="285750" indent="-285750">
              <a:buFont typeface="Arial" panose="020B0604020202020204" pitchFamily="34" charset="0"/>
              <a:buChar char="•"/>
            </a:pPr>
            <a:r>
              <a:rPr lang="en-GB" dirty="0" smtClean="0"/>
              <a:t>Send children on Nutritional Workshops and conduct in school </a:t>
            </a:r>
          </a:p>
          <a:p>
            <a:pPr marL="285750" indent="-285750">
              <a:buFont typeface="Arial" panose="020B0604020202020204" pitchFamily="34" charset="0"/>
              <a:buChar char="•"/>
            </a:pPr>
            <a:r>
              <a:rPr lang="en-GB" dirty="0" smtClean="0"/>
              <a:t>Shake Up Club (School nurse, specialist coach)</a:t>
            </a:r>
          </a:p>
          <a:p>
            <a:pPr marL="285750" indent="-285750">
              <a:buFont typeface="Arial" panose="020B0604020202020204" pitchFamily="34" charset="0"/>
              <a:buChar char="•"/>
            </a:pPr>
            <a:r>
              <a:rPr lang="en-GB" dirty="0" smtClean="0"/>
              <a:t>Parent workshops/Meetings</a:t>
            </a:r>
          </a:p>
          <a:p>
            <a:pPr marL="285750" indent="-285750">
              <a:buFont typeface="Arial" panose="020B0604020202020204" pitchFamily="34" charset="0"/>
              <a:buChar char="•"/>
            </a:pPr>
            <a:r>
              <a:rPr lang="en-GB" dirty="0" smtClean="0"/>
              <a:t>Incentives</a:t>
            </a:r>
          </a:p>
          <a:p>
            <a:pPr marL="285750" indent="-285750">
              <a:buFont typeface="Arial" panose="020B0604020202020204" pitchFamily="34" charset="0"/>
              <a:buChar char="•"/>
            </a:pPr>
            <a:endParaRPr lang="en-GB" dirty="0" smtClean="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7918085" y="3108885"/>
            <a:ext cx="3925510" cy="2944133"/>
          </a:xfrm>
          <a:prstGeom prst="rect">
            <a:avLst/>
          </a:prstGeom>
        </p:spPr>
      </p:pic>
    </p:spTree>
    <p:extLst>
      <p:ext uri="{BB962C8B-B14F-4D97-AF65-F5344CB8AC3E}">
        <p14:creationId xmlns:p14="http://schemas.microsoft.com/office/powerpoint/2010/main" val="24013787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t Joseph's Camberwell Catholic Schools' Feder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887" y="5440471"/>
            <a:ext cx="2381250" cy="127635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a:spLocks noGrp="1"/>
          </p:cNvSpPr>
          <p:nvPr>
            <p:ph type="ctrTitle"/>
          </p:nvPr>
        </p:nvSpPr>
        <p:spPr>
          <a:xfrm>
            <a:off x="147530" y="0"/>
            <a:ext cx="10782300" cy="970651"/>
          </a:xfrm>
        </p:spPr>
        <p:txBody>
          <a:bodyPr/>
          <a:lstStyle/>
          <a:p>
            <a:r>
              <a:rPr lang="en-GB" sz="4800" b="1" dirty="0" smtClean="0"/>
              <a:t>Problems faced</a:t>
            </a:r>
            <a:endParaRPr lang="en-GB" sz="4800" dirty="0"/>
          </a:p>
        </p:txBody>
      </p:sp>
      <p:sp>
        <p:nvSpPr>
          <p:cNvPr id="5" name="TextBox 4"/>
          <p:cNvSpPr txBox="1"/>
          <p:nvPr/>
        </p:nvSpPr>
        <p:spPr>
          <a:xfrm>
            <a:off x="305887" y="1470153"/>
            <a:ext cx="11534817" cy="3970318"/>
          </a:xfrm>
          <a:prstGeom prst="rect">
            <a:avLst/>
          </a:prstGeom>
          <a:noFill/>
        </p:spPr>
        <p:txBody>
          <a:bodyPr wrap="square" rtlCol="0">
            <a:spAutoFit/>
          </a:bodyPr>
          <a:lstStyle/>
          <a:p>
            <a:r>
              <a:rPr lang="en-GB" sz="2800" dirty="0" smtClean="0"/>
              <a:t>There have been lots of issues so far which we have had to try and overcome.</a:t>
            </a:r>
          </a:p>
          <a:p>
            <a:endParaRPr lang="en-GB" sz="3200" dirty="0"/>
          </a:p>
          <a:p>
            <a:endParaRPr lang="en-GB" sz="3200" dirty="0" smtClean="0"/>
          </a:p>
          <a:p>
            <a:endParaRPr lang="en-GB" sz="3200" dirty="0"/>
          </a:p>
          <a:p>
            <a:endParaRPr lang="en-GB" sz="3200" dirty="0" smtClean="0"/>
          </a:p>
          <a:p>
            <a:endParaRPr lang="en-GB" sz="3200" dirty="0" smtClean="0"/>
          </a:p>
          <a:p>
            <a:endParaRPr lang="en-GB" sz="3200" dirty="0"/>
          </a:p>
          <a:p>
            <a:endParaRPr lang="en-GB" sz="3200" dirty="0"/>
          </a:p>
        </p:txBody>
      </p:sp>
      <p:sp>
        <p:nvSpPr>
          <p:cNvPr id="6" name="TextBox 5"/>
          <p:cNvSpPr txBox="1"/>
          <p:nvPr/>
        </p:nvSpPr>
        <p:spPr>
          <a:xfrm>
            <a:off x="1308503" y="2482286"/>
            <a:ext cx="8968636" cy="2708434"/>
          </a:xfrm>
          <a:prstGeom prst="rect">
            <a:avLst/>
          </a:prstGeom>
          <a:noFill/>
        </p:spPr>
        <p:txBody>
          <a:bodyPr wrap="square" rtlCol="0">
            <a:spAutoFit/>
          </a:bodyPr>
          <a:lstStyle/>
          <a:p>
            <a:pPr marL="285750" indent="-285750">
              <a:buFont typeface="Arial" panose="020B0604020202020204" pitchFamily="34" charset="0"/>
              <a:buChar char="•"/>
            </a:pPr>
            <a:r>
              <a:rPr lang="en-GB" sz="2400" dirty="0" smtClean="0"/>
              <a:t>Attendance of Identified Children</a:t>
            </a:r>
          </a:p>
          <a:p>
            <a:pPr marL="285750" indent="-285750">
              <a:buFont typeface="Arial" panose="020B0604020202020204" pitchFamily="34" charset="0"/>
              <a:buChar char="•"/>
            </a:pPr>
            <a:r>
              <a:rPr lang="en-GB" sz="2400" dirty="0" smtClean="0"/>
              <a:t>Parental Attendance/Willingness to change</a:t>
            </a:r>
          </a:p>
          <a:p>
            <a:pPr marL="285750" indent="-285750">
              <a:buFont typeface="Arial" panose="020B0604020202020204" pitchFamily="34" charset="0"/>
              <a:buChar char="•"/>
            </a:pPr>
            <a:r>
              <a:rPr lang="en-GB" sz="2400" dirty="0" smtClean="0"/>
              <a:t>Self Esteem Issues</a:t>
            </a:r>
          </a:p>
          <a:p>
            <a:pPr marL="285750" indent="-285750">
              <a:buFont typeface="Arial" panose="020B0604020202020204" pitchFamily="34" charset="0"/>
              <a:buChar char="•"/>
            </a:pPr>
            <a:r>
              <a:rPr lang="en-GB" sz="2400" dirty="0" smtClean="0"/>
              <a:t>Timetabling</a:t>
            </a:r>
          </a:p>
          <a:p>
            <a:pPr marL="285750" indent="-285750">
              <a:buFont typeface="Arial" panose="020B0604020202020204" pitchFamily="34" charset="0"/>
              <a:buChar char="•"/>
            </a:pPr>
            <a:r>
              <a:rPr lang="en-GB" sz="2400" dirty="0" smtClean="0"/>
              <a:t>Workload</a:t>
            </a:r>
          </a:p>
          <a:p>
            <a:pPr marL="285750" indent="-285750">
              <a:buFont typeface="Arial" panose="020B0604020202020204" pitchFamily="34" charset="0"/>
              <a:buChar char="•"/>
            </a:pPr>
            <a:endParaRPr lang="en-GB" sz="3200" dirty="0" smtClean="0"/>
          </a:p>
          <a:p>
            <a:pPr marL="285750" indent="-285750">
              <a:buFont typeface="Arial" panose="020B0604020202020204" pitchFamily="34" charset="0"/>
              <a:buChar char="•"/>
            </a:pPr>
            <a:endParaRPr lang="en-GB" dirty="0" smtClean="0"/>
          </a:p>
        </p:txBody>
      </p:sp>
      <p:pic>
        <p:nvPicPr>
          <p:cNvPr id="7" name="Picture 6"/>
          <p:cNvPicPr>
            <a:picLocks noChangeAspect="1"/>
          </p:cNvPicPr>
          <p:nvPr/>
        </p:nvPicPr>
        <p:blipFill>
          <a:blip r:embed="rId3"/>
          <a:stretch>
            <a:fillRect/>
          </a:stretch>
        </p:blipFill>
        <p:spPr>
          <a:xfrm>
            <a:off x="8287651" y="3218837"/>
            <a:ext cx="3212092" cy="2724447"/>
          </a:xfrm>
          <a:prstGeom prst="rect">
            <a:avLst/>
          </a:prstGeom>
        </p:spPr>
      </p:pic>
    </p:spTree>
    <p:extLst>
      <p:ext uri="{BB962C8B-B14F-4D97-AF65-F5344CB8AC3E}">
        <p14:creationId xmlns:p14="http://schemas.microsoft.com/office/powerpoint/2010/main" val="41297096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t Joseph's Camberwell Catholic Schools' Feder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887" y="5440471"/>
            <a:ext cx="2381250" cy="127635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a:spLocks noGrp="1"/>
          </p:cNvSpPr>
          <p:nvPr>
            <p:ph type="ctrTitle"/>
          </p:nvPr>
        </p:nvSpPr>
        <p:spPr>
          <a:xfrm>
            <a:off x="669738" y="3051327"/>
            <a:ext cx="10782300" cy="970651"/>
          </a:xfrm>
        </p:spPr>
        <p:txBody>
          <a:bodyPr/>
          <a:lstStyle/>
          <a:p>
            <a:r>
              <a:rPr lang="en-GB" sz="3600" b="1" dirty="0" smtClean="0"/>
              <a:t>What we want</a:t>
            </a:r>
            <a:endParaRPr lang="en-GB" sz="3600" dirty="0"/>
          </a:p>
        </p:txBody>
      </p:sp>
      <p:sp>
        <p:nvSpPr>
          <p:cNvPr id="5" name="TextBox 4"/>
          <p:cNvSpPr txBox="1"/>
          <p:nvPr/>
        </p:nvSpPr>
        <p:spPr>
          <a:xfrm>
            <a:off x="464950" y="1265813"/>
            <a:ext cx="11453247" cy="2308324"/>
          </a:xfrm>
          <a:prstGeom prst="rect">
            <a:avLst/>
          </a:prstGeom>
          <a:noFill/>
        </p:spPr>
        <p:txBody>
          <a:bodyPr wrap="square" rtlCol="0">
            <a:spAutoFit/>
          </a:bodyPr>
          <a:lstStyle/>
          <a:p>
            <a:r>
              <a:rPr lang="en-GB" dirty="0" smtClean="0"/>
              <a:t>Through our whole school approach to monitoring curriculum participation we have seen an increase this year from 80% previously to 88% by Christmas in the Juniors and from 69% to 70% by Christmas In the Infants.</a:t>
            </a:r>
          </a:p>
          <a:p>
            <a:endParaRPr lang="en-GB" dirty="0"/>
          </a:p>
          <a:p>
            <a:r>
              <a:rPr lang="en-GB" dirty="0" smtClean="0"/>
              <a:t>For our targeted SUC children we have had informal reports at this early stage from teachers of a greater focus on the SUC days.</a:t>
            </a:r>
          </a:p>
          <a:p>
            <a:endParaRPr lang="en-GB" dirty="0"/>
          </a:p>
          <a:p>
            <a:r>
              <a:rPr lang="en-GB" dirty="0" smtClean="0"/>
              <a:t>We have seen a greater level of enthusiasm towards PE from these children.</a:t>
            </a:r>
          </a:p>
          <a:p>
            <a:endParaRPr lang="en-GB" dirty="0" smtClean="0"/>
          </a:p>
        </p:txBody>
      </p:sp>
      <p:sp>
        <p:nvSpPr>
          <p:cNvPr id="6" name="Title 1"/>
          <p:cNvSpPr txBox="1">
            <a:spLocks/>
          </p:cNvSpPr>
          <p:nvPr/>
        </p:nvSpPr>
        <p:spPr>
          <a:xfrm>
            <a:off x="305887" y="-41317"/>
            <a:ext cx="10782300" cy="970651"/>
          </a:xfrm>
          <a:prstGeom prst="rect">
            <a:avLst/>
          </a:prstGeom>
        </p:spPr>
        <p:txBody>
          <a:bodyPr vert="horz" lIns="91440" tIns="45720" rIns="91440" bIns="45720" rtlCol="0" anchor="b">
            <a:noAutofit/>
          </a:bodyPr>
          <a:lstStyle>
            <a:lvl1pPr algn="l" defTabSz="914400" rtl="0" eaLnBrk="1" latinLnBrk="0" hangingPunct="1">
              <a:lnSpc>
                <a:spcPct val="80000"/>
              </a:lnSpc>
              <a:spcBef>
                <a:spcPct val="0"/>
              </a:spcBef>
              <a:buNone/>
              <a:defRPr sz="8800" kern="1200" spc="-120" baseline="0">
                <a:solidFill>
                  <a:srgbClr val="FFFFFF"/>
                </a:solidFill>
                <a:latin typeface="+mj-lt"/>
                <a:ea typeface="+mj-ea"/>
                <a:cs typeface="+mj-cs"/>
              </a:defRPr>
            </a:lvl1pPr>
          </a:lstStyle>
          <a:p>
            <a:r>
              <a:rPr lang="en-GB" sz="4800" b="1" dirty="0" smtClean="0"/>
              <a:t>Impact</a:t>
            </a:r>
            <a:endParaRPr lang="en-GB" sz="4800" dirty="0"/>
          </a:p>
        </p:txBody>
      </p:sp>
      <p:sp>
        <p:nvSpPr>
          <p:cNvPr id="7" name="TextBox 6"/>
          <p:cNvSpPr txBox="1"/>
          <p:nvPr/>
        </p:nvSpPr>
        <p:spPr>
          <a:xfrm>
            <a:off x="2687137" y="4139654"/>
            <a:ext cx="8968636" cy="1938992"/>
          </a:xfrm>
          <a:prstGeom prst="rect">
            <a:avLst/>
          </a:prstGeom>
          <a:noFill/>
        </p:spPr>
        <p:txBody>
          <a:bodyPr wrap="square" rtlCol="0">
            <a:spAutoFit/>
          </a:bodyPr>
          <a:lstStyle/>
          <a:p>
            <a:pPr marL="285750" indent="-285750">
              <a:buFont typeface="Arial" panose="020B0604020202020204" pitchFamily="34" charset="0"/>
              <a:buChar char="•"/>
            </a:pPr>
            <a:r>
              <a:rPr lang="en-GB" sz="2000" dirty="0" smtClean="0"/>
              <a:t>A physical change we can see or measure</a:t>
            </a:r>
          </a:p>
          <a:p>
            <a:pPr marL="285750" indent="-285750">
              <a:buFont typeface="Arial" panose="020B0604020202020204" pitchFamily="34" charset="0"/>
              <a:buChar char="•"/>
            </a:pPr>
            <a:r>
              <a:rPr lang="en-GB" sz="2000" dirty="0" smtClean="0"/>
              <a:t>An emotional change </a:t>
            </a:r>
          </a:p>
          <a:p>
            <a:pPr marL="285750" indent="-285750">
              <a:buFont typeface="Arial" panose="020B0604020202020204" pitchFamily="34" charset="0"/>
              <a:buChar char="•"/>
            </a:pPr>
            <a:r>
              <a:rPr lang="en-GB" sz="2000" dirty="0" smtClean="0"/>
              <a:t>A change in attitudes at home</a:t>
            </a:r>
          </a:p>
          <a:p>
            <a:pPr marL="285750" indent="-285750">
              <a:buFont typeface="Arial" panose="020B0604020202020204" pitchFamily="34" charset="0"/>
              <a:buChar char="•"/>
            </a:pPr>
            <a:r>
              <a:rPr lang="en-GB" sz="2000" dirty="0" smtClean="0"/>
              <a:t>An increase of self esteem in class</a:t>
            </a:r>
          </a:p>
          <a:p>
            <a:pPr marL="285750" indent="-285750">
              <a:buFont typeface="Arial" panose="020B0604020202020204" pitchFamily="34" charset="0"/>
              <a:buChar char="•"/>
            </a:pPr>
            <a:endParaRPr lang="en-GB" sz="2000" dirty="0" smtClean="0"/>
          </a:p>
          <a:p>
            <a:pPr marL="285750" indent="-285750">
              <a:buFont typeface="Arial" panose="020B0604020202020204" pitchFamily="34" charset="0"/>
              <a:buChar char="•"/>
            </a:pPr>
            <a:endParaRPr lang="en-GB" sz="2000" dirty="0" smtClean="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31030" y="3480649"/>
            <a:ext cx="3641630" cy="2731223"/>
          </a:xfrm>
          <a:prstGeom prst="rect">
            <a:avLst/>
          </a:prstGeom>
        </p:spPr>
      </p:pic>
    </p:spTree>
    <p:extLst>
      <p:ext uri="{BB962C8B-B14F-4D97-AF65-F5344CB8AC3E}">
        <p14:creationId xmlns:p14="http://schemas.microsoft.com/office/powerpoint/2010/main" val="40669280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t Joseph's Camberwell Catholic Schools' Feder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628" y="5794620"/>
            <a:ext cx="1863876" cy="999038"/>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a:spLocks noGrp="1"/>
          </p:cNvSpPr>
          <p:nvPr>
            <p:ph type="ctrTitle"/>
          </p:nvPr>
        </p:nvSpPr>
        <p:spPr>
          <a:xfrm>
            <a:off x="109628" y="0"/>
            <a:ext cx="10782300" cy="970651"/>
          </a:xfrm>
        </p:spPr>
        <p:txBody>
          <a:bodyPr/>
          <a:lstStyle/>
          <a:p>
            <a:r>
              <a:rPr lang="en-GB" sz="4800" b="1" dirty="0" smtClean="0"/>
              <a:t>Next steps – Federation wide</a:t>
            </a:r>
            <a:endParaRPr lang="en-GB" sz="4800" dirty="0"/>
          </a:p>
        </p:txBody>
      </p:sp>
      <p:sp>
        <p:nvSpPr>
          <p:cNvPr id="5" name="TextBox 4"/>
          <p:cNvSpPr txBox="1"/>
          <p:nvPr/>
        </p:nvSpPr>
        <p:spPr>
          <a:xfrm>
            <a:off x="305887" y="970651"/>
            <a:ext cx="11184935" cy="6586418"/>
          </a:xfrm>
          <a:prstGeom prst="rect">
            <a:avLst/>
          </a:prstGeom>
          <a:noFill/>
        </p:spPr>
        <p:txBody>
          <a:bodyPr wrap="square" rtlCol="0">
            <a:spAutoFit/>
          </a:bodyPr>
          <a:lstStyle/>
          <a:p>
            <a:r>
              <a:rPr lang="en-GB" sz="2000" dirty="0"/>
              <a:t>As a whole school a recent pupil voice survey has shown </a:t>
            </a:r>
            <a:r>
              <a:rPr lang="en-GB" sz="2000" dirty="0" smtClean="0"/>
              <a:t>that 71% of </a:t>
            </a:r>
            <a:r>
              <a:rPr lang="en-GB" sz="2000" dirty="0"/>
              <a:t>pupils </a:t>
            </a:r>
            <a:r>
              <a:rPr lang="en-GB" sz="2000" dirty="0" smtClean="0"/>
              <a:t>in the Junior school and 54% </a:t>
            </a:r>
            <a:r>
              <a:rPr lang="en-GB" sz="2000" dirty="0"/>
              <a:t>of </a:t>
            </a:r>
            <a:r>
              <a:rPr lang="en-GB" sz="2000" dirty="0" smtClean="0"/>
              <a:t>pupils in the Infant school are not aware of the correct portion of fruit and vegetables to eat in a day and that on average across play times only 56% of children consider themselves to be ‘playing hard or running’</a:t>
            </a:r>
          </a:p>
          <a:p>
            <a:endParaRPr lang="en-GB" dirty="0" smtClean="0"/>
          </a:p>
          <a:p>
            <a:endParaRPr lang="en-GB" dirty="0" smtClean="0"/>
          </a:p>
          <a:p>
            <a:r>
              <a:rPr lang="en-GB" sz="2000" dirty="0" smtClean="0"/>
              <a:t>To do this we will:</a:t>
            </a:r>
          </a:p>
          <a:p>
            <a:endParaRPr lang="en-GB" dirty="0"/>
          </a:p>
          <a:p>
            <a:r>
              <a:rPr lang="en-GB" dirty="0" smtClean="0"/>
              <a:t>	Put in place workshops in each year group regarding balanced diets</a:t>
            </a:r>
          </a:p>
          <a:p>
            <a:r>
              <a:rPr lang="en-GB" dirty="0"/>
              <a:t>	</a:t>
            </a:r>
            <a:r>
              <a:rPr lang="en-GB" dirty="0" smtClean="0"/>
              <a:t>Science cross curriculum links</a:t>
            </a:r>
          </a:p>
          <a:p>
            <a:r>
              <a:rPr lang="en-GB" dirty="0"/>
              <a:t>	</a:t>
            </a:r>
            <a:r>
              <a:rPr lang="en-GB" dirty="0" smtClean="0"/>
              <a:t>Improve signage and awareness of what a portion is</a:t>
            </a:r>
          </a:p>
          <a:p>
            <a:r>
              <a:rPr lang="en-GB" dirty="0"/>
              <a:t>	</a:t>
            </a:r>
            <a:r>
              <a:rPr lang="en-GB" dirty="0" smtClean="0"/>
              <a:t>Increase opportunities for active play at break time</a:t>
            </a:r>
          </a:p>
          <a:p>
            <a:r>
              <a:rPr lang="en-GB" dirty="0"/>
              <a:t>	</a:t>
            </a:r>
            <a:r>
              <a:rPr lang="en-GB" dirty="0" smtClean="0"/>
              <a:t>Further train staff and young leaders</a:t>
            </a:r>
          </a:p>
          <a:p>
            <a:pPr marL="285750" indent="-285750">
              <a:buFont typeface="Arial" panose="020B0604020202020204" pitchFamily="34" charset="0"/>
              <a:buChar char="•"/>
            </a:pPr>
            <a:endParaRPr lang="en-GB" dirty="0"/>
          </a:p>
          <a:p>
            <a:r>
              <a:rPr lang="en-GB" dirty="0" smtClean="0"/>
              <a:t>We </a:t>
            </a:r>
            <a:r>
              <a:rPr lang="en-GB" dirty="0"/>
              <a:t>are going to focus on developing these areas before conducting another </a:t>
            </a:r>
            <a:r>
              <a:rPr lang="en-GB" dirty="0" smtClean="0"/>
              <a:t>survey</a:t>
            </a:r>
          </a:p>
          <a:p>
            <a:r>
              <a:rPr lang="en-GB" dirty="0" smtClean="0"/>
              <a:t> </a:t>
            </a:r>
            <a:r>
              <a:rPr lang="en-GB" dirty="0"/>
              <a:t>and assessing the impact of measures we put </a:t>
            </a:r>
            <a:r>
              <a:rPr lang="en-GB" dirty="0" smtClean="0"/>
              <a:t>in.</a:t>
            </a:r>
          </a:p>
          <a:p>
            <a:endParaRPr lang="en-GB" dirty="0"/>
          </a:p>
          <a:p>
            <a:endParaRPr lang="en-GB" dirty="0"/>
          </a:p>
          <a:p>
            <a:r>
              <a:rPr lang="en-GB" dirty="0" smtClean="0"/>
              <a:t>.</a:t>
            </a:r>
          </a:p>
          <a:p>
            <a:endParaRPr lang="en-GB" dirty="0"/>
          </a:p>
          <a:p>
            <a:endParaRPr lang="en-GB" dirty="0" smtClean="0"/>
          </a:p>
          <a:p>
            <a:endParaRPr lang="en-GB" dirty="0" smtClean="0"/>
          </a:p>
          <a:p>
            <a:endParaRPr lang="en-GB" dirty="0"/>
          </a:p>
          <a:p>
            <a:endParaRPr lang="en-GB"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43510" y="4263860"/>
            <a:ext cx="3609385" cy="2030279"/>
          </a:xfrm>
          <a:prstGeom prst="rect">
            <a:avLst/>
          </a:prstGeom>
        </p:spPr>
      </p:pic>
    </p:spTree>
    <p:extLst>
      <p:ext uri="{BB962C8B-B14F-4D97-AF65-F5344CB8AC3E}">
        <p14:creationId xmlns:p14="http://schemas.microsoft.com/office/powerpoint/2010/main" val="5429634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t Joseph's Camberwell Catholic Schools' Feder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887" y="5440471"/>
            <a:ext cx="2381250" cy="127635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a:spLocks noGrp="1"/>
          </p:cNvSpPr>
          <p:nvPr>
            <p:ph type="ctrTitle"/>
          </p:nvPr>
        </p:nvSpPr>
        <p:spPr>
          <a:xfrm>
            <a:off x="109628" y="0"/>
            <a:ext cx="10782300" cy="970651"/>
          </a:xfrm>
        </p:spPr>
        <p:txBody>
          <a:bodyPr/>
          <a:lstStyle/>
          <a:p>
            <a:r>
              <a:rPr lang="en-GB" sz="4800" b="1" dirty="0" smtClean="0"/>
              <a:t>Next steps – Target group</a:t>
            </a:r>
            <a:endParaRPr lang="en-GB" sz="4800" dirty="0"/>
          </a:p>
        </p:txBody>
      </p:sp>
      <p:sp>
        <p:nvSpPr>
          <p:cNvPr id="5" name="TextBox 4"/>
          <p:cNvSpPr txBox="1"/>
          <p:nvPr/>
        </p:nvSpPr>
        <p:spPr>
          <a:xfrm>
            <a:off x="526942" y="1499699"/>
            <a:ext cx="10833315" cy="3139321"/>
          </a:xfrm>
          <a:prstGeom prst="rect">
            <a:avLst/>
          </a:prstGeom>
          <a:noFill/>
        </p:spPr>
        <p:txBody>
          <a:bodyPr wrap="square" rtlCol="0">
            <a:spAutoFit/>
          </a:bodyPr>
          <a:lstStyle/>
          <a:p>
            <a:r>
              <a:rPr lang="en-GB" dirty="0"/>
              <a:t>We have only just started our work with our targeted obese children so we are going to continue to focus on them for our Silver Award. Having started meeting as a Healthy Schools Group across the federation with Science and PSHE leads we have already identified ways to push this further.</a:t>
            </a:r>
          </a:p>
          <a:p>
            <a:endParaRPr lang="en-GB" dirty="0" smtClean="0"/>
          </a:p>
          <a:p>
            <a:endParaRPr lang="en-GB" dirty="0"/>
          </a:p>
          <a:p>
            <a:endParaRPr lang="en-GB" dirty="0"/>
          </a:p>
          <a:p>
            <a:pPr marL="285750" indent="-285750">
              <a:buFont typeface="Arial" panose="020B0604020202020204" pitchFamily="34" charset="0"/>
              <a:buChar char="•"/>
            </a:pPr>
            <a:r>
              <a:rPr lang="en-GB" dirty="0" smtClean="0"/>
              <a:t>Shake Up Club </a:t>
            </a:r>
          </a:p>
          <a:p>
            <a:pPr marL="285750" indent="-285750">
              <a:buFont typeface="Arial" panose="020B0604020202020204" pitchFamily="34" charset="0"/>
              <a:buChar char="•"/>
            </a:pPr>
            <a:r>
              <a:rPr lang="en-GB" dirty="0" smtClean="0"/>
              <a:t>Continuation of cooking workshops with parents</a:t>
            </a:r>
          </a:p>
          <a:p>
            <a:pPr marL="285750" indent="-285750">
              <a:buFont typeface="Arial" panose="020B0604020202020204" pitchFamily="34" charset="0"/>
              <a:buChar char="•"/>
            </a:pPr>
            <a:r>
              <a:rPr lang="en-GB" dirty="0" smtClean="0"/>
              <a:t>Coffee Morning and follow up meetings with parents involving the school nurse</a:t>
            </a:r>
          </a:p>
          <a:p>
            <a:pPr marL="285750" indent="-285750">
              <a:buFont typeface="Arial" panose="020B0604020202020204" pitchFamily="34" charset="0"/>
              <a:buChar char="•"/>
            </a:pPr>
            <a:r>
              <a:rPr lang="en-GB" dirty="0" smtClean="0"/>
              <a:t>Pupil voice led afterschool club from core group</a:t>
            </a:r>
          </a:p>
          <a:p>
            <a:pPr marL="285750" indent="-285750">
              <a:buFont typeface="Arial" panose="020B0604020202020204" pitchFamily="34" charset="0"/>
              <a:buChar char="•"/>
            </a:pPr>
            <a:r>
              <a:rPr lang="en-GB" dirty="0" smtClean="0"/>
              <a:t>Group dealing with social needs and issues</a:t>
            </a:r>
            <a:endParaRPr lang="en-GB"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8258919" y="3220303"/>
            <a:ext cx="3626173" cy="2708298"/>
          </a:xfrm>
          <a:prstGeom prst="rect">
            <a:avLst/>
          </a:prstGeom>
        </p:spPr>
      </p:pic>
    </p:spTree>
    <p:extLst>
      <p:ext uri="{BB962C8B-B14F-4D97-AF65-F5344CB8AC3E}">
        <p14:creationId xmlns:p14="http://schemas.microsoft.com/office/powerpoint/2010/main" val="6336030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t Joseph's Camberwell Catholic Schools' Feder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887" y="5592169"/>
            <a:ext cx="2096350" cy="1123644"/>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a:spLocks noGrp="1"/>
          </p:cNvSpPr>
          <p:nvPr>
            <p:ph type="ctrTitle"/>
          </p:nvPr>
        </p:nvSpPr>
        <p:spPr>
          <a:xfrm>
            <a:off x="305887" y="-88755"/>
            <a:ext cx="10782300" cy="970651"/>
          </a:xfrm>
        </p:spPr>
        <p:txBody>
          <a:bodyPr/>
          <a:lstStyle/>
          <a:p>
            <a:r>
              <a:rPr lang="en-GB" sz="4800" b="1" dirty="0" smtClean="0"/>
              <a:t>Monitoring</a:t>
            </a:r>
            <a:endParaRPr lang="en-GB" sz="4800" dirty="0"/>
          </a:p>
        </p:txBody>
      </p:sp>
      <p:sp>
        <p:nvSpPr>
          <p:cNvPr id="5" name="TextBox 4"/>
          <p:cNvSpPr txBox="1"/>
          <p:nvPr/>
        </p:nvSpPr>
        <p:spPr>
          <a:xfrm>
            <a:off x="1662045" y="914381"/>
            <a:ext cx="8968636" cy="4154984"/>
          </a:xfrm>
          <a:prstGeom prst="rect">
            <a:avLst/>
          </a:prstGeom>
          <a:noFill/>
        </p:spPr>
        <p:txBody>
          <a:bodyPr wrap="square" rtlCol="0">
            <a:spAutoFit/>
          </a:bodyPr>
          <a:lstStyle/>
          <a:p>
            <a:r>
              <a:rPr lang="en-GB" sz="2400" dirty="0" smtClean="0"/>
              <a:t>We have been using the CD wheel to help monitor what is being done in schools and the impact of what is happening.</a:t>
            </a:r>
          </a:p>
          <a:p>
            <a:endParaRPr lang="en-GB" dirty="0" smtClean="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smtClean="0"/>
          </a:p>
          <a:p>
            <a:endParaRPr lang="en-GB" dirty="0" smtClean="0"/>
          </a:p>
          <a:p>
            <a:endParaRPr lang="en-GB" dirty="0"/>
          </a:p>
          <a:p>
            <a:endParaRPr lang="en-GB" dirty="0"/>
          </a:p>
        </p:txBody>
      </p:sp>
      <p:pic>
        <p:nvPicPr>
          <p:cNvPr id="2" name="Picture 1"/>
          <p:cNvPicPr>
            <a:picLocks noChangeAspect="1"/>
          </p:cNvPicPr>
          <p:nvPr/>
        </p:nvPicPr>
        <p:blipFill>
          <a:blip r:embed="rId3"/>
          <a:stretch>
            <a:fillRect/>
          </a:stretch>
        </p:blipFill>
        <p:spPr>
          <a:xfrm>
            <a:off x="5864504" y="1952713"/>
            <a:ext cx="4227147" cy="350824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4834" y="1966522"/>
            <a:ext cx="4402582" cy="3473949"/>
          </a:xfrm>
          <a:prstGeom prst="rect">
            <a:avLst/>
          </a:prstGeom>
        </p:spPr>
      </p:pic>
    </p:spTree>
    <p:extLst>
      <p:ext uri="{BB962C8B-B14F-4D97-AF65-F5344CB8AC3E}">
        <p14:creationId xmlns:p14="http://schemas.microsoft.com/office/powerpoint/2010/main" val="1701062034"/>
      </p:ext>
    </p:extLst>
  </p:cSld>
  <p:clrMapOvr>
    <a:masterClrMapping/>
  </p:clrMapOvr>
</p:sld>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xmlns="" name="Metropolitan" id="{4C5440D6-04D2-4954-96CF-F251137069B2}" vid="{79CFCA13-9412-4290-BB4B-85112F88857B}"/>
    </a:ext>
  </a:extLst>
</a:theme>
</file>

<file path=docProps/app.xml><?xml version="1.0" encoding="utf-8"?>
<Properties xmlns="http://schemas.openxmlformats.org/officeDocument/2006/extended-properties" xmlns:vt="http://schemas.openxmlformats.org/officeDocument/2006/docPropsVTypes">
  <Template>TM03457491[[fn=Metropolitan]]</Template>
  <TotalTime>432</TotalTime>
  <Words>516</Words>
  <Application>Microsoft Office PowerPoint</Application>
  <PresentationFormat>Custom</PresentationFormat>
  <Paragraphs>87</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Metropolitan</vt:lpstr>
      <vt:lpstr>St Joseph's Camberwell Catholic Schools' Federation</vt:lpstr>
      <vt:lpstr>School Background</vt:lpstr>
      <vt:lpstr>Actions</vt:lpstr>
      <vt:lpstr>Problems faced</vt:lpstr>
      <vt:lpstr>What we want</vt:lpstr>
      <vt:lpstr>Next steps – Federation wide</vt:lpstr>
      <vt:lpstr>Next steps – Target group</vt:lpstr>
      <vt:lpstr>Monitoring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 Joseph's Camberwell Catholic Schools' Federation</dc:title>
  <dc:creator>Mr Higgins</dc:creator>
  <cp:lastModifiedBy>Theodore, Cherie</cp:lastModifiedBy>
  <cp:revision>19</cp:revision>
  <dcterms:created xsi:type="dcterms:W3CDTF">2018-03-20T10:56:22Z</dcterms:created>
  <dcterms:modified xsi:type="dcterms:W3CDTF">2018-03-22T16:10:26Z</dcterms:modified>
</cp:coreProperties>
</file>