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0" r:id="rId5"/>
    <p:sldId id="263" r:id="rId6"/>
    <p:sldId id="262" r:id="rId7"/>
    <p:sldId id="261" r:id="rId8"/>
    <p:sldId id="264" r:id="rId9"/>
    <p:sldId id="265" r:id="rId10"/>
    <p:sldId id="266" r:id="rId11"/>
    <p:sldId id="267" r:id="rId12"/>
    <p:sldId id="268" r:id="rId13"/>
    <p:sldId id="278" r:id="rId14"/>
    <p:sldId id="279" r:id="rId15"/>
    <p:sldId id="269" r:id="rId16"/>
    <p:sldId id="270" r:id="rId17"/>
    <p:sldId id="271" r:id="rId18"/>
    <p:sldId id="272"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68327" autoAdjust="0"/>
  </p:normalViewPr>
  <p:slideViewPr>
    <p:cSldViewPr>
      <p:cViewPr>
        <p:scale>
          <a:sx n="84" d="100"/>
          <a:sy n="84" d="100"/>
        </p:scale>
        <p:origin x="-43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08619F-EB75-4B52-90AE-519022C04645}" type="datetimeFigureOut">
              <a:rPr lang="en-GB" smtClean="0"/>
              <a:t>22/03/2018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9DCC75-AAE6-47A2-81BA-1A0AAE7BCB3C}" type="slidenum">
              <a:rPr lang="en-GB" smtClean="0"/>
              <a:t>‹#›</a:t>
            </a:fld>
            <a:endParaRPr lang="en-GB"/>
          </a:p>
        </p:txBody>
      </p:sp>
    </p:spTree>
    <p:extLst>
      <p:ext uri="{BB962C8B-B14F-4D97-AF65-F5344CB8AC3E}">
        <p14:creationId xmlns:p14="http://schemas.microsoft.com/office/powerpoint/2010/main" val="399194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This presentation is designed to support the Subject Leader and Teaching Staff as CPD.</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You will need to have read and considered options within this presentation prior to the session. </a:t>
            </a:r>
            <a:endParaRPr lang="en-GB" b="1" dirty="0" smtClean="0"/>
          </a:p>
          <a:p>
            <a:endParaRPr lang="en-GB" dirty="0" smtClean="0"/>
          </a:p>
          <a:p>
            <a:r>
              <a:rPr lang="en-GB" dirty="0" smtClean="0"/>
              <a:t>You may choose to cover all of the content in this PPT or break it into separate sessions</a:t>
            </a:r>
          </a:p>
          <a:p>
            <a:endParaRPr lang="en-GB" dirty="0" smtClean="0"/>
          </a:p>
          <a:p>
            <a:r>
              <a:rPr lang="en-GB" dirty="0" smtClean="0"/>
              <a:t>It is intended</a:t>
            </a:r>
            <a:r>
              <a:rPr lang="en-GB" baseline="0" dirty="0" smtClean="0"/>
              <a:t> to support you in disseminating best practice to your staff PLUS guiding your subject leadership</a:t>
            </a:r>
            <a:endParaRPr lang="en-GB" dirty="0" smtClean="0"/>
          </a:p>
          <a:p>
            <a:endParaRPr lang="en-GB" dirty="0" smtClean="0"/>
          </a:p>
          <a:p>
            <a:r>
              <a:rPr lang="en-GB" dirty="0" smtClean="0"/>
              <a:t>STAFF CPD: Introduce</a:t>
            </a:r>
            <a:r>
              <a:rPr lang="en-GB" baseline="0" dirty="0" smtClean="0"/>
              <a:t> the session</a:t>
            </a:r>
          </a:p>
          <a:p>
            <a:endParaRPr lang="en-GB" baseline="0" dirty="0" smtClean="0"/>
          </a:p>
        </p:txBody>
      </p:sp>
      <p:sp>
        <p:nvSpPr>
          <p:cNvPr id="4" name="Slide Number Placeholder 3"/>
          <p:cNvSpPr>
            <a:spLocks noGrp="1"/>
          </p:cNvSpPr>
          <p:nvPr>
            <p:ph type="sldNum" sz="quarter" idx="10"/>
          </p:nvPr>
        </p:nvSpPr>
        <p:spPr/>
        <p:txBody>
          <a:bodyPr/>
          <a:lstStyle/>
          <a:p>
            <a:fld id="{189DCC75-AAE6-47A2-81BA-1A0AAE7BCB3C}" type="slidenum">
              <a:rPr lang="en-GB" smtClean="0"/>
              <a:t>1</a:t>
            </a:fld>
            <a:endParaRPr lang="en-GB"/>
          </a:p>
        </p:txBody>
      </p:sp>
    </p:spTree>
    <p:extLst>
      <p:ext uri="{BB962C8B-B14F-4D97-AF65-F5344CB8AC3E}">
        <p14:creationId xmlns:p14="http://schemas.microsoft.com/office/powerpoint/2010/main" val="120661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Ensure that staff know it is ok for pupils to write ‘I don’t know’ or put a question mark</a:t>
            </a:r>
          </a:p>
          <a:p>
            <a:endParaRPr lang="en-GB" dirty="0" smtClean="0"/>
          </a:p>
          <a:p>
            <a:r>
              <a:rPr lang="en-GB" dirty="0" smtClean="0"/>
              <a:t>The Draw and Write should be double sided and identify which is</a:t>
            </a:r>
            <a:r>
              <a:rPr lang="en-GB" baseline="0" dirty="0" smtClean="0"/>
              <a:t> the first and which is the second attempt</a:t>
            </a:r>
          </a:p>
          <a:p>
            <a:endParaRPr lang="en-GB" baseline="0" dirty="0" smtClean="0"/>
          </a:p>
          <a:p>
            <a:r>
              <a:rPr lang="en-GB" baseline="0" dirty="0" smtClean="0"/>
              <a:t>NOTE: The example above shows us nothing about what the pupil believes community to be – we would expect that the final Draw and Write would include images of school, neighbourhoods, people around us, clubs the pupil belongs to and/or places of worship</a:t>
            </a:r>
          </a:p>
          <a:p>
            <a:endParaRPr lang="en-GB" baseline="0" dirty="0" smtClean="0"/>
          </a:p>
          <a:p>
            <a:r>
              <a:rPr lang="en-GB" dirty="0" smtClean="0"/>
              <a:t>In Year 3 in the PSHE and Wellbeing Curriculum Framework</a:t>
            </a:r>
            <a:r>
              <a:rPr lang="en-GB" baseline="0" dirty="0" smtClean="0"/>
              <a:t> under core theme ‘Living in the Wider World’ there is a focus on community.</a:t>
            </a:r>
          </a:p>
          <a:p>
            <a:r>
              <a:rPr lang="en-GB" baseline="0" dirty="0" smtClean="0"/>
              <a:t>This Draw and Write could support the teacher in the pupils understanding of community – if the pupils are like this pupil, they wont know what ‘community’ means and much of the further learning could be lost.</a:t>
            </a:r>
          </a:p>
          <a:p>
            <a:endParaRPr lang="en-GB" baseline="0" dirty="0" smtClean="0"/>
          </a:p>
          <a:p>
            <a:r>
              <a:rPr lang="en-US" sz="1200" b="1" kern="1200" dirty="0" smtClean="0">
                <a:solidFill>
                  <a:schemeClr val="tx1"/>
                </a:solidFill>
                <a:effectLst/>
                <a:latin typeface="+mn-lt"/>
                <a:ea typeface="+mn-ea"/>
                <a:cs typeface="+mn-cs"/>
              </a:rPr>
              <a:t>Me and my community</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Citizenship &amp; British values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Children will learn:</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being part of a community means, and about the varied institutions that support communities locally and nationally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Children should:</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-recognise the role of voluntary, community and pressure groups, especially in relation to health and wellbeing</a:t>
            </a:r>
            <a:endParaRPr lang="en-GB" dirty="0"/>
          </a:p>
        </p:txBody>
      </p:sp>
      <p:sp>
        <p:nvSpPr>
          <p:cNvPr id="4" name="Slide Number Placeholder 3"/>
          <p:cNvSpPr>
            <a:spLocks noGrp="1"/>
          </p:cNvSpPr>
          <p:nvPr>
            <p:ph type="sldNum" sz="quarter" idx="10"/>
          </p:nvPr>
        </p:nvSpPr>
        <p:spPr/>
        <p:txBody>
          <a:bodyPr/>
          <a:lstStyle/>
          <a:p>
            <a:fld id="{189DCC75-AAE6-47A2-81BA-1A0AAE7BCB3C}" type="slidenum">
              <a:rPr lang="en-GB" smtClean="0"/>
              <a:t>10</a:t>
            </a:fld>
            <a:endParaRPr lang="en-GB"/>
          </a:p>
        </p:txBody>
      </p:sp>
    </p:spTree>
    <p:extLst>
      <p:ext uri="{BB962C8B-B14F-4D97-AF65-F5344CB8AC3E}">
        <p14:creationId xmlns:p14="http://schemas.microsoft.com/office/powerpoint/2010/main" val="261597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a:t>
            </a:r>
            <a:r>
              <a:rPr lang="en-GB" b="1" dirty="0" smtClean="0"/>
              <a:t>initial</a:t>
            </a:r>
            <a:r>
              <a:rPr lang="en-GB" dirty="0" smtClean="0"/>
              <a:t> Draw and Write</a:t>
            </a:r>
            <a:r>
              <a:rPr lang="en-GB" baseline="0" dirty="0" smtClean="0"/>
              <a:t> for a series of lessons on health and teeth health</a:t>
            </a:r>
          </a:p>
          <a:p>
            <a:endParaRPr lang="en-GB" baseline="0" dirty="0" smtClean="0"/>
          </a:p>
          <a:p>
            <a:r>
              <a:rPr lang="en-GB" baseline="0" dirty="0" smtClean="0"/>
              <a:t>Compare this to the next slide</a:t>
            </a:r>
          </a:p>
        </p:txBody>
      </p:sp>
      <p:sp>
        <p:nvSpPr>
          <p:cNvPr id="4" name="Slide Number Placeholder 3"/>
          <p:cNvSpPr>
            <a:spLocks noGrp="1"/>
          </p:cNvSpPr>
          <p:nvPr>
            <p:ph type="sldNum" sz="quarter" idx="10"/>
          </p:nvPr>
        </p:nvSpPr>
        <p:spPr/>
        <p:txBody>
          <a:bodyPr/>
          <a:lstStyle/>
          <a:p>
            <a:fld id="{189DCC75-AAE6-47A2-81BA-1A0AAE7BCB3C}" type="slidenum">
              <a:rPr lang="en-GB" smtClean="0"/>
              <a:t>11</a:t>
            </a:fld>
            <a:endParaRPr lang="en-GB"/>
          </a:p>
        </p:txBody>
      </p:sp>
    </p:spTree>
    <p:extLst>
      <p:ext uri="{BB962C8B-B14F-4D97-AF65-F5344CB8AC3E}">
        <p14:creationId xmlns:p14="http://schemas.microsoft.com/office/powerpoint/2010/main" val="232064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a:t>
            </a:r>
            <a:r>
              <a:rPr lang="en-GB" baseline="0" dirty="0" smtClean="0"/>
              <a:t> final</a:t>
            </a:r>
            <a:r>
              <a:rPr lang="en-GB" dirty="0" smtClean="0"/>
              <a:t> Draw and Write</a:t>
            </a:r>
            <a:r>
              <a:rPr lang="en-GB" baseline="0" dirty="0" smtClean="0"/>
              <a:t> for a series of lessons on health and teeth health</a:t>
            </a:r>
          </a:p>
          <a:p>
            <a:endParaRPr lang="en-GB" baseline="0" dirty="0" smtClean="0"/>
          </a:p>
          <a:p>
            <a:r>
              <a:rPr lang="en-GB" baseline="0" dirty="0" smtClean="0"/>
              <a:t>Compared to the previous slide we see:</a:t>
            </a:r>
          </a:p>
          <a:p>
            <a:pPr marL="171450" indent="-171450">
              <a:buFont typeface="Wingdings" pitchFamily="2" charset="2"/>
              <a:buChar char="ü"/>
            </a:pPr>
            <a:r>
              <a:rPr lang="en-GB" baseline="0" dirty="0" smtClean="0"/>
              <a:t>The pupil’s understanding of healthy teeth has improved</a:t>
            </a:r>
          </a:p>
          <a:p>
            <a:pPr marL="171450" indent="-171450">
              <a:buFont typeface="Wingdings" pitchFamily="2" charset="2"/>
              <a:buChar char="ü"/>
            </a:pPr>
            <a:r>
              <a:rPr lang="en-GB" baseline="0" dirty="0" smtClean="0"/>
              <a:t>The pupil understanding of how to keep teeth healthy has improved</a:t>
            </a:r>
          </a:p>
          <a:p>
            <a:pPr marL="0" indent="0">
              <a:buFont typeface="Wingdings" pitchFamily="2" charset="2"/>
              <a:buNone/>
            </a:pPr>
            <a:endParaRPr lang="en-GB" baseline="0" dirty="0" smtClean="0"/>
          </a:p>
          <a:p>
            <a:pPr marL="171450" indent="-171450">
              <a:buFont typeface="Wingdings" pitchFamily="2" charset="2"/>
              <a:buChar char="Ø"/>
            </a:pPr>
            <a:r>
              <a:rPr lang="en-GB" baseline="0" dirty="0" smtClean="0"/>
              <a:t>The pupil now needs support in ‘what keeps you healthy’ as they just list fruit and more understanding of ‘why people need to eat’ – we would expect some understanding of nutrition and energy.</a:t>
            </a:r>
            <a:endParaRPr lang="en-GB" dirty="0" smtClean="0"/>
          </a:p>
          <a:p>
            <a:endParaRPr lang="en-GB" dirty="0"/>
          </a:p>
        </p:txBody>
      </p:sp>
      <p:sp>
        <p:nvSpPr>
          <p:cNvPr id="4" name="Slide Number Placeholder 3"/>
          <p:cNvSpPr>
            <a:spLocks noGrp="1"/>
          </p:cNvSpPr>
          <p:nvPr>
            <p:ph type="sldNum" sz="quarter" idx="10"/>
          </p:nvPr>
        </p:nvSpPr>
        <p:spPr/>
        <p:txBody>
          <a:bodyPr/>
          <a:lstStyle/>
          <a:p>
            <a:fld id="{189DCC75-AAE6-47A2-81BA-1A0AAE7BCB3C}" type="slidenum">
              <a:rPr lang="en-GB" smtClean="0"/>
              <a:t>12</a:t>
            </a:fld>
            <a:endParaRPr lang="en-GB"/>
          </a:p>
        </p:txBody>
      </p:sp>
    </p:spTree>
    <p:extLst>
      <p:ext uri="{BB962C8B-B14F-4D97-AF65-F5344CB8AC3E}">
        <p14:creationId xmlns:p14="http://schemas.microsoft.com/office/powerpoint/2010/main" val="257072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Staff should use the PSHE</a:t>
            </a:r>
            <a:r>
              <a:rPr lang="en-GB" baseline="0" dirty="0" smtClean="0"/>
              <a:t> and Wellbeing Curriculum Framework as the </a:t>
            </a:r>
            <a:r>
              <a:rPr lang="en-GB" b="1" baseline="0" dirty="0" smtClean="0"/>
              <a:t>starting point </a:t>
            </a:r>
            <a:r>
              <a:rPr lang="en-GB" baseline="0" dirty="0" smtClean="0"/>
              <a:t>for lesson creation</a:t>
            </a:r>
          </a:p>
          <a:p>
            <a:endParaRPr lang="en-GB" baseline="0" dirty="0" smtClean="0"/>
          </a:p>
          <a:p>
            <a:pPr marL="228600" indent="-228600">
              <a:buFont typeface="+mj-lt"/>
              <a:buAutoNum type="arabicPeriod"/>
            </a:pPr>
            <a:r>
              <a:rPr lang="en-GB" b="1" baseline="0" dirty="0" smtClean="0"/>
              <a:t>Take a learning objective </a:t>
            </a:r>
            <a:r>
              <a:rPr lang="en-GB" baseline="0" dirty="0" smtClean="0"/>
              <a:t>and reduce it to the basic skills and knowledge needed (This may come from the Draw and Write evidence)</a:t>
            </a:r>
          </a:p>
          <a:p>
            <a:pPr marL="228600" indent="-228600">
              <a:buFont typeface="+mj-lt"/>
              <a:buAutoNum type="arabicPeriod"/>
            </a:pPr>
            <a:r>
              <a:rPr lang="en-GB" b="1" baseline="0" dirty="0" smtClean="0"/>
              <a:t>Then create lesson/s </a:t>
            </a:r>
            <a:r>
              <a:rPr lang="en-GB" baseline="0" dirty="0" smtClean="0"/>
              <a:t>so that by the end of the lesson series of lessons the pupils own the skills and knowledge of the objectives</a:t>
            </a:r>
          </a:p>
          <a:p>
            <a:endParaRPr lang="en-GB" baseline="0" dirty="0" smtClean="0"/>
          </a:p>
          <a:p>
            <a:r>
              <a:rPr lang="en-GB" baseline="0" dirty="0" smtClean="0"/>
              <a:t>See the above example where one lesson objective and example of what ‘children should’ – the outcome - has been split into objectives that build up pupil knowledge and understanding</a:t>
            </a:r>
          </a:p>
        </p:txBody>
      </p:sp>
      <p:sp>
        <p:nvSpPr>
          <p:cNvPr id="4" name="Slide Number Placeholder 3"/>
          <p:cNvSpPr>
            <a:spLocks noGrp="1"/>
          </p:cNvSpPr>
          <p:nvPr>
            <p:ph type="sldNum" sz="quarter" idx="10"/>
          </p:nvPr>
        </p:nvSpPr>
        <p:spPr/>
        <p:txBody>
          <a:bodyPr/>
          <a:lstStyle/>
          <a:p>
            <a:fld id="{189DCC75-AAE6-47A2-81BA-1A0AAE7BCB3C}" type="slidenum">
              <a:rPr lang="en-GB" smtClean="0"/>
              <a:t>13</a:t>
            </a:fld>
            <a:endParaRPr lang="en-GB"/>
          </a:p>
        </p:txBody>
      </p:sp>
    </p:spTree>
    <p:extLst>
      <p:ext uri="{BB962C8B-B14F-4D97-AF65-F5344CB8AC3E}">
        <p14:creationId xmlns:p14="http://schemas.microsoft.com/office/powerpoint/2010/main" val="76879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example of a lesson</a:t>
            </a:r>
            <a:r>
              <a:rPr lang="en-GB" baseline="0" dirty="0" smtClean="0"/>
              <a:t> based on the first objective from the previous slide</a:t>
            </a:r>
          </a:p>
          <a:p>
            <a:endParaRPr lang="en-GB" baseline="0" dirty="0" smtClean="0"/>
          </a:p>
          <a:p>
            <a:r>
              <a:rPr lang="en-GB" baseline="0" dirty="0" smtClean="0"/>
              <a:t>Every lesson should start with rules as a container for this sensitive subject. There is a Rules poster for KS1 and KS2 in the file</a:t>
            </a:r>
          </a:p>
          <a:p>
            <a:r>
              <a:rPr lang="en-GB" baseline="0" dirty="0" smtClean="0"/>
              <a:t>Another Rule example is </a:t>
            </a:r>
          </a:p>
          <a:p>
            <a:r>
              <a:rPr lang="en-GB" baseline="0" dirty="0" smtClean="0"/>
              <a:t>R -respect</a:t>
            </a:r>
          </a:p>
          <a:p>
            <a:r>
              <a:rPr lang="en-GB" baseline="0" dirty="0" smtClean="0"/>
              <a:t>O- openness </a:t>
            </a:r>
          </a:p>
          <a:p>
            <a:r>
              <a:rPr lang="en-GB" baseline="0" dirty="0" smtClean="0"/>
              <a:t>C –confidentiality </a:t>
            </a:r>
          </a:p>
          <a:p>
            <a:r>
              <a:rPr lang="en-GB" baseline="0" dirty="0" smtClean="0"/>
              <a:t>K –kindness</a:t>
            </a:r>
          </a:p>
          <a:p>
            <a:endParaRPr lang="en-GB" baseline="0" dirty="0" smtClean="0"/>
          </a:p>
          <a:p>
            <a:r>
              <a:rPr lang="en-GB" baseline="0" dirty="0" smtClean="0"/>
              <a:t>The Game is an opportunity to begin working together, listening to each other and being mindful of each other and should take no longer than 5 minutes. A games list is in the file. It is repeated at the end to celebrate the end of the session</a:t>
            </a:r>
          </a:p>
          <a:p>
            <a:endParaRPr lang="en-GB" baseline="0" dirty="0" smtClean="0"/>
          </a:p>
          <a:p>
            <a:r>
              <a:rPr lang="en-GB" baseline="0" dirty="0" smtClean="0"/>
              <a:t>The Round is an Assessment for Learning tool (</a:t>
            </a:r>
            <a:r>
              <a:rPr lang="en-GB" baseline="0" dirty="0" err="1" smtClean="0"/>
              <a:t>AfL</a:t>
            </a:r>
            <a:r>
              <a:rPr lang="en-GB" baseline="0" dirty="0" smtClean="0"/>
              <a:t>) –finding out what the pupils know. It should take no more than 1 minute to hear the answer from every child and if it goes over 2 minutes then ask pairs to turn to each other and tell each other their answer. If you let it go on longer then attention will wane</a:t>
            </a:r>
          </a:p>
          <a:p>
            <a:endParaRPr lang="en-GB" baseline="0" dirty="0" smtClean="0"/>
          </a:p>
          <a:p>
            <a:r>
              <a:rPr lang="en-GB" baseline="0" dirty="0" smtClean="0"/>
              <a:t>Main – this is the teaching of skills and knowledge – teaching the objective</a:t>
            </a:r>
          </a:p>
          <a:p>
            <a:endParaRPr lang="en-GB" baseline="0" dirty="0" smtClean="0"/>
          </a:p>
          <a:p>
            <a:r>
              <a:rPr lang="en-GB" baseline="0" dirty="0" smtClean="0"/>
              <a:t>The Round is repeated to hear changes in opinion, additions to knowledge </a:t>
            </a:r>
            <a:r>
              <a:rPr lang="en-GB" baseline="0" dirty="0" err="1" smtClean="0"/>
              <a:t>etc</a:t>
            </a:r>
            <a:endParaRPr lang="en-GB" baseline="0" dirty="0" smtClean="0"/>
          </a:p>
          <a:p>
            <a:endParaRPr lang="en-GB" baseline="0" dirty="0" smtClean="0"/>
          </a:p>
          <a:p>
            <a:r>
              <a:rPr lang="en-GB" baseline="0" dirty="0" smtClean="0"/>
              <a:t>At the end of the session (or the day after) the final Baseline Assessment can be completed – unless this is a series of lessons or a unit of work, in which case the Assessment will take place at the end of the series of lessons</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89DCC75-AAE6-47A2-81BA-1A0AAE7BCB3C}" type="slidenum">
              <a:rPr lang="en-GB" smtClean="0"/>
              <a:t>14</a:t>
            </a:fld>
            <a:endParaRPr lang="en-GB"/>
          </a:p>
        </p:txBody>
      </p:sp>
    </p:spTree>
    <p:extLst>
      <p:ext uri="{BB962C8B-B14F-4D97-AF65-F5344CB8AC3E}">
        <p14:creationId xmlns:p14="http://schemas.microsoft.com/office/powerpoint/2010/main" val="195707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Monitoring </a:t>
            </a:r>
          </a:p>
          <a:p>
            <a:r>
              <a:rPr lang="en-GB" b="1" dirty="0" smtClean="0"/>
              <a:t>Prior</a:t>
            </a:r>
            <a:r>
              <a:rPr lang="en-GB" b="1" baseline="0" dirty="0" smtClean="0"/>
              <a:t> to the Staff CPD session the </a:t>
            </a:r>
            <a:r>
              <a:rPr lang="en-GB" b="1" dirty="0" smtClean="0"/>
              <a:t>Subject Leader</a:t>
            </a:r>
            <a:r>
              <a:rPr lang="en-GB" b="1" baseline="0" dirty="0" smtClean="0"/>
              <a:t> will need to make decisions and share them with staff – options for monitoring are below</a:t>
            </a:r>
            <a:endParaRPr lang="en-GB" dirty="0" smtClean="0"/>
          </a:p>
          <a:p>
            <a:endParaRPr lang="en-GB" dirty="0" smtClean="0"/>
          </a:p>
          <a:p>
            <a:r>
              <a:rPr lang="en-GB" dirty="0" smtClean="0"/>
              <a:t>Knowing what the provision is like across the school is key to being a subject</a:t>
            </a:r>
            <a:r>
              <a:rPr lang="en-GB" baseline="0" dirty="0" smtClean="0"/>
              <a:t> leader – if you </a:t>
            </a:r>
            <a:r>
              <a:rPr lang="en-GB" baseline="0" dirty="0" err="1" smtClean="0"/>
              <a:t>wwhat</a:t>
            </a:r>
            <a:r>
              <a:rPr lang="en-GB" baseline="0" dirty="0" smtClean="0"/>
              <a:t> is happening you are able to make plans to improve your subject</a:t>
            </a:r>
          </a:p>
          <a:p>
            <a:endParaRPr lang="en-GB" baseline="0" dirty="0" smtClean="0"/>
          </a:p>
          <a:p>
            <a:r>
              <a:rPr lang="en-GB" baseline="0" dirty="0" smtClean="0"/>
              <a:t>You can monitor in many ways:</a:t>
            </a:r>
          </a:p>
          <a:p>
            <a:pPr marL="171450" indent="-171450">
              <a:buFontTx/>
              <a:buChar char="-"/>
            </a:pPr>
            <a:r>
              <a:rPr lang="en-GB" baseline="0" dirty="0" smtClean="0"/>
              <a:t>Checking PSHE and Wellbeing is </a:t>
            </a:r>
            <a:r>
              <a:rPr lang="en-GB" b="1" baseline="0" dirty="0" smtClean="0"/>
              <a:t>included in timetables</a:t>
            </a:r>
            <a:r>
              <a:rPr lang="en-GB" baseline="0" dirty="0" smtClean="0"/>
              <a:t>, how much time, how regularly – can you drop in and see if it is happening?</a:t>
            </a:r>
          </a:p>
          <a:p>
            <a:pPr marL="0" indent="0">
              <a:buFontTx/>
              <a:buNone/>
            </a:pPr>
            <a:endParaRPr lang="en-GB" baseline="0" dirty="0" smtClean="0"/>
          </a:p>
          <a:p>
            <a:pPr marL="171450" indent="-171450">
              <a:buFontTx/>
              <a:buChar char="-"/>
            </a:pPr>
            <a:r>
              <a:rPr lang="en-GB" b="1" baseline="0" dirty="0" smtClean="0"/>
              <a:t>Speaking to children </a:t>
            </a:r>
            <a:r>
              <a:rPr lang="en-GB" baseline="0" dirty="0" smtClean="0"/>
              <a:t>– use surveys to find out what they are learning in PSHE lessons, if they like them, if they think they are important, what else they would like to see. School Councils are great places to survey children but you can also chat in the playground, at lunch </a:t>
            </a:r>
            <a:r>
              <a:rPr lang="en-GB" baseline="0" dirty="0" err="1" smtClean="0"/>
              <a:t>etc</a:t>
            </a:r>
            <a:endParaRPr lang="en-GB" baseline="0" dirty="0" smtClean="0"/>
          </a:p>
          <a:p>
            <a:pPr marL="171450" indent="-171450">
              <a:buFontTx/>
              <a:buChar char="-"/>
            </a:pPr>
            <a:r>
              <a:rPr lang="en-GB" b="1" baseline="0" dirty="0" smtClean="0"/>
              <a:t>Looking at displays </a:t>
            </a:r>
            <a:r>
              <a:rPr lang="en-GB" baseline="0" dirty="0" smtClean="0"/>
              <a:t>– if you have an expectation that there is a PSHE display per class or year group per term you will be able to see what has been covered, the quality of work and whether it matches the PSHE and Wellbeing Curriculum Framework requirements for that year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baseline="0" dirty="0" smtClean="0"/>
              <a:t>Planning </a:t>
            </a:r>
            <a:r>
              <a:rPr lang="en-GB" b="1" baseline="0" dirty="0" err="1" smtClean="0"/>
              <a:t>Scrutinies</a:t>
            </a:r>
            <a:r>
              <a:rPr lang="en-GB" b="1" baseline="0" dirty="0" smtClean="0"/>
              <a:t> </a:t>
            </a:r>
            <a:r>
              <a:rPr lang="en-GB" baseline="0" dirty="0" smtClean="0"/>
              <a:t>– Taking in planning, checking it matches with the PSHE and Wellbeing Curriculum Framework requirements for that year, does it seem maturity relevant, is it actively teaching skills, knowledge and understanding?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baseline="0" dirty="0" smtClean="0"/>
              <a:t>Taking in </a:t>
            </a:r>
            <a:r>
              <a:rPr lang="en-GB" baseline="0" dirty="0" smtClean="0"/>
              <a:t>a high ability, middle ability and low ability </a:t>
            </a:r>
            <a:r>
              <a:rPr lang="en-GB" b="1" baseline="0" dirty="0" smtClean="0"/>
              <a:t>Draw and Write example </a:t>
            </a:r>
            <a:r>
              <a:rPr lang="en-GB" baseline="0" dirty="0" smtClean="0"/>
              <a:t>at the end of every half term or term – this will allow you to see if there is differentiation in the class, if the pupils have learned from the initial session to the final session, is the content maturity relevant etc. You can provide a post it note to teachers with 2 good points and 1 for development and keep a record of what you have seen and support that you have given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baseline="0" dirty="0" smtClean="0"/>
              <a:t>Lesson observations </a:t>
            </a:r>
            <a:r>
              <a:rPr lang="en-GB" baseline="0" dirty="0" smtClean="0"/>
              <a:t>– this is key in areas that you believe are struggling.  These could be </a:t>
            </a:r>
            <a:r>
              <a:rPr lang="en-GB" b="1" baseline="0" dirty="0" smtClean="0"/>
              <a:t>informal</a:t>
            </a:r>
            <a:r>
              <a:rPr lang="en-GB" baseline="0" dirty="0" smtClean="0"/>
              <a:t> drop ins or more </a:t>
            </a:r>
            <a:r>
              <a:rPr lang="en-GB" b="1" baseline="0" dirty="0" smtClean="0"/>
              <a:t>formal</a:t>
            </a:r>
            <a:r>
              <a:rPr lang="en-GB" baseline="0" dirty="0" smtClean="0"/>
              <a:t> observations as part of the observation schedule in your setting. Records should be kept. This could become a </a:t>
            </a:r>
            <a:r>
              <a:rPr lang="en-GB" b="1" baseline="0" dirty="0" smtClean="0"/>
              <a:t>case study</a:t>
            </a:r>
            <a:r>
              <a:rPr lang="en-GB" baseline="0" dirty="0" smtClean="0"/>
              <a:t>, where you work together to improve teaching and learning</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Explain to your staff how you and when will be monitoring PSHE and Wellbeing as Subject Lead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You may need to align this with your school monitoring schedule</a:t>
            </a:r>
          </a:p>
        </p:txBody>
      </p:sp>
      <p:sp>
        <p:nvSpPr>
          <p:cNvPr id="4" name="Slide Number Placeholder 3"/>
          <p:cNvSpPr>
            <a:spLocks noGrp="1"/>
          </p:cNvSpPr>
          <p:nvPr>
            <p:ph type="sldNum" sz="quarter" idx="10"/>
          </p:nvPr>
        </p:nvSpPr>
        <p:spPr/>
        <p:txBody>
          <a:bodyPr/>
          <a:lstStyle/>
          <a:p>
            <a:fld id="{189DCC75-AAE6-47A2-81BA-1A0AAE7BCB3C}" type="slidenum">
              <a:rPr lang="en-GB" smtClean="0"/>
              <a:t>15</a:t>
            </a:fld>
            <a:endParaRPr lang="en-GB"/>
          </a:p>
        </p:txBody>
      </p:sp>
    </p:spTree>
    <p:extLst>
      <p:ext uri="{BB962C8B-B14F-4D97-AF65-F5344CB8AC3E}">
        <p14:creationId xmlns:p14="http://schemas.microsoft.com/office/powerpoint/2010/main" val="3524040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Resource</a:t>
            </a:r>
            <a:r>
              <a:rPr lang="en-GB" baseline="0" dirty="0" smtClean="0"/>
              <a:t> Bank</a:t>
            </a:r>
            <a:endParaRPr lang="en-GB" dirty="0" smtClean="0"/>
          </a:p>
          <a:p>
            <a:endParaRPr lang="en-GB" dirty="0" smtClean="0"/>
          </a:p>
          <a:p>
            <a:r>
              <a:rPr lang="en-GB" dirty="0" smtClean="0"/>
              <a:t>Schools tend to have many PSHE</a:t>
            </a:r>
            <a:r>
              <a:rPr lang="en-GB" baseline="0" dirty="0" smtClean="0"/>
              <a:t> and Wellbeing resources stored across their setting</a:t>
            </a:r>
          </a:p>
          <a:p>
            <a:r>
              <a:rPr lang="en-GB" baseline="0" dirty="0" smtClean="0"/>
              <a:t>An amnesty and then an audit is a good idea so that a list of resources and their location can be shared with staff</a:t>
            </a:r>
          </a:p>
          <a:p>
            <a:endParaRPr lang="en-GB" baseline="0" dirty="0" smtClean="0"/>
          </a:p>
          <a:p>
            <a:r>
              <a:rPr lang="en-GB" baseline="0" dirty="0" smtClean="0"/>
              <a:t>Southwark has created a Resource Bank for Subject Leader and Teacher use in their lessons</a:t>
            </a:r>
          </a:p>
          <a:p>
            <a:r>
              <a:rPr lang="en-GB" baseline="0" dirty="0" smtClean="0"/>
              <a:t>This Resource Bank has recently been updated</a:t>
            </a:r>
          </a:p>
          <a:p>
            <a:endParaRPr lang="en-GB" baseline="0" dirty="0" smtClean="0"/>
          </a:p>
          <a:p>
            <a:r>
              <a:rPr lang="en-GB" baseline="0" dirty="0" smtClean="0"/>
              <a:t>For each National Curriculum Target Link in the PSHE and Wellbeing Curriculum Framework, there is a heading and list of resources, providers and initiatives within the Resource Bank, plus additional sections </a:t>
            </a:r>
          </a:p>
          <a:p>
            <a:endParaRPr lang="en-GB" baseline="0" dirty="0" smtClean="0"/>
          </a:p>
          <a:p>
            <a:r>
              <a:rPr lang="en-GB" baseline="0" dirty="0" smtClean="0"/>
              <a:t>When planning, staff should consult the resource bank for high quality examples and quality assured resources, subject associations and support organisations</a:t>
            </a:r>
          </a:p>
          <a:p>
            <a:endParaRPr lang="en-GB" baseline="0" dirty="0" smtClean="0"/>
          </a:p>
          <a:p>
            <a:r>
              <a:rPr lang="en-GB" baseline="0" dirty="0" smtClean="0"/>
              <a:t>See example walkthrough on the next slide</a:t>
            </a:r>
          </a:p>
          <a:p>
            <a:r>
              <a:rPr lang="en-GB" baseline="0" dirty="0" smtClean="0"/>
              <a:t>e.g. When using the PSHE and Wellbeing Curriculum Framework and teaching Year 4</a:t>
            </a:r>
          </a:p>
          <a:p>
            <a:endParaRPr lang="en-GB" baseline="0" dirty="0" smtClean="0"/>
          </a:p>
        </p:txBody>
      </p:sp>
      <p:sp>
        <p:nvSpPr>
          <p:cNvPr id="4" name="Slide Number Placeholder 3"/>
          <p:cNvSpPr>
            <a:spLocks noGrp="1"/>
          </p:cNvSpPr>
          <p:nvPr>
            <p:ph type="sldNum" sz="quarter" idx="10"/>
          </p:nvPr>
        </p:nvSpPr>
        <p:spPr/>
        <p:txBody>
          <a:bodyPr/>
          <a:lstStyle/>
          <a:p>
            <a:fld id="{189DCC75-AAE6-47A2-81BA-1A0AAE7BCB3C}" type="slidenum">
              <a:rPr lang="en-GB" smtClean="0"/>
              <a:t>16</a:t>
            </a:fld>
            <a:endParaRPr lang="en-GB"/>
          </a:p>
        </p:txBody>
      </p:sp>
    </p:spTree>
    <p:extLst>
      <p:ext uri="{BB962C8B-B14F-4D97-AF65-F5344CB8AC3E}">
        <p14:creationId xmlns:p14="http://schemas.microsoft.com/office/powerpoint/2010/main" val="853878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You could provide a walkthrough with your staff:</a:t>
            </a:r>
          </a:p>
          <a:p>
            <a:pPr marL="171450" indent="-171450">
              <a:buFont typeface="Arial" pitchFamily="34" charset="0"/>
              <a:buChar char="•"/>
            </a:pPr>
            <a:r>
              <a:rPr lang="en-GB" baseline="0" dirty="0" smtClean="0"/>
              <a:t>If, for example, a teacher is ready to teach Year 4 (encourage staff to find Year 4 in the PSHE and Wellbeing Curriculum Framework) </a:t>
            </a:r>
          </a:p>
          <a:p>
            <a:pPr marL="171450" indent="-171450">
              <a:buFont typeface="Arial" pitchFamily="34" charset="0"/>
              <a:buChar char="•"/>
            </a:pPr>
            <a:r>
              <a:rPr lang="en-GB" baseline="0" dirty="0" smtClean="0"/>
              <a:t>They are teaching under core theme ‘Health and Wellbeing’ </a:t>
            </a:r>
            <a:r>
              <a:rPr lang="en-GB" b="1" baseline="0" dirty="0" smtClean="0"/>
              <a:t>Drug Education</a:t>
            </a:r>
            <a:r>
              <a:rPr lang="en-GB" b="0" baseline="0" dirty="0" smtClean="0"/>
              <a:t> (encourage staff to locate the section in the </a:t>
            </a:r>
            <a:r>
              <a:rPr lang="en-GB" baseline="0" dirty="0" smtClean="0"/>
              <a:t>PSHE and Wellbeing Curriculum Framework)</a:t>
            </a:r>
          </a:p>
          <a:p>
            <a:pPr marL="171450" indent="-171450">
              <a:buFont typeface="Arial" pitchFamily="34" charset="0"/>
              <a:buChar char="•"/>
            </a:pPr>
            <a:r>
              <a:rPr lang="en-GB" baseline="0" dirty="0" smtClean="0"/>
              <a:t>It states pupils will learn ‘about the effects of alcohol and how to make safe decisions’</a:t>
            </a:r>
          </a:p>
          <a:p>
            <a:pPr marL="171450" indent="-171450">
              <a:buFont typeface="Arial" pitchFamily="34" charset="0"/>
              <a:buChar char="•"/>
            </a:pPr>
            <a:r>
              <a:rPr lang="en-GB" baseline="0" dirty="0" smtClean="0"/>
              <a:t>Next to </a:t>
            </a:r>
            <a:r>
              <a:rPr lang="en-GB" b="1" baseline="0" dirty="0" smtClean="0"/>
              <a:t>Drug Education </a:t>
            </a:r>
            <a:r>
              <a:rPr lang="en-GB" b="0" baseline="0" dirty="0" smtClean="0"/>
              <a:t>staff will see </a:t>
            </a:r>
            <a:r>
              <a:rPr lang="en-GB" b="1" baseline="0" dirty="0" smtClean="0"/>
              <a:t>(CWP), </a:t>
            </a:r>
            <a:r>
              <a:rPr lang="en-GB" sz="1200" b="1" kern="1200" dirty="0" smtClean="0">
                <a:solidFill>
                  <a:srgbClr val="C00000"/>
                </a:solidFill>
                <a:effectLst/>
                <a:latin typeface="+mn-lt"/>
                <a:ea typeface="+mn-ea"/>
                <a:cs typeface="+mn-cs"/>
              </a:rPr>
              <a:t>-Healthy and safe</a:t>
            </a:r>
            <a:r>
              <a:rPr lang="en-GB" sz="1200" b="1" kern="1200" baseline="0" dirty="0" smtClean="0">
                <a:solidFill>
                  <a:srgbClr val="C00000"/>
                </a:solidFill>
                <a:effectLst/>
                <a:latin typeface="+mn-lt"/>
                <a:ea typeface="+mn-ea"/>
                <a:cs typeface="+mn-cs"/>
              </a:rPr>
              <a:t> </a:t>
            </a:r>
            <a:r>
              <a:rPr lang="en-GB" sz="1200" b="0" kern="1200" baseline="0" dirty="0" smtClean="0">
                <a:solidFill>
                  <a:srgbClr val="C00000"/>
                </a:solidFill>
                <a:effectLst/>
                <a:latin typeface="+mn-lt"/>
                <a:ea typeface="+mn-ea"/>
                <a:cs typeface="+mn-cs"/>
              </a:rPr>
              <a:t> </a:t>
            </a:r>
            <a:r>
              <a:rPr lang="en-GB" sz="1200" b="1" kern="1200" baseline="0" dirty="0" smtClean="0">
                <a:solidFill>
                  <a:srgbClr val="C00000"/>
                </a:solidFill>
                <a:effectLst/>
                <a:latin typeface="+mn-lt"/>
                <a:ea typeface="+mn-ea"/>
                <a:cs typeface="+mn-cs"/>
              </a:rPr>
              <a:t>and</a:t>
            </a:r>
            <a:r>
              <a:rPr lang="en-GB" sz="1200" b="0" kern="1200" baseline="0" dirty="0" smtClean="0">
                <a:solidFill>
                  <a:srgbClr val="C00000"/>
                </a:solidFill>
                <a:effectLst/>
                <a:latin typeface="+mn-lt"/>
                <a:ea typeface="+mn-ea"/>
                <a:cs typeface="+mn-cs"/>
              </a:rPr>
              <a:t> </a:t>
            </a:r>
            <a:r>
              <a:rPr lang="en-GB" sz="1200" b="1" kern="1200" baseline="0" dirty="0" smtClean="0">
                <a:solidFill>
                  <a:srgbClr val="C00000"/>
                </a:solidFill>
                <a:effectLst/>
                <a:latin typeface="+mn-lt"/>
                <a:ea typeface="+mn-ea"/>
                <a:cs typeface="+mn-cs"/>
              </a:rPr>
              <a:t>[working scientifically, biology)</a:t>
            </a:r>
            <a:endParaRPr lang="en-GB" sz="1200" b="0" kern="1200" baseline="0" dirty="0" smtClean="0">
              <a:solidFill>
                <a:srgbClr val="C00000"/>
              </a:solidFill>
              <a:effectLst/>
              <a:latin typeface="+mn-lt"/>
              <a:ea typeface="+mn-ea"/>
              <a:cs typeface="+mn-cs"/>
            </a:endParaRPr>
          </a:p>
          <a:p>
            <a:pPr marL="171450" indent="-171450">
              <a:buFont typeface="Arial" pitchFamily="34" charset="0"/>
              <a:buChar char="•"/>
            </a:pPr>
            <a:r>
              <a:rPr lang="en-GB" sz="1200" b="0" kern="1200" baseline="0" dirty="0" smtClean="0">
                <a:solidFill>
                  <a:srgbClr val="C00000"/>
                </a:solidFill>
                <a:effectLst/>
                <a:latin typeface="+mn-lt"/>
                <a:ea typeface="+mn-ea"/>
                <a:cs typeface="+mn-cs"/>
              </a:rPr>
              <a:t>These links can be seen in the header and directly link to the Resource Bank.</a:t>
            </a:r>
          </a:p>
          <a:p>
            <a:pPr marL="171450" indent="-171450">
              <a:buFont typeface="Arial" pitchFamily="34" charset="0"/>
              <a:buChar char="•"/>
            </a:pPr>
            <a:r>
              <a:rPr lang="en-GB" sz="1200" b="0" kern="1200" baseline="0" dirty="0" smtClean="0">
                <a:solidFill>
                  <a:srgbClr val="C00000"/>
                </a:solidFill>
                <a:effectLst/>
                <a:latin typeface="+mn-lt"/>
                <a:ea typeface="+mn-ea"/>
                <a:cs typeface="+mn-cs"/>
              </a:rPr>
              <a:t>There is a section in the Resource Bank with resources that staff may peruse and choose to use if they fit their class.</a:t>
            </a:r>
          </a:p>
          <a:p>
            <a:pPr marL="171450" indent="-171450">
              <a:buFont typeface="Arial" pitchFamily="34" charset="0"/>
              <a:buChar char="•"/>
            </a:pPr>
            <a:endParaRPr lang="en-GB" sz="1200" b="0" kern="1200" baseline="0" dirty="0" smtClean="0">
              <a:solidFill>
                <a:srgbClr val="C00000"/>
              </a:solidFill>
              <a:effectLst/>
              <a:latin typeface="+mn-lt"/>
              <a:ea typeface="+mn-ea"/>
              <a:cs typeface="+mn-cs"/>
            </a:endParaRPr>
          </a:p>
          <a:p>
            <a:pPr marL="171450" indent="-171450">
              <a:buFont typeface="Arial" pitchFamily="34" charset="0"/>
              <a:buChar char="•"/>
            </a:pPr>
            <a:r>
              <a:rPr lang="en-GB" sz="1200" b="0" kern="1200" baseline="0" dirty="0" smtClean="0">
                <a:solidFill>
                  <a:srgbClr val="C00000"/>
                </a:solidFill>
                <a:effectLst/>
                <a:latin typeface="+mn-lt"/>
                <a:ea typeface="+mn-ea"/>
                <a:cs typeface="+mn-cs"/>
              </a:rPr>
              <a:t>THE NEXT SLIDE IS ABOUT RESOURCE CHOICE AND QUALITY ASSURANCE </a:t>
            </a:r>
          </a:p>
          <a:p>
            <a:pPr marL="0" indent="0">
              <a:buFont typeface="Arial" pitchFamily="34" charset="0"/>
              <a:buNone/>
            </a:pPr>
            <a:r>
              <a:rPr lang="en-GB" sz="1200" b="0" kern="1200" baseline="0" dirty="0" smtClean="0">
                <a:solidFill>
                  <a:srgbClr val="C00000"/>
                </a:solidFill>
                <a:effectLst/>
                <a:latin typeface="+mn-lt"/>
                <a:ea typeface="+mn-ea"/>
                <a:cs typeface="+mn-cs"/>
              </a:rPr>
              <a:t>It must be made clear that not all resources will be of use to the teacher and the class and discernment must be used when choosing resources</a:t>
            </a:r>
          </a:p>
          <a:p>
            <a:endParaRPr lang="en-GB" dirty="0"/>
          </a:p>
        </p:txBody>
      </p:sp>
      <p:sp>
        <p:nvSpPr>
          <p:cNvPr id="4" name="Slide Number Placeholder 3"/>
          <p:cNvSpPr>
            <a:spLocks noGrp="1"/>
          </p:cNvSpPr>
          <p:nvPr>
            <p:ph type="sldNum" sz="quarter" idx="10"/>
          </p:nvPr>
        </p:nvSpPr>
        <p:spPr/>
        <p:txBody>
          <a:bodyPr/>
          <a:lstStyle/>
          <a:p>
            <a:fld id="{189DCC75-AAE6-47A2-81BA-1A0AAE7BCB3C}" type="slidenum">
              <a:rPr lang="en-GB" smtClean="0"/>
              <a:t>17</a:t>
            </a:fld>
            <a:endParaRPr lang="en-GB"/>
          </a:p>
        </p:txBody>
      </p:sp>
    </p:spTree>
    <p:extLst>
      <p:ext uri="{BB962C8B-B14F-4D97-AF65-F5344CB8AC3E}">
        <p14:creationId xmlns:p14="http://schemas.microsoft.com/office/powerpoint/2010/main" val="189247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Resources</a:t>
            </a:r>
            <a:r>
              <a:rPr lang="en-GB" baseline="0" dirty="0" smtClean="0"/>
              <a:t> must be chosen for their impact and suitability for the pupils they will be used with</a:t>
            </a:r>
          </a:p>
          <a:p>
            <a:endParaRPr lang="en-GB" baseline="0" dirty="0" smtClean="0"/>
          </a:p>
          <a:p>
            <a:r>
              <a:rPr lang="en-GB" baseline="0" dirty="0" smtClean="0"/>
              <a:t>The Resource Bank includes a Toolkit of PSHE Association Quality Assured Resources. These are resources that have been given a seal of approval by the PSHE Association – the National Subject Association for PSHE</a:t>
            </a:r>
          </a:p>
          <a:p>
            <a:endParaRPr lang="en-GB" baseline="0" dirty="0" smtClean="0"/>
          </a:p>
          <a:p>
            <a:r>
              <a:rPr lang="en-GB" baseline="0" dirty="0" smtClean="0"/>
              <a:t>All Southwark schools receive FREE membership to the PSHE Association and this should be disseminated to staff. All of the Quality Assured Resources can be found on their website as well as many other useful resources www.pshe-association.org.uk </a:t>
            </a:r>
          </a:p>
          <a:p>
            <a:endParaRPr lang="en-GB" baseline="0" dirty="0" smtClean="0"/>
          </a:p>
          <a:p>
            <a:r>
              <a:rPr lang="en-GB" baseline="0" dirty="0" smtClean="0"/>
              <a:t>The Resource Bank is not a exhaustive list. There are many resources available. Staff must always question whether a resource is useful for their class and whether it will contribute positively towards them meeting the objectives and outcomes</a:t>
            </a:r>
            <a:endParaRPr lang="en-GB" dirty="0"/>
          </a:p>
        </p:txBody>
      </p:sp>
      <p:sp>
        <p:nvSpPr>
          <p:cNvPr id="4" name="Slide Number Placeholder 3"/>
          <p:cNvSpPr>
            <a:spLocks noGrp="1"/>
          </p:cNvSpPr>
          <p:nvPr>
            <p:ph type="sldNum" sz="quarter" idx="10"/>
          </p:nvPr>
        </p:nvSpPr>
        <p:spPr/>
        <p:txBody>
          <a:bodyPr/>
          <a:lstStyle/>
          <a:p>
            <a:fld id="{189DCC75-AAE6-47A2-81BA-1A0AAE7BCB3C}" type="slidenum">
              <a:rPr lang="en-GB" smtClean="0"/>
              <a:t>18</a:t>
            </a:fld>
            <a:endParaRPr lang="en-GB"/>
          </a:p>
        </p:txBody>
      </p:sp>
    </p:spTree>
    <p:extLst>
      <p:ext uri="{BB962C8B-B14F-4D97-AF65-F5344CB8AC3E}">
        <p14:creationId xmlns:p14="http://schemas.microsoft.com/office/powerpoint/2010/main" val="2294402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Best</a:t>
            </a:r>
            <a:r>
              <a:rPr lang="en-GB" baseline="0" dirty="0" smtClean="0"/>
              <a:t> practice is to report on PSHE at the end of the Year </a:t>
            </a:r>
          </a:p>
          <a:p>
            <a:endParaRPr lang="en-GB" baseline="0" dirty="0" smtClean="0"/>
          </a:p>
          <a:p>
            <a:r>
              <a:rPr lang="en-GB" baseline="0" dirty="0" smtClean="0"/>
              <a:t>Using Draw and Writes and the PSHE End of Key Stage Statements (Found in the PSHE and Wellbeing Curriculum Framework under ‘Assessing PSHE and Wellbeing) staff can craft entries that report on the skills, knowledge and understanding undertaken throughout the year</a:t>
            </a:r>
          </a:p>
          <a:p>
            <a:endParaRPr lang="en-GB" baseline="0" dirty="0" smtClean="0"/>
          </a:p>
          <a:p>
            <a:r>
              <a:rPr lang="en-GB" baseline="0" dirty="0" smtClean="0"/>
              <a:t>Having the PSHE and Wellbeing Curriculum Framework to hand when writing will help structure content</a:t>
            </a:r>
          </a:p>
          <a:p>
            <a:endParaRPr lang="en-GB" dirty="0"/>
          </a:p>
        </p:txBody>
      </p:sp>
      <p:sp>
        <p:nvSpPr>
          <p:cNvPr id="4" name="Slide Number Placeholder 3"/>
          <p:cNvSpPr>
            <a:spLocks noGrp="1"/>
          </p:cNvSpPr>
          <p:nvPr>
            <p:ph type="sldNum" sz="quarter" idx="10"/>
          </p:nvPr>
        </p:nvSpPr>
        <p:spPr/>
        <p:txBody>
          <a:bodyPr/>
          <a:lstStyle/>
          <a:p>
            <a:fld id="{189DCC75-AAE6-47A2-81BA-1A0AAE7BCB3C}" type="slidenum">
              <a:rPr lang="en-GB" smtClean="0"/>
              <a:t>19</a:t>
            </a:fld>
            <a:endParaRPr lang="en-GB"/>
          </a:p>
        </p:txBody>
      </p:sp>
    </p:spTree>
    <p:extLst>
      <p:ext uri="{BB962C8B-B14F-4D97-AF65-F5344CB8AC3E}">
        <p14:creationId xmlns:p14="http://schemas.microsoft.com/office/powerpoint/2010/main" val="350763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staff what PSHE and</a:t>
            </a:r>
            <a:r>
              <a:rPr lang="en-GB" baseline="0" dirty="0" smtClean="0"/>
              <a:t> Wellbeing are/include. </a:t>
            </a:r>
          </a:p>
          <a:p>
            <a:r>
              <a:rPr lang="en-GB" baseline="0" dirty="0" smtClean="0"/>
              <a:t>Take suggestions and click through to make each aspect appear – these are the National Curriculum Target Links in the Southwark PSHE and Wellbeing Curriculum  Framework – shown on the next page</a:t>
            </a:r>
          </a:p>
          <a:p>
            <a:endParaRPr lang="en-GB" baseline="0" dirty="0" smtClean="0"/>
          </a:p>
          <a:p>
            <a:r>
              <a:rPr lang="en-GB" baseline="0" dirty="0" smtClean="0"/>
              <a:t>Discuss where these aspects are currently taught in the school</a:t>
            </a:r>
          </a:p>
          <a:p>
            <a:r>
              <a:rPr lang="en-GB" baseline="0" dirty="0" smtClean="0"/>
              <a:t>Explain that many of these aspects can/should be part of whole school provision</a:t>
            </a:r>
          </a:p>
          <a:p>
            <a:r>
              <a:rPr lang="en-GB" b="1" baseline="0" dirty="0" smtClean="0"/>
              <a:t>However</a:t>
            </a:r>
            <a:r>
              <a:rPr lang="en-GB" b="0" baseline="0" dirty="0" smtClean="0"/>
              <a:t> best practice is that PSHE is taught discretely – in a weekly slot, not through another subject</a:t>
            </a:r>
          </a:p>
          <a:p>
            <a:r>
              <a:rPr lang="en-GB" b="0" baseline="0" dirty="0" smtClean="0"/>
              <a:t>This is not always possible but it is something to aim towards</a:t>
            </a:r>
            <a:endParaRPr lang="en-GB" b="1" baseline="0" dirty="0" smtClean="0"/>
          </a:p>
        </p:txBody>
      </p:sp>
      <p:sp>
        <p:nvSpPr>
          <p:cNvPr id="4" name="Slide Number Placeholder 3"/>
          <p:cNvSpPr>
            <a:spLocks noGrp="1"/>
          </p:cNvSpPr>
          <p:nvPr>
            <p:ph type="sldNum" sz="quarter" idx="10"/>
          </p:nvPr>
        </p:nvSpPr>
        <p:spPr/>
        <p:txBody>
          <a:bodyPr/>
          <a:lstStyle/>
          <a:p>
            <a:fld id="{189DCC75-AAE6-47A2-81BA-1A0AAE7BCB3C}" type="slidenum">
              <a:rPr lang="en-GB" smtClean="0"/>
              <a:t>2</a:t>
            </a:fld>
            <a:endParaRPr lang="en-GB"/>
          </a:p>
        </p:txBody>
      </p:sp>
    </p:spTree>
    <p:extLst>
      <p:ext uri="{BB962C8B-B14F-4D97-AF65-F5344CB8AC3E}">
        <p14:creationId xmlns:p14="http://schemas.microsoft.com/office/powerpoint/2010/main" val="1328051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links will support the Subject</a:t>
            </a:r>
            <a:r>
              <a:rPr lang="en-GB" baseline="0" dirty="0" smtClean="0"/>
              <a:t> Lead and Leading teachers in their provision</a:t>
            </a:r>
          </a:p>
          <a:p>
            <a:endParaRPr lang="en-GB" baseline="0" dirty="0" smtClean="0"/>
          </a:p>
          <a:p>
            <a:r>
              <a:rPr lang="en-GB" baseline="0" dirty="0" smtClean="0"/>
              <a:t>Bullet point 3 takes the user to </a:t>
            </a:r>
            <a:r>
              <a:rPr lang="en-GB" baseline="0" smtClean="0"/>
              <a:t>evidence based strategies </a:t>
            </a:r>
            <a:r>
              <a:rPr lang="en-GB" baseline="0" dirty="0" smtClean="0"/>
              <a:t>for teaching that make enhanced impact on progress</a:t>
            </a:r>
          </a:p>
          <a:p>
            <a:endParaRPr lang="en-GB" baseline="0" dirty="0" smtClean="0"/>
          </a:p>
          <a:p>
            <a:r>
              <a:rPr lang="en-GB" baseline="0" dirty="0" smtClean="0"/>
              <a:t>Bullet points 4 and 5 take the user to local data that can be used to guide action planning, School Development Plans and Healthy Schools London Awards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89DCC75-AAE6-47A2-81BA-1A0AAE7BCB3C}" type="slidenum">
              <a:rPr lang="en-GB" smtClean="0"/>
              <a:t>20</a:t>
            </a:fld>
            <a:endParaRPr lang="en-GB"/>
          </a:p>
        </p:txBody>
      </p:sp>
    </p:spTree>
    <p:extLst>
      <p:ext uri="{BB962C8B-B14F-4D97-AF65-F5344CB8AC3E}">
        <p14:creationId xmlns:p14="http://schemas.microsoft.com/office/powerpoint/2010/main" val="83356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the Southwark PSHE and Wellbeing Curriculum Framework Document – it would be beneficial to distribute copies to your staff or ask them to bring laptops/tablets and have it stored on your shared drive and show them where it is</a:t>
            </a:r>
          </a:p>
          <a:p>
            <a:endParaRPr lang="en-GB" baseline="0" dirty="0" smtClean="0"/>
          </a:p>
          <a:p>
            <a:r>
              <a:rPr lang="en-GB" baseline="0" dirty="0" smtClean="0"/>
              <a:t>It is important that they can interact with it in this session</a:t>
            </a:r>
          </a:p>
        </p:txBody>
      </p:sp>
      <p:sp>
        <p:nvSpPr>
          <p:cNvPr id="4" name="Slide Number Placeholder 3"/>
          <p:cNvSpPr>
            <a:spLocks noGrp="1"/>
          </p:cNvSpPr>
          <p:nvPr>
            <p:ph type="sldNum" sz="quarter" idx="10"/>
          </p:nvPr>
        </p:nvSpPr>
        <p:spPr/>
        <p:txBody>
          <a:bodyPr/>
          <a:lstStyle/>
          <a:p>
            <a:fld id="{189DCC75-AAE6-47A2-81BA-1A0AAE7BCB3C}" type="slidenum">
              <a:rPr lang="en-GB" smtClean="0"/>
              <a:t>3</a:t>
            </a:fld>
            <a:endParaRPr lang="en-GB"/>
          </a:p>
        </p:txBody>
      </p:sp>
    </p:spTree>
    <p:extLst>
      <p:ext uri="{BB962C8B-B14F-4D97-AF65-F5344CB8AC3E}">
        <p14:creationId xmlns:p14="http://schemas.microsoft.com/office/powerpoint/2010/main" val="109594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Allow</a:t>
            </a:r>
            <a:r>
              <a:rPr lang="en-GB" baseline="0" dirty="0" smtClean="0"/>
              <a:t> staff to flick through </a:t>
            </a:r>
          </a:p>
          <a:p>
            <a:endParaRPr lang="en-GB" baseline="0" dirty="0" smtClean="0"/>
          </a:p>
          <a:p>
            <a:r>
              <a:rPr lang="en-GB" baseline="0" dirty="0" smtClean="0"/>
              <a:t>On page 2  - Introduction, it shows changes (March 2018) and that rising concerns such as knife crime/carrying, different types of bullying and identity have been added</a:t>
            </a:r>
          </a:p>
          <a:p>
            <a:endParaRPr lang="en-GB" baseline="0" dirty="0" smtClean="0"/>
          </a:p>
          <a:p>
            <a:r>
              <a:rPr lang="en-GB" baseline="0" dirty="0" smtClean="0"/>
              <a:t>Look at Essential Skills on Page 5 together. Invite them to read the opening paragraph about carefully selecting relevant content and explain that the following curriculum has been created with Southwark school partners, children and young people and with Southwark data trends in mind</a:t>
            </a:r>
          </a:p>
          <a:p>
            <a:endParaRPr lang="en-GB" baseline="0" dirty="0" smtClean="0"/>
          </a:p>
          <a:p>
            <a:r>
              <a:rPr lang="en-GB" baseline="0" dirty="0" smtClean="0"/>
              <a:t>Explain that the Essential skills are what we aim for our children to be proficient in. We might find that some children need more support to reach different aspects of these essential skills</a:t>
            </a:r>
          </a:p>
          <a:p>
            <a:endParaRPr lang="en-GB" baseline="0" dirty="0" smtClean="0"/>
          </a:p>
          <a:p>
            <a:r>
              <a:rPr lang="en-GB" baseline="0" dirty="0" smtClean="0"/>
              <a:t>This is a spiral framework – skills build year upon year</a:t>
            </a:r>
          </a:p>
          <a:p>
            <a:endParaRPr lang="en-GB" dirty="0"/>
          </a:p>
        </p:txBody>
      </p:sp>
      <p:sp>
        <p:nvSpPr>
          <p:cNvPr id="4" name="Slide Number Placeholder 3"/>
          <p:cNvSpPr>
            <a:spLocks noGrp="1"/>
          </p:cNvSpPr>
          <p:nvPr>
            <p:ph type="sldNum" sz="quarter" idx="10"/>
          </p:nvPr>
        </p:nvSpPr>
        <p:spPr/>
        <p:txBody>
          <a:bodyPr/>
          <a:lstStyle/>
          <a:p>
            <a:fld id="{189DCC75-AAE6-47A2-81BA-1A0AAE7BCB3C}" type="slidenum">
              <a:rPr lang="en-GB" smtClean="0"/>
              <a:t>4</a:t>
            </a:fld>
            <a:endParaRPr lang="en-GB"/>
          </a:p>
        </p:txBody>
      </p:sp>
    </p:spTree>
    <p:extLst>
      <p:ext uri="{BB962C8B-B14F-4D97-AF65-F5344CB8AC3E}">
        <p14:creationId xmlns:p14="http://schemas.microsoft.com/office/powerpoint/2010/main" val="265883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3 examples</a:t>
            </a:r>
            <a:r>
              <a:rPr lang="en-GB" baseline="0" dirty="0" smtClean="0"/>
              <a:t> here. </a:t>
            </a:r>
          </a:p>
          <a:p>
            <a:pPr marL="171450" indent="-171450">
              <a:buFont typeface="Arial" pitchFamily="34" charset="0"/>
              <a:buChar char="•"/>
            </a:pPr>
            <a:r>
              <a:rPr lang="en-GB" baseline="0" dirty="0" smtClean="0"/>
              <a:t>If you are not using the PSHE and Wellbeing Curriculum Framework already, you may wish to present each option and choose one as a staff</a:t>
            </a:r>
          </a:p>
          <a:p>
            <a:pPr marL="171450" indent="-171450">
              <a:buFont typeface="Arial" pitchFamily="34" charset="0"/>
              <a:buChar char="•"/>
            </a:pPr>
            <a:r>
              <a:rPr lang="en-GB" baseline="0" dirty="0" smtClean="0"/>
              <a:t>If you are using one of these options then </a:t>
            </a:r>
            <a:r>
              <a:rPr lang="en-GB" b="1" baseline="0" dirty="0" smtClean="0"/>
              <a:t>go through that slide only</a:t>
            </a:r>
            <a:endParaRPr lang="en-GB" baseline="0" dirty="0" smtClean="0"/>
          </a:p>
          <a:p>
            <a:pPr marL="171450" indent="-171450">
              <a:buFont typeface="Arial" pitchFamily="34" charset="0"/>
              <a:buChar char="•"/>
            </a:pPr>
            <a:r>
              <a:rPr lang="en-GB" baseline="0" dirty="0" smtClean="0"/>
              <a:t>If you use the PSHE and Wellbeing Framework in another way – create a slide to show how</a:t>
            </a:r>
          </a:p>
          <a:p>
            <a:pPr marL="0" indent="0">
              <a:buFont typeface="Arial" pitchFamily="34" charset="0"/>
              <a:buNone/>
            </a:pPr>
            <a:endParaRPr lang="en-GB" baseline="0" dirty="0" smtClean="0"/>
          </a:p>
          <a:p>
            <a:pPr marL="0" indent="0">
              <a:buFont typeface="Arial" pitchFamily="34" charset="0"/>
              <a:buNone/>
            </a:pPr>
            <a:r>
              <a:rPr lang="en-GB" baseline="0" dirty="0" smtClean="0"/>
              <a:t>Each model is described in the notes alongside the current slide</a:t>
            </a:r>
          </a:p>
          <a:p>
            <a:endParaRPr lang="en-GB" baseline="0" dirty="0" smtClean="0"/>
          </a:p>
          <a:p>
            <a:r>
              <a:rPr lang="en-GB" b="1" baseline="0" dirty="0" smtClean="0"/>
              <a:t>THREE THEMES PER TERM MODEL </a:t>
            </a:r>
          </a:p>
          <a:p>
            <a:r>
              <a:rPr lang="en-GB" baseline="0" dirty="0" smtClean="0"/>
              <a:t>All three core themes worked on in one term </a:t>
            </a:r>
          </a:p>
          <a:p>
            <a:r>
              <a:rPr lang="en-GB" baseline="0" dirty="0" smtClean="0"/>
              <a:t>Core themes are revisited each term</a:t>
            </a:r>
          </a:p>
          <a:p>
            <a:r>
              <a:rPr lang="en-GB" baseline="0" dirty="0" smtClean="0"/>
              <a:t>Teach the outcomes in planned lessons – some outcomes may require a series of lessons</a:t>
            </a:r>
          </a:p>
          <a:p>
            <a:r>
              <a:rPr lang="en-GB" baseline="0" dirty="0" smtClean="0"/>
              <a:t>Remind staff that they can revisit outcomes if their pupils need more work on them</a:t>
            </a:r>
          </a:p>
          <a:p>
            <a:r>
              <a:rPr lang="en-GB" baseline="0" dirty="0" smtClean="0"/>
              <a:t>If they need to go up or down a year group to plug gaps in knowledge and understanding or extend pupils, they can</a:t>
            </a:r>
          </a:p>
          <a:p>
            <a:endParaRPr lang="en-GB" baseline="0" dirty="0" smtClean="0"/>
          </a:p>
          <a:p>
            <a:r>
              <a:rPr lang="en-GB" baseline="0" dirty="0" smtClean="0"/>
              <a:t>Go through the process of choosing the outcomes and evidencing coverage with your staff. Short term planning slides come after the models slides</a:t>
            </a:r>
            <a:endParaRPr lang="en-GB" dirty="0" smtClean="0"/>
          </a:p>
          <a:p>
            <a:endParaRPr lang="en-GB" dirty="0"/>
          </a:p>
        </p:txBody>
      </p:sp>
      <p:sp>
        <p:nvSpPr>
          <p:cNvPr id="4" name="Slide Number Placeholder 3"/>
          <p:cNvSpPr>
            <a:spLocks noGrp="1"/>
          </p:cNvSpPr>
          <p:nvPr>
            <p:ph type="sldNum" sz="quarter" idx="10"/>
          </p:nvPr>
        </p:nvSpPr>
        <p:spPr/>
        <p:txBody>
          <a:bodyPr/>
          <a:lstStyle/>
          <a:p>
            <a:fld id="{189DCC75-AAE6-47A2-81BA-1A0AAE7BCB3C}" type="slidenum">
              <a:rPr lang="en-GB" smtClean="0"/>
              <a:t>5</a:t>
            </a:fld>
            <a:endParaRPr lang="en-GB"/>
          </a:p>
        </p:txBody>
      </p:sp>
    </p:spTree>
    <p:extLst>
      <p:ext uri="{BB962C8B-B14F-4D97-AF65-F5344CB8AC3E}">
        <p14:creationId xmlns:p14="http://schemas.microsoft.com/office/powerpoint/2010/main" val="35294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three examples</a:t>
            </a:r>
            <a:r>
              <a:rPr lang="en-GB" baseline="0" dirty="0" smtClean="0"/>
              <a:t> over the next three slides here. </a:t>
            </a:r>
          </a:p>
          <a:p>
            <a:pPr marL="171450" indent="-171450">
              <a:buFont typeface="Arial" pitchFamily="34" charset="0"/>
              <a:buChar char="•"/>
            </a:pPr>
            <a:r>
              <a:rPr lang="en-GB" baseline="0" dirty="0" smtClean="0"/>
              <a:t>If you are not using the PSHE and Wellbeing Curriculum Framework already, you may wish to present each option and choose one as a staff</a:t>
            </a:r>
          </a:p>
          <a:p>
            <a:pPr marL="171450" indent="-171450">
              <a:buFont typeface="Arial" pitchFamily="34" charset="0"/>
              <a:buChar char="•"/>
            </a:pPr>
            <a:r>
              <a:rPr lang="en-GB" baseline="0" dirty="0" smtClean="0"/>
              <a:t>If you are using one of these options then </a:t>
            </a:r>
            <a:r>
              <a:rPr lang="en-GB" b="1" baseline="0" dirty="0" smtClean="0"/>
              <a:t>go through that slide only</a:t>
            </a:r>
            <a:endParaRPr lang="en-GB" baseline="0" dirty="0" smtClean="0"/>
          </a:p>
          <a:p>
            <a:pPr marL="171450" indent="-171450">
              <a:buFont typeface="Arial" pitchFamily="34" charset="0"/>
              <a:buChar char="•"/>
            </a:pPr>
            <a:r>
              <a:rPr lang="en-GB" baseline="0" dirty="0" smtClean="0"/>
              <a:t>If you use the PSHE and Wellbeing Framework in another way – create a slide to show how</a:t>
            </a:r>
          </a:p>
          <a:p>
            <a:endParaRPr lang="en-GB" baseline="0" dirty="0" smtClean="0"/>
          </a:p>
          <a:p>
            <a:r>
              <a:rPr lang="en-GB" b="1" baseline="0" dirty="0" smtClean="0"/>
              <a:t>ONE THEME PER TERM MODEL </a:t>
            </a:r>
          </a:p>
          <a:p>
            <a:r>
              <a:rPr lang="en-GB" baseline="0" dirty="0" smtClean="0"/>
              <a:t>Locate the current half term</a:t>
            </a:r>
          </a:p>
          <a:p>
            <a:r>
              <a:rPr lang="en-GB" baseline="0" dirty="0" smtClean="0"/>
              <a:t>All themes covered in a year and revisit in each year group</a:t>
            </a:r>
          </a:p>
          <a:p>
            <a:r>
              <a:rPr lang="en-GB" baseline="0" dirty="0" smtClean="0"/>
              <a:t>Teach the outcomes in planned lessons – some outcomes may require a series of lessons</a:t>
            </a:r>
          </a:p>
          <a:p>
            <a:r>
              <a:rPr lang="en-GB" baseline="0" dirty="0" smtClean="0"/>
              <a:t>Remind staff that they can revisit outcomes if their pupils need more work on them</a:t>
            </a:r>
          </a:p>
          <a:p>
            <a:r>
              <a:rPr lang="en-GB" baseline="0" dirty="0" smtClean="0"/>
              <a:t>If they need to go up or down a year group to plug gaps in knowledge and understanding or extend pupils, they can</a:t>
            </a:r>
          </a:p>
          <a:p>
            <a:endParaRPr lang="en-GB" baseline="0" dirty="0" smtClean="0"/>
          </a:p>
          <a:p>
            <a:r>
              <a:rPr lang="en-GB" baseline="0" dirty="0" smtClean="0"/>
              <a:t>Go through the process of choosing the outcomes and evidencing coverage with your staff. Short term planning slides come after the models slides</a:t>
            </a:r>
            <a:endParaRPr lang="en-GB" dirty="0"/>
          </a:p>
        </p:txBody>
      </p:sp>
      <p:sp>
        <p:nvSpPr>
          <p:cNvPr id="4" name="Slide Number Placeholder 3"/>
          <p:cNvSpPr>
            <a:spLocks noGrp="1"/>
          </p:cNvSpPr>
          <p:nvPr>
            <p:ph type="sldNum" sz="quarter" idx="10"/>
          </p:nvPr>
        </p:nvSpPr>
        <p:spPr/>
        <p:txBody>
          <a:bodyPr/>
          <a:lstStyle/>
          <a:p>
            <a:fld id="{189DCC75-AAE6-47A2-81BA-1A0AAE7BCB3C}" type="slidenum">
              <a:rPr lang="en-GB" smtClean="0"/>
              <a:t>6</a:t>
            </a:fld>
            <a:endParaRPr lang="en-GB"/>
          </a:p>
        </p:txBody>
      </p:sp>
    </p:spTree>
    <p:extLst>
      <p:ext uri="{BB962C8B-B14F-4D97-AF65-F5344CB8AC3E}">
        <p14:creationId xmlns:p14="http://schemas.microsoft.com/office/powerpoint/2010/main" val="414285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three examples</a:t>
            </a:r>
            <a:r>
              <a:rPr lang="en-GB" baseline="0" dirty="0" smtClean="0"/>
              <a:t> over the next three slides here</a:t>
            </a:r>
          </a:p>
          <a:p>
            <a:pPr marL="171450" indent="-171450">
              <a:buFont typeface="Arial" pitchFamily="34" charset="0"/>
              <a:buChar char="•"/>
            </a:pPr>
            <a:r>
              <a:rPr lang="en-GB" baseline="0" dirty="0" smtClean="0"/>
              <a:t>If you are not using the PSHE and Wellbeing Curriculum Framework already, you may wish to present each option and choose one as a staff</a:t>
            </a:r>
          </a:p>
          <a:p>
            <a:pPr marL="171450" indent="-171450">
              <a:buFont typeface="Arial" pitchFamily="34" charset="0"/>
              <a:buChar char="•"/>
            </a:pPr>
            <a:r>
              <a:rPr lang="en-GB" baseline="0" dirty="0" smtClean="0"/>
              <a:t>If you are using one of these options then go through that slide only</a:t>
            </a:r>
          </a:p>
          <a:p>
            <a:pPr marL="171450" indent="-171450">
              <a:buFont typeface="Arial" pitchFamily="34" charset="0"/>
              <a:buChar char="•"/>
            </a:pPr>
            <a:r>
              <a:rPr lang="en-GB" baseline="0" dirty="0" smtClean="0"/>
              <a:t>If you use the PSHE and Wellbeing Framework in another way – create a slide to show how</a:t>
            </a:r>
          </a:p>
          <a:p>
            <a:endParaRPr lang="en-GB" baseline="0" dirty="0" smtClean="0"/>
          </a:p>
          <a:p>
            <a:r>
              <a:rPr lang="en-GB" b="1" baseline="0" dirty="0" smtClean="0"/>
              <a:t>TOPIC BASED MODEL</a:t>
            </a:r>
          </a:p>
          <a:p>
            <a:r>
              <a:rPr lang="en-GB" baseline="0" dirty="0" smtClean="0"/>
              <a:t>Choose the outcomes to match your year group’s topics and / or work in a cross curricular fashion, making relevant links</a:t>
            </a:r>
          </a:p>
          <a:p>
            <a:r>
              <a:rPr lang="en-GB" baseline="0" dirty="0" smtClean="0"/>
              <a:t>Highlight as you cover outcomes</a:t>
            </a:r>
          </a:p>
          <a:p>
            <a:r>
              <a:rPr lang="en-GB" baseline="0" dirty="0" smtClean="0"/>
              <a:t>Aim for all to have been covered across the year</a:t>
            </a:r>
          </a:p>
          <a:p>
            <a:r>
              <a:rPr lang="en-GB" baseline="0" dirty="0" smtClean="0"/>
              <a:t>Remind staff that they can revisit outcomes if their pupils need more work on them</a:t>
            </a:r>
          </a:p>
          <a:p>
            <a:r>
              <a:rPr lang="en-GB" baseline="0" dirty="0" smtClean="0"/>
              <a:t>If they need to go up or down a year group to plug gaps in knowledge and understanding or extend pupils, they can</a:t>
            </a:r>
          </a:p>
          <a:p>
            <a:endParaRPr lang="en-GB" baseline="0" dirty="0" smtClean="0"/>
          </a:p>
          <a:p>
            <a:r>
              <a:rPr lang="en-GB" baseline="0" dirty="0" smtClean="0"/>
              <a:t>Go through the process of choosing the outcomes and evidencing coverage with your staff. Short term planning slides come after the models slides</a:t>
            </a:r>
            <a:endParaRPr lang="en-GB" dirty="0"/>
          </a:p>
        </p:txBody>
      </p:sp>
      <p:sp>
        <p:nvSpPr>
          <p:cNvPr id="4" name="Slide Number Placeholder 3"/>
          <p:cNvSpPr>
            <a:spLocks noGrp="1"/>
          </p:cNvSpPr>
          <p:nvPr>
            <p:ph type="sldNum" sz="quarter" idx="10"/>
          </p:nvPr>
        </p:nvSpPr>
        <p:spPr/>
        <p:txBody>
          <a:bodyPr/>
          <a:lstStyle/>
          <a:p>
            <a:fld id="{189DCC75-AAE6-47A2-81BA-1A0AAE7BCB3C}" type="slidenum">
              <a:rPr lang="en-GB" smtClean="0"/>
              <a:t>7</a:t>
            </a:fld>
            <a:endParaRPr lang="en-GB"/>
          </a:p>
        </p:txBody>
      </p:sp>
    </p:spTree>
    <p:extLst>
      <p:ext uri="{BB962C8B-B14F-4D97-AF65-F5344CB8AC3E}">
        <p14:creationId xmlns:p14="http://schemas.microsoft.com/office/powerpoint/2010/main" val="95840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a:p>
            <a:r>
              <a:rPr lang="en-GB" b="0" baseline="0" dirty="0" smtClean="0"/>
              <a:t>The next slides provide key information for planning high quality lessons</a:t>
            </a:r>
          </a:p>
          <a:p>
            <a:endParaRPr lang="en-GB" dirty="0" smtClean="0"/>
          </a:p>
          <a:p>
            <a:r>
              <a:rPr lang="en-GB" dirty="0" smtClean="0"/>
              <a:t>Remind staff that the PSHE</a:t>
            </a:r>
            <a:r>
              <a:rPr lang="en-GB" baseline="0" dirty="0" smtClean="0"/>
              <a:t> and Wellbeing Curriculum Framework </a:t>
            </a:r>
            <a:r>
              <a:rPr lang="en-GB" b="1" baseline="0" dirty="0" smtClean="0"/>
              <a:t>IS NOT</a:t>
            </a:r>
            <a:r>
              <a:rPr lang="en-GB" b="0" baseline="0" dirty="0" smtClean="0"/>
              <a:t> their short term planning – it is their yearly, long term plan/scheme</a:t>
            </a:r>
          </a:p>
          <a:p>
            <a:endParaRPr lang="en-GB" b="0" baseline="0" dirty="0" smtClean="0"/>
          </a:p>
          <a:p>
            <a:r>
              <a:rPr lang="en-GB" b="0" baseline="0" dirty="0" smtClean="0"/>
              <a:t>They will need to break down the outcomes into achievable steps and lessons for their pupils</a:t>
            </a:r>
          </a:p>
          <a:p>
            <a:endParaRPr lang="en-GB" b="0" baseline="0" dirty="0" smtClean="0"/>
          </a:p>
          <a:p>
            <a:r>
              <a:rPr lang="en-GB" b="0" i="1" baseline="0" dirty="0" smtClean="0"/>
              <a:t>*As a school you may have planning templates to use – you could share these with your staff and explain that PSHE and Wellbeing is to be planned on these and that you will monitor this planning</a:t>
            </a:r>
          </a:p>
        </p:txBody>
      </p:sp>
      <p:sp>
        <p:nvSpPr>
          <p:cNvPr id="4" name="Slide Number Placeholder 3"/>
          <p:cNvSpPr>
            <a:spLocks noGrp="1"/>
          </p:cNvSpPr>
          <p:nvPr>
            <p:ph type="sldNum" sz="quarter" idx="10"/>
          </p:nvPr>
        </p:nvSpPr>
        <p:spPr/>
        <p:txBody>
          <a:bodyPr/>
          <a:lstStyle/>
          <a:p>
            <a:fld id="{189DCC75-AAE6-47A2-81BA-1A0AAE7BCB3C}" type="slidenum">
              <a:rPr lang="en-GB" smtClean="0"/>
              <a:t>8</a:t>
            </a:fld>
            <a:endParaRPr lang="en-GB"/>
          </a:p>
        </p:txBody>
      </p:sp>
    </p:spTree>
    <p:extLst>
      <p:ext uri="{BB962C8B-B14F-4D97-AF65-F5344CB8AC3E}">
        <p14:creationId xmlns:p14="http://schemas.microsoft.com/office/powerpoint/2010/main" val="322068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BASELINE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There are no levels attached to PSHE (other than the science element of RSE in STAR Science)</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Best practice is to assess pupils before, during and after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r>
              <a:rPr lang="en-GB" b="0" dirty="0" smtClean="0"/>
              <a:t>Baseline assessment means that you find out what your pupils know </a:t>
            </a:r>
            <a:r>
              <a:rPr lang="en-GB" b="1" dirty="0" smtClean="0"/>
              <a:t>before you begin </a:t>
            </a:r>
            <a:r>
              <a:rPr lang="en-GB" b="0" dirty="0" smtClean="0"/>
              <a:t>teaching</a:t>
            </a:r>
          </a:p>
          <a:p>
            <a:endParaRPr lang="en-GB" b="0" dirty="0" smtClean="0"/>
          </a:p>
          <a:p>
            <a:r>
              <a:rPr lang="en-GB" b="0" dirty="0" smtClean="0"/>
              <a:t>Using careful questioning and discussion within lessons</a:t>
            </a:r>
            <a:r>
              <a:rPr lang="en-GB" b="0" baseline="0" dirty="0" smtClean="0"/>
              <a:t> you can assess and move learning forward </a:t>
            </a:r>
            <a:r>
              <a:rPr lang="en-GB" b="1" baseline="0" dirty="0" smtClean="0"/>
              <a:t>within the lesson</a:t>
            </a:r>
          </a:p>
          <a:p>
            <a:endParaRPr lang="en-GB" b="1" dirty="0" smtClean="0"/>
          </a:p>
          <a:p>
            <a:r>
              <a:rPr lang="en-GB" b="0" dirty="0" smtClean="0"/>
              <a:t>You repeat the same baseline assessment at the </a:t>
            </a:r>
            <a:r>
              <a:rPr lang="en-GB" b="1" dirty="0" smtClean="0"/>
              <a:t>end of the unit/half</a:t>
            </a:r>
            <a:r>
              <a:rPr lang="en-GB" b="1" baseline="0" dirty="0" smtClean="0"/>
              <a:t> term/lesson</a:t>
            </a:r>
            <a:r>
              <a:rPr lang="en-GB" b="1" dirty="0" smtClean="0"/>
              <a:t> </a:t>
            </a:r>
            <a:r>
              <a:rPr lang="en-GB" b="0" dirty="0" smtClean="0"/>
              <a:t>to gauge progression in knowledge and skills</a:t>
            </a:r>
          </a:p>
          <a:p>
            <a:r>
              <a:rPr lang="en-GB" b="0" dirty="0" smtClean="0"/>
              <a:t>In this way you ensure that your planning fits</a:t>
            </a:r>
            <a:r>
              <a:rPr lang="en-GB" b="0" baseline="0" dirty="0" smtClean="0"/>
              <a:t> your pupils needs</a:t>
            </a:r>
          </a:p>
          <a:p>
            <a:endParaRPr lang="en-GB" b="0" baseline="0" dirty="0" smtClean="0"/>
          </a:p>
          <a:p>
            <a:r>
              <a:rPr lang="en-GB" b="0" baseline="0" dirty="0" smtClean="0"/>
              <a:t>Baseline assessment provides a starting point for planning and teaching, evidence of learning and the basis for the next sessions</a:t>
            </a:r>
          </a:p>
          <a:p>
            <a:endParaRPr lang="en-GB" b="0" baseline="0" dirty="0" smtClean="0"/>
          </a:p>
          <a:p>
            <a:r>
              <a:rPr lang="en-GB" b="0" baseline="0" dirty="0" smtClean="0"/>
              <a:t>Simple baseline assessments ask questions about the planned outcomes to gauge knowledge and understanding</a:t>
            </a:r>
          </a:p>
          <a:p>
            <a:r>
              <a:rPr lang="en-GB" b="0" baseline="0" dirty="0" smtClean="0"/>
              <a:t>They provide an opportunity to Draw and Write – so that all abilities can access</a:t>
            </a:r>
          </a:p>
          <a:p>
            <a:r>
              <a:rPr lang="en-GB" b="0" baseline="0" dirty="0" smtClean="0"/>
              <a:t>For younger years and less able pupils, staff may wish to annotate or record answers for the pupil/s</a:t>
            </a:r>
          </a:p>
          <a:p>
            <a:r>
              <a:rPr lang="en-GB" b="0" baseline="0" dirty="0" smtClean="0"/>
              <a:t>EYFS may wish to have a discussion and record evidence on a large piece of paper with pupils names under their contribution</a:t>
            </a:r>
          </a:p>
          <a:p>
            <a:endParaRPr lang="en-GB" b="0" baseline="0" dirty="0" smtClean="0"/>
          </a:p>
          <a:p>
            <a:r>
              <a:rPr lang="en-GB" b="0" baseline="0" dirty="0" smtClean="0"/>
              <a:t>Baselines can be completed every lesson or at the end of a unit of work/topic</a:t>
            </a:r>
          </a:p>
          <a:p>
            <a:r>
              <a:rPr lang="en-GB" b="0" baseline="0" dirty="0" smtClean="0"/>
              <a:t>There is no set format – some examples are on the following slides</a:t>
            </a:r>
            <a:endParaRPr lang="en-GB" b="0" dirty="0"/>
          </a:p>
        </p:txBody>
      </p:sp>
      <p:sp>
        <p:nvSpPr>
          <p:cNvPr id="4" name="Slide Number Placeholder 3"/>
          <p:cNvSpPr>
            <a:spLocks noGrp="1"/>
          </p:cNvSpPr>
          <p:nvPr>
            <p:ph type="sldNum" sz="quarter" idx="10"/>
          </p:nvPr>
        </p:nvSpPr>
        <p:spPr/>
        <p:txBody>
          <a:bodyPr/>
          <a:lstStyle/>
          <a:p>
            <a:fld id="{189DCC75-AAE6-47A2-81BA-1A0AAE7BCB3C}" type="slidenum">
              <a:rPr lang="en-GB" smtClean="0"/>
              <a:t>9</a:t>
            </a:fld>
            <a:endParaRPr lang="en-GB"/>
          </a:p>
        </p:txBody>
      </p:sp>
    </p:spTree>
    <p:extLst>
      <p:ext uri="{BB962C8B-B14F-4D97-AF65-F5344CB8AC3E}">
        <p14:creationId xmlns:p14="http://schemas.microsoft.com/office/powerpoint/2010/main" val="328293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F99044-B638-4019-8754-B708093EE68B}"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B3D7-B78A-4CDD-B9F9-F492CEA6F79A}" type="slidenum">
              <a:rPr lang="en-GB" smtClean="0"/>
              <a:t>‹#›</a:t>
            </a:fld>
            <a:endParaRPr lang="en-GB"/>
          </a:p>
        </p:txBody>
      </p:sp>
    </p:spTree>
    <p:extLst>
      <p:ext uri="{BB962C8B-B14F-4D97-AF65-F5344CB8AC3E}">
        <p14:creationId xmlns:p14="http://schemas.microsoft.com/office/powerpoint/2010/main" val="304045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F99044-B638-4019-8754-B708093EE68B}"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B3D7-B78A-4CDD-B9F9-F492CEA6F79A}" type="slidenum">
              <a:rPr lang="en-GB" smtClean="0"/>
              <a:t>‹#›</a:t>
            </a:fld>
            <a:endParaRPr lang="en-GB"/>
          </a:p>
        </p:txBody>
      </p:sp>
    </p:spTree>
    <p:extLst>
      <p:ext uri="{BB962C8B-B14F-4D97-AF65-F5344CB8AC3E}">
        <p14:creationId xmlns:p14="http://schemas.microsoft.com/office/powerpoint/2010/main" val="385891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F99044-B638-4019-8754-B708093EE68B}"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B3D7-B78A-4CDD-B9F9-F492CEA6F79A}" type="slidenum">
              <a:rPr lang="en-GB" smtClean="0"/>
              <a:t>‹#›</a:t>
            </a:fld>
            <a:endParaRPr lang="en-GB"/>
          </a:p>
        </p:txBody>
      </p:sp>
    </p:spTree>
    <p:extLst>
      <p:ext uri="{BB962C8B-B14F-4D97-AF65-F5344CB8AC3E}">
        <p14:creationId xmlns:p14="http://schemas.microsoft.com/office/powerpoint/2010/main" val="173846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F99044-B638-4019-8754-B708093EE68B}"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B3D7-B78A-4CDD-B9F9-F492CEA6F79A}" type="slidenum">
              <a:rPr lang="en-GB" smtClean="0"/>
              <a:t>‹#›</a:t>
            </a:fld>
            <a:endParaRPr lang="en-GB"/>
          </a:p>
        </p:txBody>
      </p:sp>
    </p:spTree>
    <p:extLst>
      <p:ext uri="{BB962C8B-B14F-4D97-AF65-F5344CB8AC3E}">
        <p14:creationId xmlns:p14="http://schemas.microsoft.com/office/powerpoint/2010/main" val="238855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99044-B638-4019-8754-B708093EE68B}"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B3D7-B78A-4CDD-B9F9-F492CEA6F79A}" type="slidenum">
              <a:rPr lang="en-GB" smtClean="0"/>
              <a:t>‹#›</a:t>
            </a:fld>
            <a:endParaRPr lang="en-GB"/>
          </a:p>
        </p:txBody>
      </p:sp>
    </p:spTree>
    <p:extLst>
      <p:ext uri="{BB962C8B-B14F-4D97-AF65-F5344CB8AC3E}">
        <p14:creationId xmlns:p14="http://schemas.microsoft.com/office/powerpoint/2010/main" val="133157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F99044-B638-4019-8754-B708093EE68B}"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EBB3D7-B78A-4CDD-B9F9-F492CEA6F79A}" type="slidenum">
              <a:rPr lang="en-GB" smtClean="0"/>
              <a:t>‹#›</a:t>
            </a:fld>
            <a:endParaRPr lang="en-GB"/>
          </a:p>
        </p:txBody>
      </p:sp>
    </p:spTree>
    <p:extLst>
      <p:ext uri="{BB962C8B-B14F-4D97-AF65-F5344CB8AC3E}">
        <p14:creationId xmlns:p14="http://schemas.microsoft.com/office/powerpoint/2010/main" val="79465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F99044-B638-4019-8754-B708093EE68B}" type="datetimeFigureOut">
              <a:rPr lang="en-GB" smtClean="0"/>
              <a:t>22/03/2018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EBB3D7-B78A-4CDD-B9F9-F492CEA6F79A}" type="slidenum">
              <a:rPr lang="en-GB" smtClean="0"/>
              <a:t>‹#›</a:t>
            </a:fld>
            <a:endParaRPr lang="en-GB"/>
          </a:p>
        </p:txBody>
      </p:sp>
    </p:spTree>
    <p:extLst>
      <p:ext uri="{BB962C8B-B14F-4D97-AF65-F5344CB8AC3E}">
        <p14:creationId xmlns:p14="http://schemas.microsoft.com/office/powerpoint/2010/main" val="103220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F99044-B638-4019-8754-B708093EE68B}" type="datetimeFigureOut">
              <a:rPr lang="en-GB" smtClean="0"/>
              <a:t>22/03/2018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EBB3D7-B78A-4CDD-B9F9-F492CEA6F79A}" type="slidenum">
              <a:rPr lang="en-GB" smtClean="0"/>
              <a:t>‹#›</a:t>
            </a:fld>
            <a:endParaRPr lang="en-GB"/>
          </a:p>
        </p:txBody>
      </p:sp>
    </p:spTree>
    <p:extLst>
      <p:ext uri="{BB962C8B-B14F-4D97-AF65-F5344CB8AC3E}">
        <p14:creationId xmlns:p14="http://schemas.microsoft.com/office/powerpoint/2010/main" val="118054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99044-B638-4019-8754-B708093EE68B}" type="datetimeFigureOut">
              <a:rPr lang="en-GB" smtClean="0"/>
              <a:t>22/03/2018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EBB3D7-B78A-4CDD-B9F9-F492CEA6F79A}" type="slidenum">
              <a:rPr lang="en-GB" smtClean="0"/>
              <a:t>‹#›</a:t>
            </a:fld>
            <a:endParaRPr lang="en-GB"/>
          </a:p>
        </p:txBody>
      </p:sp>
    </p:spTree>
    <p:extLst>
      <p:ext uri="{BB962C8B-B14F-4D97-AF65-F5344CB8AC3E}">
        <p14:creationId xmlns:p14="http://schemas.microsoft.com/office/powerpoint/2010/main" val="233118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99044-B638-4019-8754-B708093EE68B}"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EBB3D7-B78A-4CDD-B9F9-F492CEA6F79A}" type="slidenum">
              <a:rPr lang="en-GB" smtClean="0"/>
              <a:t>‹#›</a:t>
            </a:fld>
            <a:endParaRPr lang="en-GB"/>
          </a:p>
        </p:txBody>
      </p:sp>
    </p:spTree>
    <p:extLst>
      <p:ext uri="{BB962C8B-B14F-4D97-AF65-F5344CB8AC3E}">
        <p14:creationId xmlns:p14="http://schemas.microsoft.com/office/powerpoint/2010/main" val="161844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99044-B638-4019-8754-B708093EE68B}"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EBB3D7-B78A-4CDD-B9F9-F492CEA6F79A}" type="slidenum">
              <a:rPr lang="en-GB" smtClean="0"/>
              <a:t>‹#›</a:t>
            </a:fld>
            <a:endParaRPr lang="en-GB"/>
          </a:p>
        </p:txBody>
      </p:sp>
    </p:spTree>
    <p:extLst>
      <p:ext uri="{BB962C8B-B14F-4D97-AF65-F5344CB8AC3E}">
        <p14:creationId xmlns:p14="http://schemas.microsoft.com/office/powerpoint/2010/main" val="355397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99044-B638-4019-8754-B708093EE68B}" type="datetimeFigureOut">
              <a:rPr lang="en-GB" smtClean="0"/>
              <a:t>22/03/2018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BB3D7-B78A-4CDD-B9F9-F492CEA6F79A}" type="slidenum">
              <a:rPr lang="en-GB" smtClean="0"/>
              <a:t>‹#›</a:t>
            </a:fld>
            <a:endParaRPr lang="en-GB"/>
          </a:p>
        </p:txBody>
      </p:sp>
    </p:spTree>
    <p:extLst>
      <p:ext uri="{BB962C8B-B14F-4D97-AF65-F5344CB8AC3E}">
        <p14:creationId xmlns:p14="http://schemas.microsoft.com/office/powerpoint/2010/main" val="3430692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cwpresources.co.uk/resources/"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she-association.org.uk/curriculum-and-resources/resources/pshe-association-lesson-planning-tool-and" TargetMode="External"/><Relationship Id="rId7" Type="http://schemas.openxmlformats.org/officeDocument/2006/relationships/hyperlink" Target="https://fingertips.phe.org.uk/profile/health-profiles/data#page/1/ati/102/are/E0900002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southwark.gov.uk/health-and-wellbeing/public-health/health-and-wellbeing-in-southwark-jsna" TargetMode="External"/><Relationship Id="rId5" Type="http://schemas.openxmlformats.org/officeDocument/2006/relationships/hyperlink" Target="https://educationendowmentfoundation.org.uk/evidence-summaries/teaching-learning-toolkit" TargetMode="External"/><Relationship Id="rId4" Type="http://schemas.openxmlformats.org/officeDocument/2006/relationships/hyperlink" Target="https://www.pshe-association.org.uk/curriculum-and-resources/curriculu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Staff CPD</a:t>
            </a:r>
            <a:endParaRPr lang="en-GB" dirty="0"/>
          </a:p>
        </p:txBody>
      </p:sp>
      <p:sp>
        <p:nvSpPr>
          <p:cNvPr id="3" name="Subtitle 2"/>
          <p:cNvSpPr>
            <a:spLocks noGrp="1"/>
          </p:cNvSpPr>
          <p:nvPr>
            <p:ph type="subTitle" idx="1"/>
          </p:nvPr>
        </p:nvSpPr>
        <p:spPr/>
        <p:txBody>
          <a:bodyPr/>
          <a:lstStyle/>
          <a:p>
            <a:r>
              <a:rPr lang="en-GB" dirty="0" smtClean="0"/>
              <a:t>PSHE and Wellbeing Best Practice</a:t>
            </a:r>
          </a:p>
          <a:p>
            <a:r>
              <a:rPr lang="en-GB" dirty="0" smtClean="0"/>
              <a:t>(what to teach, assessment, resources, monitoring impact)</a:t>
            </a:r>
            <a:endParaRPr lang="en-GB" dirty="0"/>
          </a:p>
        </p:txBody>
      </p:sp>
    </p:spTree>
    <p:extLst>
      <p:ext uri="{BB962C8B-B14F-4D97-AF65-F5344CB8AC3E}">
        <p14:creationId xmlns:p14="http://schemas.microsoft.com/office/powerpoint/2010/main" val="3269145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100"/>
          <a:stretch/>
        </p:blipFill>
        <p:spPr bwMode="auto">
          <a:xfrm>
            <a:off x="179512" y="332656"/>
            <a:ext cx="4536504" cy="6195866"/>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
        <p:nvSpPr>
          <p:cNvPr id="5" name="TextBox 4"/>
          <p:cNvSpPr txBox="1"/>
          <p:nvPr/>
        </p:nvSpPr>
        <p:spPr>
          <a:xfrm>
            <a:off x="5148064" y="332656"/>
            <a:ext cx="3672408" cy="6524863"/>
          </a:xfrm>
          <a:prstGeom prst="rect">
            <a:avLst/>
          </a:prstGeom>
          <a:noFill/>
        </p:spPr>
        <p:txBody>
          <a:bodyPr wrap="square" rtlCol="0">
            <a:spAutoFit/>
          </a:bodyPr>
          <a:lstStyle/>
          <a:p>
            <a:r>
              <a:rPr lang="en-GB" sz="2000" dirty="0" smtClean="0"/>
              <a:t>The Draw and Write can be simple or have a series of questions</a:t>
            </a:r>
          </a:p>
          <a:p>
            <a:endParaRPr lang="en-GB" sz="2000" dirty="0"/>
          </a:p>
          <a:p>
            <a:r>
              <a:rPr lang="en-GB" sz="2000" dirty="0" smtClean="0"/>
              <a:t>Make it double sided</a:t>
            </a:r>
          </a:p>
          <a:p>
            <a:endParaRPr lang="en-GB" sz="2000" dirty="0"/>
          </a:p>
          <a:p>
            <a:r>
              <a:rPr lang="en-GB" sz="2000" dirty="0" smtClean="0"/>
              <a:t>Label side 1 and side 2</a:t>
            </a:r>
          </a:p>
          <a:p>
            <a:r>
              <a:rPr lang="en-GB" sz="2000" dirty="0" smtClean="0"/>
              <a:t>e.g. initial and final</a:t>
            </a:r>
          </a:p>
          <a:p>
            <a:endParaRPr lang="en-GB" sz="2000" dirty="0"/>
          </a:p>
          <a:p>
            <a:r>
              <a:rPr lang="en-GB" sz="2000" dirty="0" smtClean="0"/>
              <a:t>After the initial Draw and  Write spend a few minutes looking through them</a:t>
            </a:r>
          </a:p>
          <a:p>
            <a:endParaRPr lang="en-GB" sz="2000" dirty="0"/>
          </a:p>
          <a:p>
            <a:pPr marL="342900" indent="-342900">
              <a:buFont typeface="Arial" pitchFamily="34" charset="0"/>
              <a:buChar char="•"/>
            </a:pPr>
            <a:r>
              <a:rPr lang="en-GB" sz="2000" dirty="0" smtClean="0"/>
              <a:t>What misconceptions are there?</a:t>
            </a:r>
          </a:p>
          <a:p>
            <a:pPr marL="342900" indent="-342900">
              <a:buFont typeface="Arial" pitchFamily="34" charset="0"/>
              <a:buChar char="•"/>
            </a:pPr>
            <a:r>
              <a:rPr lang="en-GB" sz="2000" dirty="0" smtClean="0"/>
              <a:t>What knowledge do your pupils have already?</a:t>
            </a:r>
          </a:p>
          <a:p>
            <a:pPr marL="342900" indent="-342900">
              <a:buFont typeface="Arial" pitchFamily="34" charset="0"/>
              <a:buChar char="•"/>
            </a:pPr>
            <a:r>
              <a:rPr lang="en-GB" sz="2000" dirty="0" smtClean="0"/>
              <a:t>Who do you need to extend?</a:t>
            </a:r>
          </a:p>
          <a:p>
            <a:pPr marL="342900" indent="-342900">
              <a:buFont typeface="Arial" pitchFamily="34" charset="0"/>
              <a:buChar char="•"/>
            </a:pPr>
            <a:r>
              <a:rPr lang="en-GB" sz="2000" dirty="0" smtClean="0"/>
              <a:t>Who has very little knowledge?</a:t>
            </a:r>
          </a:p>
          <a:p>
            <a:endParaRPr lang="en-GB" dirty="0"/>
          </a:p>
        </p:txBody>
      </p:sp>
    </p:spTree>
    <p:extLst>
      <p:ext uri="{BB962C8B-B14F-4D97-AF65-F5344CB8AC3E}">
        <p14:creationId xmlns:p14="http://schemas.microsoft.com/office/powerpoint/2010/main" val="2594098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764704"/>
            <a:ext cx="8731152" cy="4896544"/>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4239174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783408"/>
            <a:ext cx="8280920" cy="5165872"/>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3346340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Creation of Lessons:</a:t>
            </a:r>
            <a:endParaRPr lang="en-GB" dirty="0"/>
          </a:p>
        </p:txBody>
      </p:sp>
      <p:sp>
        <p:nvSpPr>
          <p:cNvPr id="3" name="Content Placeholder 2"/>
          <p:cNvSpPr>
            <a:spLocks noGrp="1"/>
          </p:cNvSpPr>
          <p:nvPr>
            <p:ph idx="1"/>
          </p:nvPr>
        </p:nvSpPr>
        <p:spPr>
          <a:xfrm>
            <a:off x="484284" y="1196752"/>
            <a:ext cx="8208912" cy="576064"/>
          </a:xfrm>
          <a:solidFill>
            <a:schemeClr val="accent6">
              <a:lumMod val="40000"/>
              <a:lumOff val="60000"/>
            </a:schemeClr>
          </a:solidFill>
        </p:spPr>
        <p:txBody>
          <a:bodyPr>
            <a:normAutofit/>
          </a:bodyPr>
          <a:lstStyle/>
          <a:p>
            <a:pPr marL="0" indent="0" algn="ctr">
              <a:buNone/>
            </a:pPr>
            <a:r>
              <a:rPr lang="en-GB" sz="2000" dirty="0" smtClean="0"/>
              <a:t>Take the </a:t>
            </a:r>
            <a:r>
              <a:rPr lang="en-GB" sz="2000" b="1" dirty="0" smtClean="0"/>
              <a:t>objective</a:t>
            </a:r>
            <a:r>
              <a:rPr lang="en-GB" sz="2000" dirty="0" smtClean="0"/>
              <a:t> from the PSHE and Wellbeing Curriculum Framework</a:t>
            </a:r>
            <a:endParaRPr lang="en-GB" sz="2000" dirty="0"/>
          </a:p>
        </p:txBody>
      </p:sp>
      <p:sp>
        <p:nvSpPr>
          <p:cNvPr id="4" name="Rectangle 3"/>
          <p:cNvSpPr/>
          <p:nvPr/>
        </p:nvSpPr>
        <p:spPr>
          <a:xfrm>
            <a:off x="611560" y="1772816"/>
            <a:ext cx="8208912" cy="2308324"/>
          </a:xfrm>
          <a:prstGeom prst="rect">
            <a:avLst/>
          </a:prstGeom>
        </p:spPr>
        <p:txBody>
          <a:bodyPr wrap="square">
            <a:spAutoFit/>
          </a:bodyPr>
          <a:lstStyle/>
          <a:p>
            <a:r>
              <a:rPr lang="en-US" b="1" dirty="0"/>
              <a:t>Me and my community</a:t>
            </a:r>
            <a:endParaRPr lang="en-GB" dirty="0"/>
          </a:p>
          <a:p>
            <a:r>
              <a:rPr lang="en-US" b="1" dirty="0"/>
              <a:t>Citizenship &amp; British values</a:t>
            </a:r>
            <a:endParaRPr lang="en-GB" dirty="0"/>
          </a:p>
          <a:p>
            <a:r>
              <a:rPr lang="en-US" b="1" dirty="0">
                <a:solidFill>
                  <a:srgbClr val="FF0000"/>
                </a:solidFill>
              </a:rPr>
              <a:t>Children will learn:</a:t>
            </a:r>
            <a:endParaRPr lang="en-GB" b="1" dirty="0">
              <a:solidFill>
                <a:srgbClr val="FF0000"/>
              </a:solidFill>
            </a:endParaRPr>
          </a:p>
          <a:p>
            <a:pPr lvl="0"/>
            <a:r>
              <a:rPr lang="en-US" b="1" dirty="0">
                <a:solidFill>
                  <a:srgbClr val="FF0000"/>
                </a:solidFill>
              </a:rPr>
              <a:t>W</a:t>
            </a:r>
            <a:r>
              <a:rPr lang="en-US" b="1" dirty="0" smtClean="0">
                <a:solidFill>
                  <a:srgbClr val="FF0000"/>
                </a:solidFill>
              </a:rPr>
              <a:t>hat </a:t>
            </a:r>
            <a:r>
              <a:rPr lang="en-US" b="1" dirty="0">
                <a:solidFill>
                  <a:srgbClr val="FF0000"/>
                </a:solidFill>
              </a:rPr>
              <a:t>being part of a community </a:t>
            </a:r>
            <a:r>
              <a:rPr lang="en-US" b="1" dirty="0" smtClean="0">
                <a:solidFill>
                  <a:srgbClr val="FF0000"/>
                </a:solidFill>
              </a:rPr>
              <a:t>means  </a:t>
            </a:r>
            <a:r>
              <a:rPr lang="en-US" b="1" dirty="0">
                <a:solidFill>
                  <a:srgbClr val="FF0000"/>
                </a:solidFill>
              </a:rPr>
              <a:t>and about the varied institutions that support communities locally and nationally</a:t>
            </a:r>
            <a:endParaRPr lang="en-GB" b="1" dirty="0">
              <a:solidFill>
                <a:srgbClr val="FF0000"/>
              </a:solidFill>
            </a:endParaRPr>
          </a:p>
          <a:p>
            <a:r>
              <a:rPr lang="en-US" dirty="0"/>
              <a:t>Children should:</a:t>
            </a:r>
            <a:endParaRPr lang="en-GB" dirty="0"/>
          </a:p>
          <a:p>
            <a:r>
              <a:rPr lang="en-GB" i="1" dirty="0"/>
              <a:t>-</a:t>
            </a:r>
            <a:r>
              <a:rPr lang="en-GB" b="1" i="1" dirty="0"/>
              <a:t>recognise the role of voluntary, community and pressure groups, especially in relation to health and wellbeing</a:t>
            </a:r>
            <a:endParaRPr lang="en-GB" b="1" dirty="0"/>
          </a:p>
        </p:txBody>
      </p:sp>
      <p:sp>
        <p:nvSpPr>
          <p:cNvPr id="5" name="TextBox 4"/>
          <p:cNvSpPr txBox="1"/>
          <p:nvPr/>
        </p:nvSpPr>
        <p:spPr>
          <a:xfrm>
            <a:off x="611560" y="4769385"/>
            <a:ext cx="8352928" cy="1569660"/>
          </a:xfrm>
          <a:prstGeom prst="rect">
            <a:avLst/>
          </a:prstGeom>
          <a:noFill/>
        </p:spPr>
        <p:txBody>
          <a:bodyPr wrap="square" rtlCol="0">
            <a:spAutoFit/>
          </a:bodyPr>
          <a:lstStyle/>
          <a:p>
            <a:r>
              <a:rPr lang="en-GB" sz="2000" dirty="0" smtClean="0"/>
              <a:t>Lesson 1: What does community mean and which </a:t>
            </a:r>
            <a:r>
              <a:rPr lang="en-GB" sz="2000" dirty="0"/>
              <a:t>c</a:t>
            </a:r>
            <a:r>
              <a:rPr lang="en-GB" sz="2000" dirty="0" smtClean="0"/>
              <a:t>ommunities do I belong to?</a:t>
            </a:r>
          </a:p>
          <a:p>
            <a:r>
              <a:rPr lang="en-GB" sz="2000" dirty="0" smtClean="0"/>
              <a:t>Lesson 2: What is a voluntary  community group and what might they do?</a:t>
            </a:r>
          </a:p>
          <a:p>
            <a:r>
              <a:rPr lang="en-GB" sz="2000" dirty="0" smtClean="0"/>
              <a:t>Lesson 3: What is a pressure group and how might they influence people in a community?</a:t>
            </a:r>
          </a:p>
          <a:p>
            <a:endParaRPr lang="en-GB" sz="1600" dirty="0"/>
          </a:p>
        </p:txBody>
      </p:sp>
      <p:sp>
        <p:nvSpPr>
          <p:cNvPr id="6" name="TextBox 5"/>
          <p:cNvSpPr txBox="1"/>
          <p:nvPr/>
        </p:nvSpPr>
        <p:spPr>
          <a:xfrm>
            <a:off x="611560" y="4293096"/>
            <a:ext cx="8352928" cy="400110"/>
          </a:xfrm>
          <a:prstGeom prst="rect">
            <a:avLst/>
          </a:prstGeom>
          <a:solidFill>
            <a:schemeClr val="accent6">
              <a:lumMod val="40000"/>
              <a:lumOff val="60000"/>
            </a:schemeClr>
          </a:solidFill>
        </p:spPr>
        <p:txBody>
          <a:bodyPr wrap="square" rtlCol="0">
            <a:spAutoFit/>
          </a:bodyPr>
          <a:lstStyle/>
          <a:p>
            <a:r>
              <a:rPr lang="en-GB" sz="2000" dirty="0" smtClean="0"/>
              <a:t>Use </a:t>
            </a:r>
            <a:r>
              <a:rPr lang="en-GB" sz="2000" dirty="0" err="1" smtClean="0"/>
              <a:t>baselining</a:t>
            </a:r>
            <a:r>
              <a:rPr lang="en-GB" sz="2000" dirty="0" smtClean="0"/>
              <a:t> to find out current knowledge and build lessons</a:t>
            </a:r>
          </a:p>
        </p:txBody>
      </p:sp>
    </p:spTree>
    <p:extLst>
      <p:ext uri="{BB962C8B-B14F-4D97-AF65-F5344CB8AC3E}">
        <p14:creationId xmlns:p14="http://schemas.microsoft.com/office/powerpoint/2010/main" val="1919791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Turning objectives into lesson plans</a:t>
            </a:r>
            <a:endParaRPr lang="en-GB" dirty="0"/>
          </a:p>
        </p:txBody>
      </p:sp>
      <p:sp>
        <p:nvSpPr>
          <p:cNvPr id="4" name="Rectangle 3"/>
          <p:cNvSpPr/>
          <p:nvPr/>
        </p:nvSpPr>
        <p:spPr>
          <a:xfrm>
            <a:off x="209428" y="1196752"/>
            <a:ext cx="8424936" cy="369332"/>
          </a:xfrm>
          <a:prstGeom prst="rect">
            <a:avLst/>
          </a:prstGeom>
        </p:spPr>
        <p:txBody>
          <a:bodyPr wrap="square">
            <a:spAutoFit/>
          </a:bodyPr>
          <a:lstStyle/>
          <a:p>
            <a:r>
              <a:rPr lang="en-GB" dirty="0" smtClean="0"/>
              <a:t>Lesson Objective: </a:t>
            </a:r>
            <a:r>
              <a:rPr lang="en-GB" dirty="0" smtClean="0"/>
              <a:t>What does community mean and what communities do I belong to?</a:t>
            </a:r>
            <a:endParaRPr lang="en-GB" dirty="0"/>
          </a:p>
        </p:txBody>
      </p:sp>
      <p:sp>
        <p:nvSpPr>
          <p:cNvPr id="7" name="Rectangle 6"/>
          <p:cNvSpPr/>
          <p:nvPr/>
        </p:nvSpPr>
        <p:spPr>
          <a:xfrm>
            <a:off x="179512" y="1566084"/>
            <a:ext cx="8784976" cy="6019084"/>
          </a:xfrm>
          <a:prstGeom prst="rect">
            <a:avLst/>
          </a:prstGeom>
        </p:spPr>
        <p:txBody>
          <a:bodyPr wrap="square">
            <a:spAutoFit/>
          </a:bodyPr>
          <a:lstStyle/>
          <a:p>
            <a:pPr>
              <a:spcAft>
                <a:spcPts val="1000"/>
              </a:spcAft>
            </a:pPr>
            <a:r>
              <a:rPr lang="en-GB" dirty="0" smtClean="0">
                <a:effectLst/>
              </a:rPr>
              <a:t>Rules:</a:t>
            </a:r>
            <a:endParaRPr lang="en-GB" sz="3200" dirty="0" smtClean="0">
              <a:effectLst/>
            </a:endParaRPr>
          </a:p>
          <a:p>
            <a:pPr>
              <a:spcAft>
                <a:spcPts val="1000"/>
              </a:spcAft>
            </a:pPr>
            <a:r>
              <a:rPr lang="en-GB" dirty="0" smtClean="0">
                <a:effectLst/>
              </a:rPr>
              <a:t>Game: Pass the smile</a:t>
            </a:r>
            <a:endParaRPr lang="en-GB" sz="3200" dirty="0" smtClean="0">
              <a:effectLst/>
            </a:endParaRPr>
          </a:p>
          <a:p>
            <a:pPr>
              <a:spcAft>
                <a:spcPts val="1000"/>
              </a:spcAft>
            </a:pPr>
            <a:r>
              <a:rPr lang="en-GB" dirty="0" smtClean="0">
                <a:effectLst/>
              </a:rPr>
              <a:t>Round: A community is…(</a:t>
            </a:r>
            <a:r>
              <a:rPr lang="en-GB" dirty="0" err="1" smtClean="0">
                <a:effectLst/>
              </a:rPr>
              <a:t>AfL</a:t>
            </a:r>
            <a:r>
              <a:rPr lang="en-GB" dirty="0" smtClean="0">
                <a:effectLst/>
              </a:rPr>
              <a:t>)</a:t>
            </a:r>
            <a:endParaRPr lang="en-GB" sz="3200" dirty="0" smtClean="0">
              <a:effectLst/>
            </a:endParaRPr>
          </a:p>
          <a:p>
            <a:pPr>
              <a:spcAft>
                <a:spcPts val="1000"/>
              </a:spcAft>
            </a:pPr>
            <a:r>
              <a:rPr lang="en-GB" dirty="0" smtClean="0">
                <a:effectLst/>
              </a:rPr>
              <a:t>Main: Start in a circle. Explain that a community is a group of people who have something in common. They may live in the same place – a Peckham community or a London Community. They may be people who go to the same school – our Primary community or in the same class. Which class community do we belong to? How do we show we belong? (use large paper and write up the things we share e.g. school uniform, school badge, class name, class logo) </a:t>
            </a:r>
          </a:p>
          <a:p>
            <a:pPr>
              <a:spcAft>
                <a:spcPts val="1000"/>
              </a:spcAft>
            </a:pPr>
            <a:r>
              <a:rPr lang="en-GB" dirty="0" smtClean="0"/>
              <a:t>Ask pupils </a:t>
            </a:r>
            <a:r>
              <a:rPr lang="en-GB" dirty="0" smtClean="0">
                <a:effectLst/>
              </a:rPr>
              <a:t>to move into the middle of the circle if they go to: brownies/ rainbows/ cubs/ scouts/ karate/ballet/football/church/mosque,/woodland folk </a:t>
            </a:r>
            <a:r>
              <a:rPr lang="en-GB" dirty="0" err="1" smtClean="0">
                <a:effectLst/>
              </a:rPr>
              <a:t>etc</a:t>
            </a:r>
            <a:r>
              <a:rPr lang="en-GB" dirty="0" smtClean="0">
                <a:effectLst/>
              </a:rPr>
              <a:t> (name a range of clubs and groups to show that we belong to a range of different communities.) Ask children to share with a partner how they show they belong and some of the things that they do there. Children create a fact file of a community that they belong to.</a:t>
            </a:r>
            <a:endParaRPr lang="en-GB" dirty="0">
              <a:ea typeface="Calibri"/>
              <a:cs typeface="Times New Roman"/>
            </a:endParaRPr>
          </a:p>
          <a:p>
            <a:pPr>
              <a:spcAft>
                <a:spcPts val="1000"/>
              </a:spcAft>
            </a:pPr>
            <a:r>
              <a:rPr lang="en-GB" sz="2000" dirty="0" smtClean="0">
                <a:effectLst/>
              </a:rPr>
              <a:t>Round: A community is…</a:t>
            </a:r>
          </a:p>
          <a:p>
            <a:pPr lvl="0">
              <a:spcAft>
                <a:spcPts val="1000"/>
              </a:spcAft>
            </a:pPr>
            <a:r>
              <a:rPr kumimoji="0" lang="en-GB" b="0" i="0" u="none" strike="noStrike" cap="none" normalizeH="0" baseline="0" dirty="0" smtClean="0">
                <a:ln>
                  <a:noFill/>
                </a:ln>
                <a:solidFill>
                  <a:schemeClr val="tx1"/>
                </a:solidFill>
                <a:effectLst/>
                <a:ea typeface="Calibri" pitchFamily="34" charset="0"/>
                <a:cs typeface="Times New Roman" pitchFamily="18" charset="0"/>
              </a:rPr>
              <a:t>Game: Pass the smile</a:t>
            </a:r>
            <a:r>
              <a:rPr kumimoji="0" lang="en-GB" b="0" i="0" u="none" strike="noStrike" cap="none" normalizeH="0" baseline="0" dirty="0" smtClean="0">
                <a:ln>
                  <a:noFill/>
                </a:ln>
                <a:solidFill>
                  <a:schemeClr val="tx1"/>
                </a:solidFill>
                <a:effectLst/>
                <a:cs typeface="Arial" pitchFamily="34" charset="0"/>
              </a:rPr>
              <a:t> </a:t>
            </a:r>
            <a:endParaRPr kumimoji="0" lang="en-GB" sz="4800" b="0" i="0" u="none" strike="noStrike" cap="none" normalizeH="0" baseline="0" dirty="0" smtClean="0">
              <a:ln>
                <a:noFill/>
              </a:ln>
              <a:solidFill>
                <a:schemeClr val="tx1"/>
              </a:solidFill>
              <a:effectLst/>
              <a:cs typeface="Arial" pitchFamily="34" charset="0"/>
            </a:endParaRPr>
          </a:p>
          <a:p>
            <a:pPr>
              <a:lnSpc>
                <a:spcPct val="115000"/>
              </a:lnSpc>
              <a:spcAft>
                <a:spcPts val="1000"/>
              </a:spcAft>
            </a:pPr>
            <a:endParaRPr lang="en-GB" sz="3200" dirty="0">
              <a:ea typeface="Calibri"/>
              <a:cs typeface="Times New Roman"/>
            </a:endParaRPr>
          </a:p>
        </p:txBody>
      </p:sp>
    </p:spTree>
    <p:extLst>
      <p:ext uri="{BB962C8B-B14F-4D97-AF65-F5344CB8AC3E}">
        <p14:creationId xmlns:p14="http://schemas.microsoft.com/office/powerpoint/2010/main" val="3054187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3600" dirty="0" smtClean="0"/>
          </a:p>
          <a:p>
            <a:pPr marL="0" indent="0" algn="ctr">
              <a:buNone/>
            </a:pPr>
            <a:endParaRPr lang="en-GB" sz="3600" dirty="0"/>
          </a:p>
          <a:p>
            <a:pPr marL="0" indent="0" algn="ctr">
              <a:buNone/>
            </a:pPr>
            <a:r>
              <a:rPr lang="en-GB" sz="3600" dirty="0" smtClean="0"/>
              <a:t>Ways PSHE and Wellbeing Education will be monitored…</a:t>
            </a:r>
            <a:endParaRPr lang="en-GB" sz="3600" dirty="0"/>
          </a:p>
        </p:txBody>
      </p:sp>
    </p:spTree>
    <p:extLst>
      <p:ext uri="{BB962C8B-B14F-4D97-AF65-F5344CB8AC3E}">
        <p14:creationId xmlns:p14="http://schemas.microsoft.com/office/powerpoint/2010/main" val="1144994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 Bank</a:t>
            </a: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99" t="24202" r="16713" b="15957"/>
          <a:stretch/>
        </p:blipFill>
        <p:spPr bwMode="auto">
          <a:xfrm>
            <a:off x="1259632" y="1484784"/>
            <a:ext cx="6673175" cy="4377447"/>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622249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47" t="40426" r="2657" b="18085"/>
          <a:stretch/>
        </p:blipFill>
        <p:spPr bwMode="auto">
          <a:xfrm>
            <a:off x="1" y="260648"/>
            <a:ext cx="8993636" cy="260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rot="15792199" flipH="1">
            <a:off x="2183671" y="682697"/>
            <a:ext cx="701548" cy="17588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747" t="21355" r="41086" b="23138"/>
          <a:stretch/>
        </p:blipFill>
        <p:spPr bwMode="auto">
          <a:xfrm>
            <a:off x="73721" y="2797551"/>
            <a:ext cx="4066232" cy="406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rot="2665623" flipH="1">
            <a:off x="1918987" y="3639171"/>
            <a:ext cx="701548" cy="17588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139953" y="2863631"/>
            <a:ext cx="4853684" cy="3970318"/>
          </a:xfrm>
          <a:prstGeom prst="rect">
            <a:avLst/>
          </a:prstGeom>
          <a:solidFill>
            <a:schemeClr val="bg1"/>
          </a:solidFill>
        </p:spPr>
        <p:txBody>
          <a:bodyPr wrap="square">
            <a:spAutoFit/>
          </a:bodyPr>
          <a:lstStyle/>
          <a:p>
            <a:r>
              <a:rPr lang="en-US" b="1" dirty="0"/>
              <a:t>Chris Winter Project (CWP), RSE &amp; DAT &amp;Science/RSE/Drugs, alcohol &amp; tobacco (DAT)</a:t>
            </a:r>
            <a:endParaRPr lang="en-GB" dirty="0"/>
          </a:p>
          <a:p>
            <a:r>
              <a:rPr lang="en-US" b="1" dirty="0"/>
              <a:t> </a:t>
            </a:r>
            <a:endParaRPr lang="en-GB" dirty="0"/>
          </a:p>
          <a:p>
            <a:r>
              <a:rPr lang="en-US" b="1" dirty="0"/>
              <a:t>The Christopher Winter Project –SRE (now called RSE)</a:t>
            </a:r>
            <a:endParaRPr lang="en-GB" dirty="0"/>
          </a:p>
          <a:p>
            <a:r>
              <a:rPr lang="en-US" dirty="0"/>
              <a:t>To support your delivery of Relationships and Sex Education (RSE) and Drugs, Alcohol &amp; Tobacco Education (DAT), the following resources are supported by </a:t>
            </a:r>
            <a:r>
              <a:rPr lang="en-US" dirty="0" err="1"/>
              <a:t>Southwark’s</a:t>
            </a:r>
            <a:r>
              <a:rPr lang="en-US" dirty="0"/>
              <a:t> Healthy Schools Partnership. Training is available for Southwark schools. Visit the Southwark Schools Website to book.</a:t>
            </a:r>
            <a:endParaRPr lang="en-GB" dirty="0"/>
          </a:p>
          <a:p>
            <a:r>
              <a:rPr lang="en-US" dirty="0"/>
              <a:t> </a:t>
            </a:r>
            <a:endParaRPr lang="en-GB" dirty="0"/>
          </a:p>
          <a:p>
            <a:r>
              <a:rPr lang="en-US" u="sng" dirty="0">
                <a:hlinkClick r:id="rId5"/>
              </a:rPr>
              <a:t>http://cwpresources.co.uk/resources</a:t>
            </a:r>
            <a:r>
              <a:rPr lang="en-US" u="sng" dirty="0" smtClean="0">
                <a:hlinkClick r:id="rId5"/>
              </a:rPr>
              <a:t>/</a:t>
            </a:r>
            <a:endParaRPr lang="en-GB" dirty="0"/>
          </a:p>
        </p:txBody>
      </p:sp>
      <p:sp>
        <p:nvSpPr>
          <p:cNvPr id="9" name="Down Arrow 8"/>
          <p:cNvSpPr/>
          <p:nvPr/>
        </p:nvSpPr>
        <p:spPr>
          <a:xfrm rot="14848739" flipH="1">
            <a:off x="2792365" y="4719057"/>
            <a:ext cx="339758" cy="26907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4544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I choose resources?</a:t>
            </a:r>
            <a:endParaRPr lang="en-GB" dirty="0"/>
          </a:p>
        </p:txBody>
      </p:sp>
      <p:sp>
        <p:nvSpPr>
          <p:cNvPr id="3" name="Content Placeholder 2"/>
          <p:cNvSpPr>
            <a:spLocks noGrp="1"/>
          </p:cNvSpPr>
          <p:nvPr>
            <p:ph idx="1"/>
          </p:nvPr>
        </p:nvSpPr>
        <p:spPr/>
        <p:txBody>
          <a:bodyPr>
            <a:normAutofit lnSpcReduction="10000"/>
          </a:bodyPr>
          <a:lstStyle/>
          <a:p>
            <a:r>
              <a:rPr lang="en-GB" baseline="0" dirty="0" smtClean="0"/>
              <a:t>The Resource Bank includes a Toolkit of PSHE Association Quality Assured Resources. These are resources that have been given a seal of approval by the </a:t>
            </a:r>
            <a:r>
              <a:rPr lang="en-GB" baseline="0" dirty="0" smtClean="0">
                <a:hlinkClick r:id="rId3"/>
              </a:rPr>
              <a:t>PSHE Association </a:t>
            </a:r>
            <a:r>
              <a:rPr lang="en-GB" baseline="0" dirty="0" smtClean="0"/>
              <a:t>– the National Subject Association for PSHE</a:t>
            </a:r>
          </a:p>
          <a:p>
            <a:pPr marL="0" indent="0">
              <a:buNone/>
            </a:pPr>
            <a:endParaRPr lang="en-GB" baseline="0" dirty="0" smtClean="0"/>
          </a:p>
          <a:p>
            <a:r>
              <a:rPr lang="en-GB" baseline="0" dirty="0" smtClean="0"/>
              <a:t>All Southwark schools receive FREE membership to the PSHE Association and to t</a:t>
            </a:r>
            <a:r>
              <a:rPr lang="en-GB" dirty="0" smtClean="0"/>
              <a:t>he SEAL Community websites</a:t>
            </a:r>
            <a:r>
              <a:rPr lang="en-GB" baseline="0" dirty="0" smtClean="0"/>
              <a:t> </a:t>
            </a:r>
          </a:p>
          <a:p>
            <a:endParaRPr lang="en-GB" dirty="0"/>
          </a:p>
        </p:txBody>
      </p:sp>
    </p:spTree>
    <p:extLst>
      <p:ext uri="{BB962C8B-B14F-4D97-AF65-F5344CB8AC3E}">
        <p14:creationId xmlns:p14="http://schemas.microsoft.com/office/powerpoint/2010/main" val="3727239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Year reporting</a:t>
            </a:r>
            <a:endParaRPr lang="en-GB" dirty="0"/>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897" t="47324" r="23820" b="38431"/>
          <a:stretch/>
        </p:blipFill>
        <p:spPr bwMode="auto">
          <a:xfrm>
            <a:off x="651481" y="1340768"/>
            <a:ext cx="7908709"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55776" y="1484784"/>
            <a:ext cx="576064"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575556" y="2231153"/>
            <a:ext cx="8132568" cy="4137653"/>
            <a:chOff x="575556" y="2231153"/>
            <a:chExt cx="8132568" cy="4137653"/>
          </a:xfrm>
        </p:grpSpPr>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699" t="56657" r="23380" b="28799"/>
            <a:stretch/>
          </p:blipFill>
          <p:spPr bwMode="auto">
            <a:xfrm>
              <a:off x="575556" y="3016743"/>
              <a:ext cx="8132568" cy="156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4066" t="47491" r="23274" b="37016"/>
            <a:stretch/>
          </p:blipFill>
          <p:spPr bwMode="auto">
            <a:xfrm>
              <a:off x="611560" y="4705353"/>
              <a:ext cx="8060560" cy="166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876256" y="5373216"/>
              <a:ext cx="720080"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396980" y="4869160"/>
              <a:ext cx="734860"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987824" y="3880839"/>
              <a:ext cx="576064"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284512" y="3160759"/>
              <a:ext cx="576064"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635896" y="2231153"/>
              <a:ext cx="720080"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86484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PSHE &amp; Wellbeing Education?</a:t>
            </a:r>
            <a:endParaRPr lang="en-GB" dirty="0"/>
          </a:p>
        </p:txBody>
      </p:sp>
      <p:sp>
        <p:nvSpPr>
          <p:cNvPr id="5" name="TextBox 4"/>
          <p:cNvSpPr txBox="1"/>
          <p:nvPr/>
        </p:nvSpPr>
        <p:spPr>
          <a:xfrm>
            <a:off x="305449" y="2366679"/>
            <a:ext cx="4248472" cy="1015663"/>
          </a:xfrm>
          <a:prstGeom prst="rect">
            <a:avLst/>
          </a:prstGeom>
          <a:noFill/>
        </p:spPr>
        <p:txBody>
          <a:bodyPr wrap="square" rtlCol="0">
            <a:spAutoFit/>
          </a:bodyPr>
          <a:lstStyle/>
          <a:p>
            <a:pPr algn="ctr"/>
            <a:r>
              <a:rPr lang="en-GB" sz="2000" dirty="0" smtClean="0"/>
              <a:t>Emotional Wellbeing and Mental Health</a:t>
            </a:r>
          </a:p>
          <a:p>
            <a:pPr algn="ctr"/>
            <a:endParaRPr lang="en-GB" sz="2000" dirty="0"/>
          </a:p>
        </p:txBody>
      </p:sp>
      <p:sp>
        <p:nvSpPr>
          <p:cNvPr id="6" name="Rectangle 5"/>
          <p:cNvSpPr/>
          <p:nvPr/>
        </p:nvSpPr>
        <p:spPr>
          <a:xfrm>
            <a:off x="5409889" y="2366679"/>
            <a:ext cx="3366947" cy="400110"/>
          </a:xfrm>
          <a:prstGeom prst="rect">
            <a:avLst/>
          </a:prstGeom>
        </p:spPr>
        <p:txBody>
          <a:bodyPr wrap="none">
            <a:spAutoFit/>
          </a:bodyPr>
          <a:lstStyle/>
          <a:p>
            <a:pPr algn="ctr"/>
            <a:r>
              <a:rPr lang="en-GB" sz="2000" dirty="0" smtClean="0"/>
              <a:t>PE/Sport and Physical Activity</a:t>
            </a:r>
          </a:p>
        </p:txBody>
      </p:sp>
      <p:sp>
        <p:nvSpPr>
          <p:cNvPr id="7" name="Rectangle 6"/>
          <p:cNvSpPr/>
          <p:nvPr/>
        </p:nvSpPr>
        <p:spPr>
          <a:xfrm>
            <a:off x="3242546" y="4797152"/>
            <a:ext cx="2346604" cy="400110"/>
          </a:xfrm>
          <a:prstGeom prst="rect">
            <a:avLst/>
          </a:prstGeom>
        </p:spPr>
        <p:txBody>
          <a:bodyPr wrap="none">
            <a:spAutoFit/>
          </a:bodyPr>
          <a:lstStyle/>
          <a:p>
            <a:pPr algn="ctr"/>
            <a:r>
              <a:rPr lang="en-GB" sz="2000" dirty="0" smtClean="0"/>
              <a:t>Safety/Safeguarding</a:t>
            </a:r>
          </a:p>
        </p:txBody>
      </p:sp>
      <p:sp>
        <p:nvSpPr>
          <p:cNvPr id="8" name="Rectangle 7"/>
          <p:cNvSpPr/>
          <p:nvPr/>
        </p:nvSpPr>
        <p:spPr>
          <a:xfrm>
            <a:off x="5300372" y="5793780"/>
            <a:ext cx="3605603" cy="400110"/>
          </a:xfrm>
          <a:prstGeom prst="rect">
            <a:avLst/>
          </a:prstGeom>
        </p:spPr>
        <p:txBody>
          <a:bodyPr wrap="none">
            <a:spAutoFit/>
          </a:bodyPr>
          <a:lstStyle/>
          <a:p>
            <a:pPr algn="ctr"/>
            <a:r>
              <a:rPr lang="en-GB" sz="2000" dirty="0" smtClean="0"/>
              <a:t>Relationships and Sex Education</a:t>
            </a:r>
          </a:p>
        </p:txBody>
      </p:sp>
      <p:sp>
        <p:nvSpPr>
          <p:cNvPr id="9" name="Rectangle 8"/>
          <p:cNvSpPr/>
          <p:nvPr/>
        </p:nvSpPr>
        <p:spPr>
          <a:xfrm>
            <a:off x="707322" y="4965239"/>
            <a:ext cx="2002856" cy="400110"/>
          </a:xfrm>
          <a:prstGeom prst="rect">
            <a:avLst/>
          </a:prstGeom>
        </p:spPr>
        <p:txBody>
          <a:bodyPr wrap="none">
            <a:spAutoFit/>
          </a:bodyPr>
          <a:lstStyle/>
          <a:p>
            <a:pPr algn="ctr"/>
            <a:r>
              <a:rPr lang="en-GB" sz="2000" dirty="0" smtClean="0"/>
              <a:t>Health Education</a:t>
            </a:r>
          </a:p>
        </p:txBody>
      </p:sp>
      <p:sp>
        <p:nvSpPr>
          <p:cNvPr id="10" name="Rectangle 9"/>
          <p:cNvSpPr/>
          <p:nvPr/>
        </p:nvSpPr>
        <p:spPr>
          <a:xfrm>
            <a:off x="3562896" y="3786848"/>
            <a:ext cx="2002856" cy="400110"/>
          </a:xfrm>
          <a:prstGeom prst="rect">
            <a:avLst/>
          </a:prstGeom>
        </p:spPr>
        <p:txBody>
          <a:bodyPr wrap="none">
            <a:spAutoFit/>
          </a:bodyPr>
          <a:lstStyle/>
          <a:p>
            <a:pPr algn="ctr"/>
            <a:r>
              <a:rPr lang="en-GB" sz="2000" dirty="0" smtClean="0"/>
              <a:t>Health Education</a:t>
            </a:r>
            <a:endParaRPr lang="en-GB" sz="2000" dirty="0"/>
          </a:p>
        </p:txBody>
      </p:sp>
      <p:sp>
        <p:nvSpPr>
          <p:cNvPr id="11" name="Rectangle 10"/>
          <p:cNvSpPr/>
          <p:nvPr/>
        </p:nvSpPr>
        <p:spPr>
          <a:xfrm>
            <a:off x="6624026" y="4998043"/>
            <a:ext cx="1512786" cy="400110"/>
          </a:xfrm>
          <a:prstGeom prst="rect">
            <a:avLst/>
          </a:prstGeom>
        </p:spPr>
        <p:txBody>
          <a:bodyPr wrap="none">
            <a:spAutoFit/>
          </a:bodyPr>
          <a:lstStyle/>
          <a:p>
            <a:pPr algn="ctr"/>
            <a:r>
              <a:rPr lang="en-GB" sz="2000" dirty="0" smtClean="0"/>
              <a:t>Anti-Bullying</a:t>
            </a:r>
          </a:p>
        </p:txBody>
      </p:sp>
      <p:sp>
        <p:nvSpPr>
          <p:cNvPr id="12" name="Rectangle 11"/>
          <p:cNvSpPr/>
          <p:nvPr/>
        </p:nvSpPr>
        <p:spPr>
          <a:xfrm>
            <a:off x="716815" y="5805264"/>
            <a:ext cx="4112280" cy="400110"/>
          </a:xfrm>
          <a:prstGeom prst="rect">
            <a:avLst/>
          </a:prstGeom>
        </p:spPr>
        <p:txBody>
          <a:bodyPr wrap="none">
            <a:spAutoFit/>
          </a:bodyPr>
          <a:lstStyle/>
          <a:p>
            <a:pPr algn="ctr"/>
            <a:r>
              <a:rPr lang="en-GB" sz="2000" dirty="0" smtClean="0"/>
              <a:t>Drug, Alcohol and Tobacco Education</a:t>
            </a:r>
          </a:p>
        </p:txBody>
      </p:sp>
      <p:sp>
        <p:nvSpPr>
          <p:cNvPr id="13" name="Rectangle 12"/>
          <p:cNvSpPr/>
          <p:nvPr/>
        </p:nvSpPr>
        <p:spPr>
          <a:xfrm>
            <a:off x="1528596" y="4093297"/>
            <a:ext cx="1340496" cy="400110"/>
          </a:xfrm>
          <a:prstGeom prst="rect">
            <a:avLst/>
          </a:prstGeom>
        </p:spPr>
        <p:txBody>
          <a:bodyPr wrap="none">
            <a:spAutoFit/>
          </a:bodyPr>
          <a:lstStyle/>
          <a:p>
            <a:pPr algn="ctr"/>
            <a:r>
              <a:rPr lang="en-GB" sz="2000" dirty="0" smtClean="0"/>
              <a:t>Citizenship</a:t>
            </a:r>
            <a:endParaRPr lang="en-GB" sz="2000" dirty="0"/>
          </a:p>
        </p:txBody>
      </p:sp>
      <p:sp>
        <p:nvSpPr>
          <p:cNvPr id="14" name="Rectangle 13"/>
          <p:cNvSpPr/>
          <p:nvPr/>
        </p:nvSpPr>
        <p:spPr>
          <a:xfrm>
            <a:off x="3660826" y="3094488"/>
            <a:ext cx="1629229" cy="400110"/>
          </a:xfrm>
          <a:prstGeom prst="rect">
            <a:avLst/>
          </a:prstGeom>
        </p:spPr>
        <p:txBody>
          <a:bodyPr wrap="none">
            <a:spAutoFit/>
          </a:bodyPr>
          <a:lstStyle/>
          <a:p>
            <a:pPr algn="ctr"/>
            <a:r>
              <a:rPr lang="en-GB" sz="2000" dirty="0" smtClean="0"/>
              <a:t>British Values</a:t>
            </a:r>
          </a:p>
        </p:txBody>
      </p:sp>
      <p:sp>
        <p:nvSpPr>
          <p:cNvPr id="15" name="Rectangle 14"/>
          <p:cNvSpPr/>
          <p:nvPr/>
        </p:nvSpPr>
        <p:spPr>
          <a:xfrm>
            <a:off x="6204969" y="4077072"/>
            <a:ext cx="1993495" cy="400110"/>
          </a:xfrm>
          <a:prstGeom prst="rect">
            <a:avLst/>
          </a:prstGeom>
        </p:spPr>
        <p:txBody>
          <a:bodyPr wrap="none">
            <a:spAutoFit/>
          </a:bodyPr>
          <a:lstStyle/>
          <a:p>
            <a:pPr algn="ctr"/>
            <a:r>
              <a:rPr lang="en-GB" sz="2000" dirty="0" smtClean="0"/>
              <a:t>Values Education</a:t>
            </a:r>
          </a:p>
        </p:txBody>
      </p:sp>
      <p:sp>
        <p:nvSpPr>
          <p:cNvPr id="16" name="Rectangle 15"/>
          <p:cNvSpPr/>
          <p:nvPr/>
        </p:nvSpPr>
        <p:spPr>
          <a:xfrm>
            <a:off x="1419751" y="3302306"/>
            <a:ext cx="788999" cy="400110"/>
          </a:xfrm>
          <a:prstGeom prst="rect">
            <a:avLst/>
          </a:prstGeom>
        </p:spPr>
        <p:txBody>
          <a:bodyPr wrap="none">
            <a:spAutoFit/>
          </a:bodyPr>
          <a:lstStyle/>
          <a:p>
            <a:pPr algn="ctr"/>
            <a:r>
              <a:rPr lang="en-GB" sz="2000" dirty="0" smtClean="0"/>
              <a:t>SMSC</a:t>
            </a:r>
          </a:p>
        </p:txBody>
      </p:sp>
      <p:sp>
        <p:nvSpPr>
          <p:cNvPr id="17" name="Rectangle 16"/>
          <p:cNvSpPr/>
          <p:nvPr/>
        </p:nvSpPr>
        <p:spPr>
          <a:xfrm>
            <a:off x="6377966" y="3232850"/>
            <a:ext cx="1612942" cy="400110"/>
          </a:xfrm>
          <a:prstGeom prst="rect">
            <a:avLst/>
          </a:prstGeom>
        </p:spPr>
        <p:txBody>
          <a:bodyPr wrap="none">
            <a:spAutoFit/>
          </a:bodyPr>
          <a:lstStyle/>
          <a:p>
            <a:pPr algn="ctr"/>
            <a:r>
              <a:rPr lang="en-GB" sz="2000" dirty="0" smtClean="0"/>
              <a:t>Aspects of RE</a:t>
            </a:r>
          </a:p>
        </p:txBody>
      </p:sp>
      <p:sp>
        <p:nvSpPr>
          <p:cNvPr id="18" name="Rectangle 17"/>
          <p:cNvSpPr/>
          <p:nvPr/>
        </p:nvSpPr>
        <p:spPr>
          <a:xfrm>
            <a:off x="1103456" y="1293341"/>
            <a:ext cx="7081104" cy="954107"/>
          </a:xfrm>
          <a:prstGeom prst="rect">
            <a:avLst/>
          </a:prstGeom>
        </p:spPr>
        <p:txBody>
          <a:bodyPr wrap="square">
            <a:spAutoFit/>
          </a:bodyPr>
          <a:lstStyle/>
          <a:p>
            <a:pPr algn="ctr"/>
            <a:r>
              <a:rPr lang="en-GB" sz="2800" dirty="0" smtClean="0"/>
              <a:t>Personal, Social, Health, Emotional and Economic Education </a:t>
            </a:r>
          </a:p>
        </p:txBody>
      </p:sp>
    </p:spTree>
    <p:extLst>
      <p:ext uri="{BB962C8B-B14F-4D97-AF65-F5344CB8AC3E}">
        <p14:creationId xmlns:p14="http://schemas.microsoft.com/office/powerpoint/2010/main" val="167880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rmAutofit fontScale="90000"/>
          </a:bodyPr>
          <a:lstStyle/>
          <a:p>
            <a:r>
              <a:rPr lang="en-GB" dirty="0" smtClean="0"/>
              <a:t>Signposting to best practice models &amp; data</a:t>
            </a:r>
            <a:endParaRPr lang="en-GB" dirty="0"/>
          </a:p>
        </p:txBody>
      </p:sp>
      <p:sp>
        <p:nvSpPr>
          <p:cNvPr id="3" name="Content Placeholder 2"/>
          <p:cNvSpPr>
            <a:spLocks noGrp="1"/>
          </p:cNvSpPr>
          <p:nvPr>
            <p:ph idx="1"/>
          </p:nvPr>
        </p:nvSpPr>
        <p:spPr/>
        <p:txBody>
          <a:bodyPr/>
          <a:lstStyle/>
          <a:p>
            <a:r>
              <a:rPr lang="en-GB" dirty="0">
                <a:hlinkClick r:id="rId3"/>
              </a:rPr>
              <a:t>http://schools.southwark.gov.uk/</a:t>
            </a:r>
          </a:p>
          <a:p>
            <a:r>
              <a:rPr lang="en-GB" dirty="0" smtClean="0">
                <a:hlinkClick r:id="rId3"/>
              </a:rPr>
              <a:t>PSHE Association – Lesson planning tool</a:t>
            </a:r>
            <a:endParaRPr lang="en-GB" dirty="0" smtClean="0"/>
          </a:p>
          <a:p>
            <a:r>
              <a:rPr lang="en-GB" dirty="0" smtClean="0">
                <a:hlinkClick r:id="rId4"/>
              </a:rPr>
              <a:t>PSHE Association – Curriculum Framework </a:t>
            </a:r>
            <a:endParaRPr lang="en-GB" dirty="0" smtClean="0"/>
          </a:p>
          <a:p>
            <a:r>
              <a:rPr lang="en-GB" dirty="0">
                <a:hlinkClick r:id="rId5"/>
              </a:rPr>
              <a:t>Education Endowment Foundation – evidence based strategies to use for </a:t>
            </a:r>
            <a:r>
              <a:rPr lang="en-GB" dirty="0" smtClean="0">
                <a:hlinkClick r:id="rId5"/>
              </a:rPr>
              <a:t>impact</a:t>
            </a:r>
            <a:r>
              <a:rPr lang="en-GB" dirty="0" smtClean="0"/>
              <a:t>  </a:t>
            </a:r>
          </a:p>
          <a:p>
            <a:r>
              <a:rPr lang="en-GB" dirty="0"/>
              <a:t>Local data: </a:t>
            </a:r>
          </a:p>
          <a:p>
            <a:pPr lvl="1"/>
            <a:r>
              <a:rPr lang="en-GB" dirty="0" smtClean="0">
                <a:hlinkClick r:id="rId6"/>
              </a:rPr>
              <a:t>Joint Strategic Needs Assessment Southwark</a:t>
            </a:r>
            <a:endParaRPr lang="en-GB" dirty="0"/>
          </a:p>
          <a:p>
            <a:pPr lvl="1"/>
            <a:r>
              <a:rPr lang="en-GB" dirty="0" smtClean="0">
                <a:hlinkClick r:id="rId7"/>
              </a:rPr>
              <a:t>Child Health Profiles</a:t>
            </a:r>
            <a:endParaRPr lang="en-GB" dirty="0" smtClean="0"/>
          </a:p>
          <a:p>
            <a:endParaRPr lang="en-GB" dirty="0"/>
          </a:p>
        </p:txBody>
      </p:sp>
    </p:spTree>
    <p:extLst>
      <p:ext uri="{BB962C8B-B14F-4D97-AF65-F5344CB8AC3E}">
        <p14:creationId xmlns:p14="http://schemas.microsoft.com/office/powerpoint/2010/main" val="2592237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I know what to teach?</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653" t="24008" r="24367" b="16865"/>
          <a:stretch/>
        </p:blipFill>
        <p:spPr bwMode="auto">
          <a:xfrm>
            <a:off x="1259632" y="1730155"/>
            <a:ext cx="6633029" cy="4325258"/>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756068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it?</a:t>
            </a:r>
            <a:endParaRPr lang="en-GB" dirty="0"/>
          </a:p>
        </p:txBody>
      </p:sp>
      <p:sp>
        <p:nvSpPr>
          <p:cNvPr id="3" name="Content Placeholder 2"/>
          <p:cNvSpPr>
            <a:spLocks noGrp="1"/>
          </p:cNvSpPr>
          <p:nvPr>
            <p:ph idx="1"/>
          </p:nvPr>
        </p:nvSpPr>
        <p:spPr/>
        <p:txBody>
          <a:bodyPr>
            <a:normAutofit lnSpcReduction="10000"/>
          </a:bodyPr>
          <a:lstStyle/>
          <a:p>
            <a:r>
              <a:rPr lang="en-GB" dirty="0" smtClean="0"/>
              <a:t>A whole school curriculum framework</a:t>
            </a:r>
          </a:p>
          <a:p>
            <a:r>
              <a:rPr lang="en-GB" dirty="0" smtClean="0"/>
              <a:t>Spiral – skills build year on year</a:t>
            </a:r>
          </a:p>
          <a:p>
            <a:r>
              <a:rPr lang="en-GB" dirty="0" smtClean="0"/>
              <a:t>Outlines Essential Skills for PSHE &amp; Wellbeing</a:t>
            </a:r>
          </a:p>
          <a:p>
            <a:r>
              <a:rPr lang="en-GB" dirty="0" smtClean="0"/>
              <a:t>Includes content for each year group</a:t>
            </a:r>
          </a:p>
          <a:p>
            <a:r>
              <a:rPr lang="en-GB" dirty="0" smtClean="0"/>
              <a:t>Details Learning Objectives &amp; Outcomes</a:t>
            </a:r>
          </a:p>
          <a:p>
            <a:r>
              <a:rPr lang="en-GB" dirty="0" smtClean="0"/>
              <a:t>Shows what children should learn</a:t>
            </a:r>
          </a:p>
          <a:p>
            <a:r>
              <a:rPr lang="en-GB" dirty="0" smtClean="0"/>
              <a:t>A Long term plan – overview of the year</a:t>
            </a:r>
          </a:p>
          <a:p>
            <a:r>
              <a:rPr lang="en-GB" dirty="0" smtClean="0"/>
              <a:t>It is </a:t>
            </a:r>
            <a:r>
              <a:rPr lang="en-GB" b="1" dirty="0" smtClean="0"/>
              <a:t>NOT</a:t>
            </a:r>
            <a:r>
              <a:rPr lang="en-GB" dirty="0" smtClean="0"/>
              <a:t> short term planning </a:t>
            </a:r>
            <a:endParaRPr lang="en-GB" dirty="0"/>
          </a:p>
        </p:txBody>
      </p:sp>
    </p:spTree>
    <p:extLst>
      <p:ext uri="{BB962C8B-B14F-4D97-AF65-F5344CB8AC3E}">
        <p14:creationId xmlns:p14="http://schemas.microsoft.com/office/powerpoint/2010/main" val="2052329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I use it?</a:t>
            </a:r>
            <a:endParaRPr lang="en-GB" dirty="0"/>
          </a:p>
        </p:txBody>
      </p:sp>
      <p:sp>
        <p:nvSpPr>
          <p:cNvPr id="5" name="TextBox 4"/>
          <p:cNvSpPr txBox="1"/>
          <p:nvPr/>
        </p:nvSpPr>
        <p:spPr>
          <a:xfrm>
            <a:off x="899592" y="1340768"/>
            <a:ext cx="7200800" cy="954107"/>
          </a:xfrm>
          <a:prstGeom prst="rect">
            <a:avLst/>
          </a:prstGeom>
          <a:noFill/>
        </p:spPr>
        <p:txBody>
          <a:bodyPr wrap="square" rtlCol="0">
            <a:spAutoFit/>
          </a:bodyPr>
          <a:lstStyle/>
          <a:p>
            <a:r>
              <a:rPr lang="en-GB" sz="2800" dirty="0" smtClean="0"/>
              <a:t>We teach PSHE &amp; Wellbeing discretely, which is best practice.</a:t>
            </a:r>
          </a:p>
        </p:txBody>
      </p:sp>
      <p:sp>
        <p:nvSpPr>
          <p:cNvPr id="6" name="TextBox 5"/>
          <p:cNvSpPr txBox="1"/>
          <p:nvPr/>
        </p:nvSpPr>
        <p:spPr>
          <a:xfrm>
            <a:off x="2771800" y="2220710"/>
            <a:ext cx="3816424" cy="369332"/>
          </a:xfrm>
          <a:prstGeom prst="rect">
            <a:avLst/>
          </a:prstGeom>
          <a:noFill/>
        </p:spPr>
        <p:txBody>
          <a:bodyPr wrap="square" rtlCol="0">
            <a:spAutoFit/>
          </a:bodyPr>
          <a:lstStyle/>
          <a:p>
            <a:r>
              <a:rPr lang="en-GB" dirty="0" smtClean="0"/>
              <a:t>Locate the </a:t>
            </a:r>
            <a:r>
              <a:rPr lang="en-GB" b="1" dirty="0" smtClean="0"/>
              <a:t>3 themes per term </a:t>
            </a:r>
            <a:r>
              <a:rPr lang="en-GB" dirty="0" smtClean="0"/>
              <a:t>model</a:t>
            </a:r>
            <a:endParaRPr lang="en-GB" dirty="0"/>
          </a:p>
        </p:txBody>
      </p:sp>
      <p:sp>
        <p:nvSpPr>
          <p:cNvPr id="7" name="TextBox 6"/>
          <p:cNvSpPr txBox="1"/>
          <p:nvPr/>
        </p:nvSpPr>
        <p:spPr>
          <a:xfrm>
            <a:off x="2771800" y="3212976"/>
            <a:ext cx="4032448" cy="369332"/>
          </a:xfrm>
          <a:prstGeom prst="rect">
            <a:avLst/>
          </a:prstGeom>
          <a:noFill/>
        </p:spPr>
        <p:txBody>
          <a:bodyPr wrap="square" rtlCol="0">
            <a:spAutoFit/>
          </a:bodyPr>
          <a:lstStyle/>
          <a:p>
            <a:r>
              <a:rPr lang="en-GB" dirty="0" smtClean="0"/>
              <a:t>Teach the outcomes across that term</a:t>
            </a:r>
            <a:endParaRPr lang="en-GB" dirty="0"/>
          </a:p>
        </p:txBody>
      </p:sp>
      <p:sp>
        <p:nvSpPr>
          <p:cNvPr id="8" name="TextBox 7"/>
          <p:cNvSpPr txBox="1"/>
          <p:nvPr/>
        </p:nvSpPr>
        <p:spPr>
          <a:xfrm>
            <a:off x="2987824" y="4242249"/>
            <a:ext cx="3672408" cy="369332"/>
          </a:xfrm>
          <a:prstGeom prst="rect">
            <a:avLst/>
          </a:prstGeom>
          <a:noFill/>
        </p:spPr>
        <p:txBody>
          <a:bodyPr wrap="square" rtlCol="0">
            <a:spAutoFit/>
          </a:bodyPr>
          <a:lstStyle/>
          <a:p>
            <a:r>
              <a:rPr lang="en-GB" dirty="0" smtClean="0"/>
              <a:t>Highlight what you have covered</a:t>
            </a:r>
            <a:endParaRPr lang="en-GB" dirty="0"/>
          </a:p>
        </p:txBody>
      </p:sp>
      <p:sp>
        <p:nvSpPr>
          <p:cNvPr id="9" name="TextBox 8"/>
          <p:cNvSpPr txBox="1"/>
          <p:nvPr/>
        </p:nvSpPr>
        <p:spPr>
          <a:xfrm>
            <a:off x="3059832" y="5333689"/>
            <a:ext cx="3240360" cy="369332"/>
          </a:xfrm>
          <a:prstGeom prst="rect">
            <a:avLst/>
          </a:prstGeom>
          <a:noFill/>
        </p:spPr>
        <p:txBody>
          <a:bodyPr wrap="square" rtlCol="0">
            <a:spAutoFit/>
          </a:bodyPr>
          <a:lstStyle/>
          <a:p>
            <a:r>
              <a:rPr lang="en-GB" dirty="0" smtClean="0"/>
              <a:t>The themes repeat each term</a:t>
            </a:r>
            <a:endParaRPr lang="en-GB" dirty="0"/>
          </a:p>
        </p:txBody>
      </p:sp>
      <p:cxnSp>
        <p:nvCxnSpPr>
          <p:cNvPr id="11" name="Straight Arrow Connector 10"/>
          <p:cNvCxnSpPr/>
          <p:nvPr/>
        </p:nvCxnSpPr>
        <p:spPr>
          <a:xfrm>
            <a:off x="4680012" y="270892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77188" y="361568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02073" y="4611581"/>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0759" y="5911833"/>
            <a:ext cx="7992888" cy="584775"/>
          </a:xfrm>
          <a:prstGeom prst="rect">
            <a:avLst/>
          </a:prstGeom>
          <a:solidFill>
            <a:schemeClr val="accent6">
              <a:lumMod val="60000"/>
              <a:lumOff val="40000"/>
            </a:schemeClr>
          </a:solidFill>
        </p:spPr>
        <p:txBody>
          <a:bodyPr wrap="square" rtlCol="0">
            <a:spAutoFit/>
          </a:bodyPr>
          <a:lstStyle/>
          <a:p>
            <a:pPr algn="ctr"/>
            <a:r>
              <a:rPr lang="en-GB" sz="1600" b="1" dirty="0" smtClean="0"/>
              <a:t>REMEMBER THAT THE OUTCOMES ARE NOT YOUR  SHORT TERM PLANNING – YOU WILL NEED TO CONSIDER LESSON/S CONTENT TO ENSURE PUPILS REACH THE OUTCOMES</a:t>
            </a:r>
            <a:endParaRPr lang="en-GB" sz="1600" b="1" dirty="0"/>
          </a:p>
        </p:txBody>
      </p:sp>
    </p:spTree>
    <p:extLst>
      <p:ext uri="{BB962C8B-B14F-4D97-AF65-F5344CB8AC3E}">
        <p14:creationId xmlns:p14="http://schemas.microsoft.com/office/powerpoint/2010/main" val="2971250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I use it?</a:t>
            </a:r>
            <a:endParaRPr lang="en-GB" dirty="0"/>
          </a:p>
        </p:txBody>
      </p:sp>
      <p:sp>
        <p:nvSpPr>
          <p:cNvPr id="4" name="TextBox 3"/>
          <p:cNvSpPr txBox="1"/>
          <p:nvPr/>
        </p:nvSpPr>
        <p:spPr>
          <a:xfrm>
            <a:off x="899592" y="1340768"/>
            <a:ext cx="7200800" cy="954107"/>
          </a:xfrm>
          <a:prstGeom prst="rect">
            <a:avLst/>
          </a:prstGeom>
          <a:noFill/>
        </p:spPr>
        <p:txBody>
          <a:bodyPr wrap="square" rtlCol="0">
            <a:spAutoFit/>
          </a:bodyPr>
          <a:lstStyle/>
          <a:p>
            <a:r>
              <a:rPr lang="en-GB" sz="2800" dirty="0" smtClean="0"/>
              <a:t>We teach PSHE &amp; Wellbeing discretely, which is best practice.</a:t>
            </a:r>
          </a:p>
        </p:txBody>
      </p:sp>
      <p:grpSp>
        <p:nvGrpSpPr>
          <p:cNvPr id="13" name="Group 12"/>
          <p:cNvGrpSpPr/>
          <p:nvPr/>
        </p:nvGrpSpPr>
        <p:grpSpPr>
          <a:xfrm>
            <a:off x="2629670" y="2435736"/>
            <a:ext cx="4030560" cy="2730748"/>
            <a:chOff x="2629670" y="2435736"/>
            <a:chExt cx="4030560" cy="2730748"/>
          </a:xfrm>
        </p:grpSpPr>
        <p:sp>
          <p:nvSpPr>
            <p:cNvPr id="5" name="Rectangle 4"/>
            <p:cNvSpPr/>
            <p:nvPr/>
          </p:nvSpPr>
          <p:spPr>
            <a:xfrm>
              <a:off x="3182696" y="3573016"/>
              <a:ext cx="2611997" cy="369332"/>
            </a:xfrm>
            <a:prstGeom prst="rect">
              <a:avLst/>
            </a:prstGeom>
          </p:spPr>
          <p:txBody>
            <a:bodyPr wrap="none">
              <a:spAutoFit/>
            </a:bodyPr>
            <a:lstStyle/>
            <a:p>
              <a:r>
                <a:rPr lang="en-GB" dirty="0" smtClean="0"/>
                <a:t>Find the current half term</a:t>
              </a:r>
              <a:endParaRPr lang="en-GB" dirty="0"/>
            </a:p>
          </p:txBody>
        </p:sp>
        <p:sp>
          <p:nvSpPr>
            <p:cNvPr id="6" name="TextBox 5"/>
            <p:cNvSpPr txBox="1"/>
            <p:nvPr/>
          </p:nvSpPr>
          <p:spPr>
            <a:xfrm>
              <a:off x="2757397" y="2435736"/>
              <a:ext cx="3902833" cy="369332"/>
            </a:xfrm>
            <a:prstGeom prst="rect">
              <a:avLst/>
            </a:prstGeom>
            <a:noFill/>
          </p:spPr>
          <p:txBody>
            <a:bodyPr wrap="square" rtlCol="0">
              <a:spAutoFit/>
            </a:bodyPr>
            <a:lstStyle/>
            <a:p>
              <a:r>
                <a:rPr lang="en-GB" dirty="0" smtClean="0"/>
                <a:t>Locate the </a:t>
              </a:r>
              <a:r>
                <a:rPr lang="en-GB" b="1" dirty="0" smtClean="0"/>
                <a:t>1 theme per term </a:t>
              </a:r>
              <a:r>
                <a:rPr lang="en-GB" dirty="0" smtClean="0"/>
                <a:t>model</a:t>
              </a:r>
              <a:endParaRPr lang="en-GB" dirty="0"/>
            </a:p>
          </p:txBody>
        </p:sp>
        <p:sp>
          <p:nvSpPr>
            <p:cNvPr id="7" name="Rectangle 6"/>
            <p:cNvSpPr/>
            <p:nvPr/>
          </p:nvSpPr>
          <p:spPr>
            <a:xfrm>
              <a:off x="2629670" y="4797152"/>
              <a:ext cx="3740639" cy="369332"/>
            </a:xfrm>
            <a:prstGeom prst="rect">
              <a:avLst/>
            </a:prstGeom>
          </p:spPr>
          <p:txBody>
            <a:bodyPr wrap="none">
              <a:spAutoFit/>
            </a:bodyPr>
            <a:lstStyle/>
            <a:p>
              <a:r>
                <a:rPr lang="en-GB" dirty="0" smtClean="0"/>
                <a:t>Teach the outcomes for that half term</a:t>
              </a:r>
              <a:endParaRPr lang="en-GB" dirty="0"/>
            </a:p>
          </p:txBody>
        </p:sp>
        <p:cxnSp>
          <p:nvCxnSpPr>
            <p:cNvPr id="9" name="Straight Arrow Connector 8"/>
            <p:cNvCxnSpPr>
              <a:endCxn id="5" idx="0"/>
            </p:cNvCxnSpPr>
            <p:nvPr/>
          </p:nvCxnSpPr>
          <p:spPr>
            <a:xfrm>
              <a:off x="4488694" y="2852936"/>
              <a:ext cx="1"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99992" y="4077072"/>
              <a:ext cx="1"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80759" y="5911833"/>
            <a:ext cx="7992888" cy="584775"/>
          </a:xfrm>
          <a:prstGeom prst="rect">
            <a:avLst/>
          </a:prstGeom>
          <a:solidFill>
            <a:schemeClr val="accent6">
              <a:lumMod val="60000"/>
              <a:lumOff val="40000"/>
            </a:schemeClr>
          </a:solidFill>
        </p:spPr>
        <p:txBody>
          <a:bodyPr wrap="square" rtlCol="0">
            <a:spAutoFit/>
          </a:bodyPr>
          <a:lstStyle/>
          <a:p>
            <a:pPr algn="ctr"/>
            <a:r>
              <a:rPr lang="en-GB" sz="1600" b="1" dirty="0" smtClean="0"/>
              <a:t>REMEMBER THAT THE OUTCOMES ARE NOT YOUR  SHORT TERM PLANNING – YOU WILL NEED TO CONSIDER LESSON/S CONTENT TO ENSURE PUPILS REACH THE OUTCOMES</a:t>
            </a:r>
            <a:endParaRPr lang="en-GB" sz="1600" b="1" dirty="0"/>
          </a:p>
        </p:txBody>
      </p:sp>
    </p:spTree>
    <p:extLst>
      <p:ext uri="{BB962C8B-B14F-4D97-AF65-F5344CB8AC3E}">
        <p14:creationId xmlns:p14="http://schemas.microsoft.com/office/powerpoint/2010/main" val="1787972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I use it?</a:t>
            </a:r>
            <a:endParaRPr lang="en-GB" dirty="0"/>
          </a:p>
        </p:txBody>
      </p:sp>
      <p:sp>
        <p:nvSpPr>
          <p:cNvPr id="4" name="TextBox 3"/>
          <p:cNvSpPr txBox="1"/>
          <p:nvPr/>
        </p:nvSpPr>
        <p:spPr>
          <a:xfrm>
            <a:off x="899592" y="1288737"/>
            <a:ext cx="7045518" cy="1569660"/>
          </a:xfrm>
          <a:prstGeom prst="rect">
            <a:avLst/>
          </a:prstGeom>
          <a:noFill/>
        </p:spPr>
        <p:txBody>
          <a:bodyPr wrap="none" rtlCol="0">
            <a:spAutoFit/>
          </a:bodyPr>
          <a:lstStyle/>
          <a:p>
            <a:pPr algn="ctr"/>
            <a:r>
              <a:rPr lang="en-GB" sz="3200" dirty="0" smtClean="0"/>
              <a:t>As we utilise a topic based curriculum we</a:t>
            </a:r>
          </a:p>
          <a:p>
            <a:pPr algn="ctr"/>
            <a:r>
              <a:rPr lang="en-GB" sz="3200" dirty="0" smtClean="0"/>
              <a:t>will be linking our  PSHE and Wellbeing </a:t>
            </a:r>
          </a:p>
          <a:p>
            <a:pPr algn="ctr"/>
            <a:r>
              <a:rPr lang="en-GB" sz="3200" dirty="0" smtClean="0"/>
              <a:t>provision to our topics</a:t>
            </a:r>
            <a:endParaRPr lang="en-GB" sz="3200" dirty="0"/>
          </a:p>
        </p:txBody>
      </p:sp>
      <p:sp>
        <p:nvSpPr>
          <p:cNvPr id="5" name="TextBox 4"/>
          <p:cNvSpPr txBox="1"/>
          <p:nvPr/>
        </p:nvSpPr>
        <p:spPr>
          <a:xfrm>
            <a:off x="3306227" y="2985919"/>
            <a:ext cx="2232248" cy="369332"/>
          </a:xfrm>
          <a:prstGeom prst="rect">
            <a:avLst/>
          </a:prstGeom>
          <a:noFill/>
        </p:spPr>
        <p:txBody>
          <a:bodyPr wrap="square" rtlCol="0">
            <a:spAutoFit/>
          </a:bodyPr>
          <a:lstStyle/>
          <a:p>
            <a:r>
              <a:rPr lang="en-GB" dirty="0" smtClean="0"/>
              <a:t>Find your year group</a:t>
            </a:r>
            <a:endParaRPr lang="en-GB" dirty="0"/>
          </a:p>
        </p:txBody>
      </p:sp>
      <p:sp>
        <p:nvSpPr>
          <p:cNvPr id="6" name="TextBox 5"/>
          <p:cNvSpPr txBox="1"/>
          <p:nvPr/>
        </p:nvSpPr>
        <p:spPr>
          <a:xfrm>
            <a:off x="3112284" y="3896242"/>
            <a:ext cx="2620133" cy="646331"/>
          </a:xfrm>
          <a:prstGeom prst="rect">
            <a:avLst/>
          </a:prstGeom>
          <a:noFill/>
        </p:spPr>
        <p:txBody>
          <a:bodyPr wrap="square" rtlCol="0">
            <a:spAutoFit/>
          </a:bodyPr>
          <a:lstStyle/>
          <a:p>
            <a:pPr algn="ctr"/>
            <a:r>
              <a:rPr lang="en-GB" dirty="0" smtClean="0"/>
              <a:t>Highlight what you </a:t>
            </a:r>
          </a:p>
          <a:p>
            <a:pPr algn="ctr"/>
            <a:r>
              <a:rPr lang="en-GB" dirty="0" smtClean="0"/>
              <a:t>have taught</a:t>
            </a:r>
            <a:endParaRPr lang="en-GB" dirty="0"/>
          </a:p>
        </p:txBody>
      </p:sp>
      <p:sp>
        <p:nvSpPr>
          <p:cNvPr id="7" name="TextBox 6"/>
          <p:cNvSpPr txBox="1"/>
          <p:nvPr/>
        </p:nvSpPr>
        <p:spPr>
          <a:xfrm>
            <a:off x="2982191" y="5127055"/>
            <a:ext cx="2880320" cy="646331"/>
          </a:xfrm>
          <a:prstGeom prst="rect">
            <a:avLst/>
          </a:prstGeom>
          <a:noFill/>
        </p:spPr>
        <p:txBody>
          <a:bodyPr wrap="square" rtlCol="0">
            <a:spAutoFit/>
          </a:bodyPr>
          <a:lstStyle/>
          <a:p>
            <a:pPr algn="ctr"/>
            <a:r>
              <a:rPr lang="en-GB" dirty="0" smtClean="0"/>
              <a:t>You should cover all outcomes across the year</a:t>
            </a:r>
          </a:p>
        </p:txBody>
      </p:sp>
      <p:cxnSp>
        <p:nvCxnSpPr>
          <p:cNvPr id="9" name="Straight Arrow Connector 8"/>
          <p:cNvCxnSpPr>
            <a:stCxn id="5" idx="2"/>
          </p:cNvCxnSpPr>
          <p:nvPr/>
        </p:nvCxnSpPr>
        <p:spPr>
          <a:xfrm flipH="1">
            <a:off x="4422350" y="3355251"/>
            <a:ext cx="1" cy="5371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22350" y="4581128"/>
            <a:ext cx="0" cy="5371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0759" y="5911833"/>
            <a:ext cx="7992888" cy="584775"/>
          </a:xfrm>
          <a:prstGeom prst="rect">
            <a:avLst/>
          </a:prstGeom>
          <a:solidFill>
            <a:schemeClr val="accent6">
              <a:lumMod val="60000"/>
              <a:lumOff val="40000"/>
            </a:schemeClr>
          </a:solidFill>
        </p:spPr>
        <p:txBody>
          <a:bodyPr wrap="square" rtlCol="0">
            <a:spAutoFit/>
          </a:bodyPr>
          <a:lstStyle/>
          <a:p>
            <a:pPr algn="ctr"/>
            <a:r>
              <a:rPr lang="en-GB" sz="1600" b="1" dirty="0" smtClean="0"/>
              <a:t>REMEMBER THAT THE OUTCOMES ARE NOT YOUR  SHORT TERM PLANNING – YOU WILL NEED TO CONSIDER LESSON/S CONTENT TO ENSURE PUPILS REACH THE OUTCOMES</a:t>
            </a:r>
            <a:endParaRPr lang="en-GB" sz="1600" b="1" dirty="0"/>
          </a:p>
        </p:txBody>
      </p:sp>
    </p:spTree>
    <p:extLst>
      <p:ext uri="{BB962C8B-B14F-4D97-AF65-F5344CB8AC3E}">
        <p14:creationId xmlns:p14="http://schemas.microsoft.com/office/powerpoint/2010/main" val="3022181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Short Term Planning</a:t>
            </a:r>
            <a:endParaRPr lang="en-GB" dirty="0"/>
          </a:p>
        </p:txBody>
      </p:sp>
      <p:sp>
        <p:nvSpPr>
          <p:cNvPr id="3" name="Content Placeholder 2"/>
          <p:cNvSpPr>
            <a:spLocks noGrp="1"/>
          </p:cNvSpPr>
          <p:nvPr>
            <p:ph idx="1"/>
          </p:nvPr>
        </p:nvSpPr>
        <p:spPr>
          <a:xfrm>
            <a:off x="1043608" y="1196752"/>
            <a:ext cx="7139136" cy="748680"/>
          </a:xfrm>
        </p:spPr>
        <p:txBody>
          <a:bodyPr/>
          <a:lstStyle/>
          <a:p>
            <a:pPr marL="0" indent="0">
              <a:buNone/>
            </a:pPr>
            <a:r>
              <a:rPr lang="en-GB" dirty="0" smtClean="0"/>
              <a:t>How do I turn the outcomes into lessons?</a:t>
            </a:r>
            <a:endParaRPr lang="en-GB" dirty="0"/>
          </a:p>
        </p:txBody>
      </p:sp>
      <p:sp>
        <p:nvSpPr>
          <p:cNvPr id="4" name="TextBox 3"/>
          <p:cNvSpPr txBox="1"/>
          <p:nvPr/>
        </p:nvSpPr>
        <p:spPr>
          <a:xfrm>
            <a:off x="1043608" y="2204864"/>
            <a:ext cx="7200800" cy="3416320"/>
          </a:xfrm>
          <a:prstGeom prst="rect">
            <a:avLst/>
          </a:prstGeom>
          <a:noFill/>
        </p:spPr>
        <p:txBody>
          <a:bodyPr wrap="square" rtlCol="0">
            <a:spAutoFit/>
          </a:bodyPr>
          <a:lstStyle/>
          <a:p>
            <a:pPr marL="342900" indent="-342900">
              <a:buFont typeface="+mj-lt"/>
              <a:buAutoNum type="arabicPeriod"/>
            </a:pPr>
            <a:r>
              <a:rPr lang="en-GB" sz="3600" dirty="0" smtClean="0"/>
              <a:t>Baseline assessment</a:t>
            </a:r>
          </a:p>
          <a:p>
            <a:pPr marL="342900" indent="-342900">
              <a:buFont typeface="+mj-lt"/>
              <a:buAutoNum type="arabicPeriod"/>
            </a:pPr>
            <a:r>
              <a:rPr lang="en-GB" sz="3600" dirty="0" smtClean="0"/>
              <a:t>Creation of objectives</a:t>
            </a:r>
          </a:p>
          <a:p>
            <a:pPr marL="342900" indent="-342900">
              <a:buFont typeface="+mj-lt"/>
              <a:buAutoNum type="arabicPeriod"/>
            </a:pPr>
            <a:r>
              <a:rPr lang="en-GB" sz="3600" dirty="0" smtClean="0"/>
              <a:t>Lesson plan building</a:t>
            </a:r>
          </a:p>
          <a:p>
            <a:pPr marL="342900" indent="-342900">
              <a:buFont typeface="+mj-lt"/>
              <a:buAutoNum type="arabicPeriod"/>
            </a:pPr>
            <a:r>
              <a:rPr lang="en-GB" sz="3600" dirty="0" smtClean="0"/>
              <a:t>Teach –</a:t>
            </a:r>
            <a:r>
              <a:rPr lang="en-GB" sz="3600" dirty="0" err="1" smtClean="0"/>
              <a:t>AfL</a:t>
            </a:r>
            <a:endParaRPr lang="en-GB" sz="3600" dirty="0" smtClean="0"/>
          </a:p>
          <a:p>
            <a:pPr marL="342900" indent="-342900">
              <a:buFont typeface="+mj-lt"/>
              <a:buAutoNum type="arabicPeriod"/>
            </a:pPr>
            <a:r>
              <a:rPr lang="en-GB" sz="3600" dirty="0" smtClean="0"/>
              <a:t>Baseline Assessment </a:t>
            </a:r>
          </a:p>
          <a:p>
            <a:pPr marL="342900" indent="-342900">
              <a:buFont typeface="+mj-lt"/>
              <a:buAutoNum type="arabicPeriod"/>
            </a:pPr>
            <a:r>
              <a:rPr lang="en-GB" sz="3600" dirty="0" smtClean="0"/>
              <a:t>Next steps</a:t>
            </a:r>
          </a:p>
        </p:txBody>
      </p:sp>
    </p:spTree>
    <p:extLst>
      <p:ext uri="{BB962C8B-B14F-4D97-AF65-F5344CB8AC3E}">
        <p14:creationId xmlns:p14="http://schemas.microsoft.com/office/powerpoint/2010/main" val="1138523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Baseline Assessment</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204453"/>
            <a:ext cx="4176464" cy="5413443"/>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204454"/>
            <a:ext cx="4248471" cy="5413443"/>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3806280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3749</Words>
  <Application>Microsoft Office PowerPoint</Application>
  <PresentationFormat>On-screen Show (4:3)</PresentationFormat>
  <Paragraphs>340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Staff CPD</vt:lpstr>
      <vt:lpstr>What is PSHE &amp; Wellbeing Education?</vt:lpstr>
      <vt:lpstr>How do I know what to teach?</vt:lpstr>
      <vt:lpstr>What is it?</vt:lpstr>
      <vt:lpstr>How should I use it?</vt:lpstr>
      <vt:lpstr>How should I use it?</vt:lpstr>
      <vt:lpstr>How should I use it?</vt:lpstr>
      <vt:lpstr>Short Term Planning</vt:lpstr>
      <vt:lpstr>Baseline Assessment</vt:lpstr>
      <vt:lpstr>PowerPoint Presentation</vt:lpstr>
      <vt:lpstr>PowerPoint Presentation</vt:lpstr>
      <vt:lpstr>PowerPoint Presentation</vt:lpstr>
      <vt:lpstr>Creation of Lessons:</vt:lpstr>
      <vt:lpstr>Turning objectives into lesson plans</vt:lpstr>
      <vt:lpstr>Monitoring</vt:lpstr>
      <vt:lpstr>Resource Bank</vt:lpstr>
      <vt:lpstr>PowerPoint Presentation</vt:lpstr>
      <vt:lpstr>How do I choose resources?</vt:lpstr>
      <vt:lpstr>End of Year reporting</vt:lpstr>
      <vt:lpstr>Signposting to best practice models &amp; data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CPD</dc:title>
  <dc:creator>mel</dc:creator>
  <cp:lastModifiedBy>Theodore, Cherie</cp:lastModifiedBy>
  <cp:revision>42</cp:revision>
  <dcterms:created xsi:type="dcterms:W3CDTF">2018-03-17T11:24:40Z</dcterms:created>
  <dcterms:modified xsi:type="dcterms:W3CDTF">2018-03-22T16:35:46Z</dcterms:modified>
</cp:coreProperties>
</file>