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  <p:sldMasterId id="2147483658" r:id="rId3"/>
    <p:sldMasterId id="2147483672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1" r:id="rId6"/>
    <p:sldId id="265" r:id="rId7"/>
    <p:sldId id="269" r:id="rId8"/>
    <p:sldId id="263" r:id="rId9"/>
    <p:sldId id="268" r:id="rId10"/>
    <p:sldId id="270" r:id="rId11"/>
    <p:sldId id="271" r:id="rId12"/>
    <p:sldId id="259" r:id="rId13"/>
    <p:sldId id="272" r:id="rId14"/>
    <p:sldId id="273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E0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056" y="-72"/>
      </p:cViewPr>
      <p:guideLst>
        <p:guide orient="horz" pos="2160"/>
        <p:guide pos="232"/>
        <p:guide pos="5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77448890158594E-2"/>
          <c:y val="3.0261767422660013E-2"/>
          <c:w val="0.80925853018372707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PSED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PSED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0.82699999999999996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PSED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0.84599999999999997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PSED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0.84399999999999997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PSED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0.85099999999999998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PSED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0.85199999999999998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44960"/>
        <c:axId val="120346496"/>
      </c:barChart>
      <c:catAx>
        <c:axId val="12034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0346496"/>
        <c:crossesAt val="0.78"/>
        <c:auto val="1"/>
        <c:lblAlgn val="ctr"/>
        <c:lblOffset val="100"/>
        <c:noMultiLvlLbl val="0"/>
      </c:catAx>
      <c:valAx>
        <c:axId val="120346496"/>
        <c:scaling>
          <c:orientation val="minMax"/>
          <c:max val="0.8600000000000001"/>
          <c:min val="0.78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34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Southwark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0.59599999999999997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Southwark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0.65600000000000003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Southwark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0.70599999999999996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Southwark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0.72099999999999997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Southwark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0.73399999999999999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Southwark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96672"/>
        <c:axId val="120798208"/>
      </c:barChart>
      <c:catAx>
        <c:axId val="12079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798208"/>
        <c:crosses val="autoZero"/>
        <c:auto val="1"/>
        <c:lblAlgn val="ctr"/>
        <c:lblOffset val="100"/>
        <c:noMultiLvlLbl val="0"/>
      </c:catAx>
      <c:valAx>
        <c:axId val="1207982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0796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5CB7-D028-48D8-BD11-36D9689FB749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44AA5-5D1D-412A-AFA3-658B1625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77719-2101-4365-A35A-CECE9566D21E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7BCA-3C35-4450-88AD-1D6BAB69D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finding</a:t>
            </a:r>
            <a:r>
              <a:rPr lang="en-GB" baseline="0" dirty="0" smtClean="0"/>
              <a:t> more that children’s basic needs are not being met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7BCA-3C35-4450-88AD-1D6BAB69DA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67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3F449-7E56-4E6B-BB74-16ECA1C57AF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Links here to characteristics of effective learning 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needs are currently</a:t>
            </a:r>
            <a:r>
              <a:rPr lang="en-GB" baseline="0" dirty="0" smtClean="0"/>
              <a:t> being met. Under threat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7BCA-3C35-4450-88AD-1D6BAB69DA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5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you</a:t>
            </a:r>
            <a:r>
              <a:rPr lang="en-GB" baseline="0" dirty="0" smtClean="0"/>
              <a:t> will hear today is a reflection of the high quality practice that is happening around the borough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7BCA-3C35-4450-88AD-1D6BAB69DA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2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AFF4-177E-4957-86B9-2DB39EFE432C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DD5-B08B-4216-9236-55F0F1E723FE}" type="datetime1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8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D71-A210-417A-BF80-6A2700805D51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2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2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1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0F0A-8CDC-4A96-B063-91D6D316CDB2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7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1E08-AF82-43F8-BE1C-AEA763F8D713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3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8C57-8C85-48BA-923F-3EC31C0DDD05}" type="datetime1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4272-29B3-4E95-B0A0-59C6A93DD20E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23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6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58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22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4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C924-21A1-40D1-B978-636409CC8377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67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5FD4-90BE-4BA8-93AB-4EC49CDF327F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17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0F96-0197-48CD-9E52-05147A3E55D4}" type="datetime1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9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B3D-623B-493A-84E0-8EB7D34C66ED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5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34833F-290C-40C6-9627-F292F0116C5D}" type="datetime1">
              <a:rPr lang="en-GB" smtClean="0"/>
              <a:t>27/03/2019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8D8D-0098-43F3-B91B-76C3EB4C6FFB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7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F1238A1-D0FC-46E8-A926-2D23BE3F0F70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30E-879E-49AB-9C9E-A7C228BA8A91}" type="datetime1">
              <a:rPr lang="en-GB" smtClean="0"/>
              <a:t>27/03/2019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SECONDARY</a:t>
            </a:r>
          </a:p>
          <a:p>
            <a:r>
              <a:rPr lang="en-GB" smtClean="0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smtClean="0"/>
              <a:t>CAMPAIGN</a:t>
            </a:r>
          </a:p>
          <a:p>
            <a:r>
              <a:rPr lang="en-GB" smtClean="0"/>
              <a:t>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5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3AD4-0E00-4F86-AE11-CD58A7F2CE9A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5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A1569398-1C43-4AFA-BAE2-BE7B38CC6797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 </a:t>
            </a:r>
            <a:r>
              <a:rPr lang="en-GB" sz="800" b="1" smtClean="0">
                <a:solidFill>
                  <a:srgbClr val="808080"/>
                </a:solidFill>
              </a:rPr>
              <a:t>southwark.gov.uk</a:t>
            </a:r>
            <a:r>
              <a:rPr lang="en-GB" sz="800" smtClean="0">
                <a:solidFill>
                  <a:srgbClr val="808080"/>
                </a:solidFill>
              </a:rPr>
              <a:t> • Page</a:t>
            </a:r>
            <a:endParaRPr lang="en-GB" sz="80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</a:t>
            </a:r>
            <a:endParaRPr lang="en-GB" sz="8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6" r:id="rId3"/>
    <p:sldLayoutId id="2147483650" r:id="rId4"/>
    <p:sldLayoutId id="2147483652" r:id="rId5"/>
    <p:sldLayoutId id="2147483654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EEA7114A-4792-4D4F-B3C8-B25146118BA8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 </a:t>
            </a:r>
            <a:r>
              <a:rPr lang="en-GB" sz="800" b="1" smtClean="0">
                <a:solidFill>
                  <a:srgbClr val="808080"/>
                </a:solidFill>
              </a:rPr>
              <a:t>southwark.gov.uk</a:t>
            </a:r>
            <a:r>
              <a:rPr lang="en-GB" sz="800" smtClean="0">
                <a:solidFill>
                  <a:srgbClr val="808080"/>
                </a:solidFill>
              </a:rPr>
              <a:t> • Page</a:t>
            </a:r>
            <a:endParaRPr lang="en-GB" sz="80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</a:t>
            </a:r>
            <a:endParaRPr lang="en-GB" sz="8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E69522F6-21A1-4C18-B584-06DB7DACBBC0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 </a:t>
            </a:r>
            <a:r>
              <a:rPr lang="en-GB" sz="800" b="1" smtClean="0">
                <a:solidFill>
                  <a:srgbClr val="808080"/>
                </a:solidFill>
              </a:rPr>
              <a:t>southwark.gov.uk</a:t>
            </a:r>
            <a:r>
              <a:rPr lang="en-GB" sz="800" smtClean="0">
                <a:solidFill>
                  <a:srgbClr val="808080"/>
                </a:solidFill>
              </a:rPr>
              <a:t> • Page</a:t>
            </a:r>
            <a:endParaRPr lang="en-GB" sz="80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</a:t>
            </a:r>
            <a:endParaRPr lang="en-GB" sz="8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Insert main </a:t>
            </a:r>
            <a:br>
              <a:rPr lang="en-US" smtClean="0"/>
            </a:br>
            <a:r>
              <a:rPr lang="en-US" smtClean="0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C876FBB8-760F-4435-B708-0DC9AF3BF6FB}" type="datetime1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 </a:t>
            </a:r>
            <a:r>
              <a:rPr lang="en-GB" sz="800" b="1" smtClean="0">
                <a:solidFill>
                  <a:srgbClr val="808080"/>
                </a:solidFill>
              </a:rPr>
              <a:t>southwark.gov.uk</a:t>
            </a:r>
            <a:r>
              <a:rPr lang="en-GB" sz="800" smtClean="0">
                <a:solidFill>
                  <a:srgbClr val="808080"/>
                </a:solidFill>
              </a:rPr>
              <a:t> • Page</a:t>
            </a:r>
            <a:endParaRPr lang="en-GB" sz="80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smtClean="0">
                <a:solidFill>
                  <a:srgbClr val="808080"/>
                </a:solidFill>
              </a:rPr>
              <a:t>•</a:t>
            </a:r>
            <a:endParaRPr lang="en-GB" sz="8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Early Years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beginning of the journey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r="2265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b="15565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r="22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27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D71-A210-417A-BF80-6A2700805D51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3091" b="29596"/>
          <a:stretch/>
        </p:blipFill>
        <p:spPr bwMode="auto">
          <a:xfrm>
            <a:off x="467544" y="836712"/>
            <a:ext cx="8086146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1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D71-A210-417A-BF80-6A2700805D51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2648" t="26331" r="23447" b="22190"/>
          <a:stretch/>
        </p:blipFill>
        <p:spPr bwMode="auto">
          <a:xfrm>
            <a:off x="1187624" y="260648"/>
            <a:ext cx="672534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036" y="3933056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oper Black" panose="0208090404030B020404" pitchFamily="18" charset="0"/>
              </a:rPr>
              <a:t>Equal Play </a:t>
            </a:r>
            <a:endParaRPr lang="en-GB" sz="6000" b="1" dirty="0">
              <a:latin typeface="Cooper Black" panose="0208090404030B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96008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Removing barriers to children’s learning </a:t>
            </a:r>
            <a:endParaRPr lang="en-GB" sz="4000" b="1" dirty="0">
              <a:solidFill>
                <a:srgbClr val="00B0F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0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99332" cy="800744"/>
          </a:xfrm>
        </p:spPr>
        <p:txBody>
          <a:bodyPr/>
          <a:lstStyle/>
          <a:p>
            <a:pPr algn="ctr"/>
            <a:r>
              <a:rPr lang="en-GB" dirty="0" smtClean="0"/>
              <a:t>Overarching principles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ACBF-FAD0-468F-B0FB-85729FC6EF08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r="12373" b="22008"/>
          <a:stretch/>
        </p:blipFill>
        <p:spPr bwMode="auto">
          <a:xfrm>
            <a:off x="4932040" y="1214715"/>
            <a:ext cx="3773018" cy="221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3091" b="29596"/>
          <a:stretch/>
        </p:blipFill>
        <p:spPr bwMode="auto">
          <a:xfrm>
            <a:off x="532965" y="1196752"/>
            <a:ext cx="417784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38471" t="27463" r="24118" b="34610"/>
          <a:stretch/>
        </p:blipFill>
        <p:spPr bwMode="auto">
          <a:xfrm>
            <a:off x="2964006" y="3573016"/>
            <a:ext cx="3624217" cy="22063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387" y="569081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C000"/>
                </a:solidFill>
              </a:rPr>
              <a:t>Learning and Development </a:t>
            </a:r>
            <a:endParaRPr lang="en-GB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2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8388464" cy="944760"/>
          </a:xfrm>
        </p:spPr>
        <p:txBody>
          <a:bodyPr/>
          <a:lstStyle/>
          <a:p>
            <a:pPr algn="ctr"/>
            <a:r>
              <a:rPr lang="en-GB" sz="4800" b="1" dirty="0" smtClean="0"/>
              <a:t>Maslow’s hierarchy of needs</a:t>
            </a:r>
            <a:endParaRPr lang="en-GB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639902" cy="49430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816B-D83C-4516-BAE4-00D15CFED696}" type="datetime1">
              <a:rPr lang="en-GB" smtClean="0"/>
              <a:t>27/03/2019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8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20" y="332656"/>
            <a:ext cx="7848872" cy="841037"/>
          </a:xfrm>
        </p:spPr>
        <p:txBody>
          <a:bodyPr/>
          <a:lstStyle/>
          <a:p>
            <a:pPr algn="ctr"/>
            <a:r>
              <a:rPr lang="en-GB" sz="3200" b="1" dirty="0" smtClean="0"/>
              <a:t>The importance of the right start in life</a:t>
            </a:r>
            <a:endParaRPr lang="en-GB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49B5-43F5-4189-B43D-9181324BB85B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075569" cy="44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9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EEFD-812C-4A28-AE43-D99A483A83AD}" type="datetime1">
              <a:rPr lang="en-GB" smtClean="0"/>
              <a:t>27/03/2019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0987" y="2060848"/>
            <a:ext cx="856895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‘The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key person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must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help ensure that every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child’s learning and care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 tailored to meet their individual needs. The key person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must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seek to engage and support parents and/or carers in guiding their child’s development at home. They should als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o help families engage with more specialist support if appropriate’. </a:t>
            </a:r>
          </a:p>
          <a:p>
            <a:pPr algn="ctr"/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-Statutory Guidance, page 10, section 1.10-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512" y="116632"/>
            <a:ext cx="8748504" cy="1520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b="1" dirty="0" smtClean="0">
                <a:cs typeface="Tahoma" pitchFamily="34" charset="0"/>
              </a:rPr>
              <a:t>Statutory Guidance </a:t>
            </a:r>
          </a:p>
          <a:p>
            <a:pPr algn="ctr">
              <a:lnSpc>
                <a:spcPct val="100000"/>
              </a:lnSpc>
            </a:pPr>
            <a:r>
              <a:rPr lang="en-GB" altLang="en-US" sz="2000" b="1" dirty="0" smtClean="0">
                <a:cs typeface="Tahoma" pitchFamily="34" charset="0"/>
              </a:rPr>
              <a:t>The Learning and Development Requirements and </a:t>
            </a:r>
            <a:r>
              <a:rPr lang="en-GB" sz="2000" b="1" dirty="0"/>
              <a:t>The Safeguarding and Welfare Requirements</a:t>
            </a:r>
            <a:r>
              <a:rPr lang="en-GB" altLang="en-US" sz="2000" b="1" dirty="0" smtClean="0">
                <a:cs typeface="Tahoma" pitchFamily="34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062" y="3717032"/>
            <a:ext cx="867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2400" dirty="0"/>
              <a:t>The </a:t>
            </a:r>
            <a:r>
              <a:rPr lang="en-GB" altLang="en-US" sz="2400" b="1" dirty="0"/>
              <a:t>key person role </a:t>
            </a:r>
            <a:r>
              <a:rPr lang="en-GB" altLang="en-US" sz="2400" dirty="0"/>
              <a:t>was developed to recognise the significance of forming secure attachments and personal attention for young children</a:t>
            </a:r>
          </a:p>
        </p:txBody>
      </p:sp>
      <p:pic>
        <p:nvPicPr>
          <p:cNvPr id="10" name="Picture 3" descr="photo (20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7"/>
          <a:stretch/>
        </p:blipFill>
        <p:spPr bwMode="auto">
          <a:xfrm>
            <a:off x="3851920" y="5229200"/>
            <a:ext cx="1800101" cy="10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5175"/>
            <a:ext cx="8856984" cy="5360988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</a:rPr>
              <a:t>When young children feel good about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</a:rPr>
              <a:t>themselves and are </a:t>
            </a:r>
            <a:r>
              <a:rPr lang="en-GB" altLang="en-US" sz="3600" b="1" dirty="0" smtClean="0">
                <a:solidFill>
                  <a:schemeClr val="tx1"/>
                </a:solidFill>
              </a:rPr>
              <a:t>confident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2800" b="0" dirty="0" smtClean="0"/>
              <a:t> </a:t>
            </a:r>
            <a:endParaRPr lang="en-GB" altLang="en-US" sz="2800" b="0" dirty="0"/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2800" b="0" dirty="0">
                <a:solidFill>
                  <a:schemeClr val="bg1">
                    <a:lumMod val="65000"/>
                  </a:schemeClr>
                </a:solidFill>
              </a:rPr>
              <a:t>‘…they are more likely to be able to engage in more complex and creative play, freely access a broad curriculum and take risks in their learning through guessing, experimenting and making mistakes’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GB" altLang="en-US" sz="1100" dirty="0" smtClean="0"/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1100" dirty="0" smtClean="0"/>
              <a:t>-</a:t>
            </a:r>
            <a:r>
              <a:rPr lang="en-GB" altLang="en-US" sz="1100" b="0" dirty="0" err="1" smtClean="0"/>
              <a:t>Grenier</a:t>
            </a:r>
            <a:r>
              <a:rPr lang="en-GB" altLang="en-US" sz="1100" b="0" dirty="0"/>
              <a:t>, </a:t>
            </a:r>
            <a:r>
              <a:rPr lang="en-GB" altLang="en-US" sz="1100" b="0" dirty="0" err="1"/>
              <a:t>Elfer</a:t>
            </a:r>
            <a:r>
              <a:rPr lang="en-GB" altLang="en-US" sz="1100" b="0" dirty="0"/>
              <a:t>, Manning-Norton, Wilson and </a:t>
            </a:r>
            <a:r>
              <a:rPr lang="en-GB" altLang="en-US" sz="1100" b="0" dirty="0" err="1"/>
              <a:t>Dearnley</a:t>
            </a:r>
            <a:r>
              <a:rPr lang="en-GB" altLang="en-US" sz="1100" b="0" dirty="0"/>
              <a:t>- </a:t>
            </a:r>
            <a:endParaRPr lang="en-GB" altLang="en-US" sz="1100" b="0" dirty="0" smtClean="0"/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1100" dirty="0"/>
              <a:t>-</a:t>
            </a:r>
            <a:r>
              <a:rPr lang="en-GB" altLang="en-US" sz="1100" b="0" dirty="0" smtClean="0"/>
              <a:t>The </a:t>
            </a:r>
            <a:r>
              <a:rPr lang="en-GB" altLang="en-US" sz="1100" b="0" dirty="0"/>
              <a:t>key person in reception and small nursery settings-</a:t>
            </a:r>
          </a:p>
          <a:p>
            <a:pPr algn="ctr">
              <a:buFontTx/>
              <a:buNone/>
            </a:pPr>
            <a:endParaRPr lang="en-US" altLang="en-US" sz="16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DB60-631A-4BAA-BCD1-B75C177153CE}" type="datetime1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4067984" cy="944760"/>
          </a:xfrm>
        </p:spPr>
        <p:txBody>
          <a:bodyPr/>
          <a:lstStyle/>
          <a:p>
            <a:r>
              <a:rPr lang="en-GB" b="1" dirty="0" smtClean="0"/>
              <a:t>Outcomes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57E5-E894-43AC-9DC1-FD141AEBF02D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14091479"/>
              </p:ext>
            </p:extLst>
          </p:nvPr>
        </p:nvGraphicFramePr>
        <p:xfrm>
          <a:off x="0" y="3717032"/>
          <a:ext cx="4536504" cy="234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95577648"/>
              </p:ext>
            </p:extLst>
          </p:nvPr>
        </p:nvGraphicFramePr>
        <p:xfrm>
          <a:off x="4359721" y="938337"/>
          <a:ext cx="4676775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744416" cy="206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2902450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PSED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4766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Good Level of Development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5639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1"/>
            <a:ext cx="4212000" cy="872752"/>
          </a:xfrm>
        </p:spPr>
        <p:txBody>
          <a:bodyPr/>
          <a:lstStyle/>
          <a:p>
            <a:r>
              <a:rPr lang="en-GB" b="1" dirty="0" smtClean="0"/>
              <a:t>Challenges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D71-A210-417A-BF80-6A2700805D51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Mental Health and well being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17456" r="40921" b="5325"/>
          <a:stretch/>
        </p:blipFill>
        <p:spPr bwMode="auto">
          <a:xfrm>
            <a:off x="323528" y="1268760"/>
            <a:ext cx="2775942" cy="30432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8972" t="12722" r="19785" b="24556"/>
          <a:stretch/>
        </p:blipFill>
        <p:spPr bwMode="auto">
          <a:xfrm>
            <a:off x="4006277" y="1268760"/>
            <a:ext cx="4272880" cy="252181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22466" t="16272" r="41254" b="4142"/>
          <a:stretch/>
        </p:blipFill>
        <p:spPr bwMode="auto">
          <a:xfrm>
            <a:off x="1187623" y="2314414"/>
            <a:ext cx="2550393" cy="29523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16808" t="16272" r="36428" b="5917"/>
          <a:stretch/>
        </p:blipFill>
        <p:spPr bwMode="auto">
          <a:xfrm>
            <a:off x="4427984" y="3284984"/>
            <a:ext cx="2978988" cy="2785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/>
          <a:srcRect l="22633" t="9171" r="40921" b="20710"/>
          <a:stretch/>
        </p:blipFill>
        <p:spPr bwMode="auto">
          <a:xfrm>
            <a:off x="1690087" y="3526120"/>
            <a:ext cx="2531441" cy="25439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584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66" y="117779"/>
            <a:ext cx="6362913" cy="944760"/>
          </a:xfrm>
        </p:spPr>
        <p:txBody>
          <a:bodyPr/>
          <a:lstStyle/>
          <a:p>
            <a:r>
              <a:rPr lang="en-GB" sz="3600" b="1" dirty="0" smtClean="0"/>
              <a:t>More important than ever..  </a:t>
            </a:r>
            <a:endParaRPr lang="en-GB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566C-306E-4E57-AB08-E04DF594E9D1}" type="datetime1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Mental Health and well being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51938" y="5306341"/>
            <a:ext cx="4320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Domestic violence</a:t>
            </a:r>
          </a:p>
          <a:p>
            <a:pPr algn="ctr"/>
            <a:r>
              <a:rPr lang="en-GB" b="1" dirty="0" smtClean="0"/>
              <a:t>Physical, emotional and sexual abuse</a:t>
            </a:r>
          </a:p>
          <a:p>
            <a:pPr algn="ctr"/>
            <a:r>
              <a:rPr lang="en-GB" b="1" dirty="0" smtClean="0"/>
              <a:t>Communication 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879" y="931044"/>
            <a:ext cx="530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Personal, Social and Emotional Development 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0504" t="15174" r="15485" b="12686"/>
          <a:stretch/>
        </p:blipFill>
        <p:spPr bwMode="auto">
          <a:xfrm>
            <a:off x="146108" y="1325673"/>
            <a:ext cx="2952328" cy="214973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29664" t="14677" r="15625" b="12935"/>
          <a:stretch/>
        </p:blipFill>
        <p:spPr bwMode="auto">
          <a:xfrm>
            <a:off x="2882412" y="2288664"/>
            <a:ext cx="2889982" cy="21552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6108" y="367895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Hunger and tiredness </a:t>
            </a:r>
            <a:endParaRPr lang="en-GB" b="1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/>
          <a:srcRect l="22808" t="16170" r="41231" b="3944"/>
          <a:stretch/>
        </p:blipFill>
        <p:spPr bwMode="auto">
          <a:xfrm>
            <a:off x="517873" y="4055959"/>
            <a:ext cx="1800200" cy="22046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/>
          <a:srcRect l="21549" t="13433" r="41651" b="8706"/>
          <a:stretch/>
        </p:blipFill>
        <p:spPr bwMode="auto">
          <a:xfrm>
            <a:off x="6660232" y="487111"/>
            <a:ext cx="2109470" cy="25101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14867" y="11777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Homelessness </a:t>
            </a:r>
            <a:endParaRPr lang="en-GB" b="1" dirty="0"/>
          </a:p>
        </p:txBody>
      </p:sp>
      <p:pic>
        <p:nvPicPr>
          <p:cNvPr id="15" name="Picture 14"/>
          <p:cNvPicPr/>
          <p:nvPr/>
        </p:nvPicPr>
        <p:blipFill rotWithShape="1">
          <a:blip r:embed="rId7"/>
          <a:srcRect l="17214" t="13846" r="27875" b="8975"/>
          <a:stretch/>
        </p:blipFill>
        <p:spPr bwMode="auto">
          <a:xfrm>
            <a:off x="5647153" y="3475410"/>
            <a:ext cx="2589716" cy="183093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72394" y="3106078"/>
            <a:ext cx="3120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Language and communication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198619275"/>
      </p:ext>
    </p:extLst>
  </p:cSld>
  <p:clrMapOvr>
    <a:masterClrMapping/>
  </p:clrMapOvr>
</p:sld>
</file>

<file path=ppt/theme/theme1.xml><?xml version="1.0" encoding="utf-8"?>
<a:theme xmlns:a="http://schemas.openxmlformats.org/drawingml/2006/main" name="Southwark presentation">
  <a:themeElements>
    <a:clrScheme name="Southwark PwP Gold">
      <a:dk1>
        <a:srgbClr val="F0AB00"/>
      </a:dk1>
      <a:lt1>
        <a:srgbClr val="FFFFFF"/>
      </a:lt1>
      <a:dk2>
        <a:srgbClr val="CF0072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80379B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l">
  <a:themeElements>
    <a:clrScheme name="Southwark PwP Teal">
      <a:dk1>
        <a:srgbClr val="00C0B5"/>
      </a:dk1>
      <a:lt1>
        <a:srgbClr val="FFFFFF"/>
      </a:lt1>
      <a:dk2>
        <a:srgbClr val="FF6319"/>
      </a:dk2>
      <a:lt2>
        <a:srgbClr val="34B233"/>
      </a:lt2>
      <a:accent1>
        <a:srgbClr val="B6BF00"/>
      </a:accent1>
      <a:accent2>
        <a:srgbClr val="F0AB00"/>
      </a:accent2>
      <a:accent3>
        <a:srgbClr val="00A9E0"/>
      </a:accent3>
      <a:accent4>
        <a:srgbClr val="0065BD"/>
      </a:accent4>
      <a:accent5>
        <a:srgbClr val="80379B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rple">
  <a:themeElements>
    <a:clrScheme name="Southwark PwP Purple">
      <a:dk1>
        <a:srgbClr val="80379B"/>
      </a:dk1>
      <a:lt1>
        <a:srgbClr val="FFFFFF"/>
      </a:lt1>
      <a:dk2>
        <a:srgbClr val="00A9E0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F0AB00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rk Yellow">
  <a:themeElements>
    <a:clrScheme name="Southwark PwP Purple">
      <a:dk1>
        <a:srgbClr val="B6BF00"/>
      </a:dk1>
      <a:lt1>
        <a:srgbClr val="FFFFFF"/>
      </a:lt1>
      <a:dk2>
        <a:srgbClr val="CF0072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F0AB00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Southwark presentation</Template>
  <TotalTime>302</TotalTime>
  <Words>350</Words>
  <Application>Microsoft Office PowerPoint</Application>
  <PresentationFormat>On-screen Show (4:3)</PresentationFormat>
  <Paragraphs>70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Southwark presentation</vt:lpstr>
      <vt:lpstr>Teal</vt:lpstr>
      <vt:lpstr>Purple</vt:lpstr>
      <vt:lpstr>Dark Yellow</vt:lpstr>
      <vt:lpstr>Early Years</vt:lpstr>
      <vt:lpstr>Overarching principles </vt:lpstr>
      <vt:lpstr>Maslow’s hierarchy of needs</vt:lpstr>
      <vt:lpstr>The importance of the right start in life</vt:lpstr>
      <vt:lpstr>PowerPoint Presentation</vt:lpstr>
      <vt:lpstr>PowerPoint Presentation</vt:lpstr>
      <vt:lpstr>Outcomes</vt:lpstr>
      <vt:lpstr>Challenges </vt:lpstr>
      <vt:lpstr>More important than ever..  </vt:lpstr>
      <vt:lpstr>PowerPoint Presentation</vt:lpstr>
      <vt:lpstr>PowerPoint Presentation</vt:lpstr>
    </vt:vector>
  </TitlesOfParts>
  <Company>Southwark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Pritchard, Georgia</dc:creator>
  <cp:lastModifiedBy>Theodore, Cherie</cp:lastModifiedBy>
  <cp:revision>42</cp:revision>
  <cp:lastPrinted>2019-03-25T14:02:29Z</cp:lastPrinted>
  <dcterms:created xsi:type="dcterms:W3CDTF">2019-03-25T10:44:24Z</dcterms:created>
  <dcterms:modified xsi:type="dcterms:W3CDTF">2019-03-27T16:55:59Z</dcterms:modified>
</cp:coreProperties>
</file>