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 id="2147483658" r:id="rId3"/>
    <p:sldMasterId id="2147483672" r:id="rId4"/>
    <p:sldMasterId id="2147483681" r:id="rId5"/>
    <p:sldMasterId id="2147483698" r:id="rId6"/>
  </p:sldMasterIdLst>
  <p:notesMasterIdLst>
    <p:notesMasterId r:id="rId44"/>
  </p:notesMasterIdLst>
  <p:handoutMasterIdLst>
    <p:handoutMasterId r:id="rId45"/>
  </p:handoutMasterIdLst>
  <p:sldIdLst>
    <p:sldId id="257" r:id="rId7"/>
    <p:sldId id="305" r:id="rId8"/>
    <p:sldId id="317" r:id="rId9"/>
    <p:sldId id="307" r:id="rId10"/>
    <p:sldId id="306" r:id="rId11"/>
    <p:sldId id="318" r:id="rId12"/>
    <p:sldId id="319" r:id="rId13"/>
    <p:sldId id="314" r:id="rId14"/>
    <p:sldId id="308" r:id="rId15"/>
    <p:sldId id="361" r:id="rId16"/>
    <p:sldId id="362" r:id="rId17"/>
    <p:sldId id="363" r:id="rId18"/>
    <p:sldId id="364" r:id="rId19"/>
    <p:sldId id="320" r:id="rId20"/>
    <p:sldId id="309" r:id="rId21"/>
    <p:sldId id="366" r:id="rId22"/>
    <p:sldId id="310"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 id="313" r:id="rId41"/>
    <p:sldId id="311" r:id="rId42"/>
    <p:sldId id="303" r:id="rId4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32">
          <p15:clr>
            <a:srgbClr val="A4A3A4"/>
          </p15:clr>
        </p15:guide>
        <p15:guide id="3" pos="55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00CC"/>
    <a:srgbClr val="0033CC"/>
    <a:srgbClr val="F0AB00"/>
    <a:srgbClr val="CF0072"/>
    <a:srgbClr val="6C003B"/>
    <a:srgbClr val="00A9E0"/>
    <a:srgbClr val="FFFF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showGuides="1">
      <p:cViewPr varScale="1">
        <p:scale>
          <a:sx n="94" d="100"/>
          <a:sy n="94" d="100"/>
        </p:scale>
        <p:origin x="-1278" y="-96"/>
      </p:cViewPr>
      <p:guideLst>
        <p:guide orient="horz" pos="2160"/>
        <p:guide pos="232"/>
        <p:guide pos="55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92515EB-E0B9-465F-8A9F-DF596C1F8075}" type="datetimeFigureOut">
              <a:rPr lang="en-GB" smtClean="0"/>
              <a:t>25/06/2020</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445F8D1-402F-41D4-AD1F-0577A53BC11A}" type="slidenum">
              <a:rPr lang="en-GB" smtClean="0"/>
              <a:t>‹#›</a:t>
            </a:fld>
            <a:endParaRPr lang="en-GB" dirty="0"/>
          </a:p>
        </p:txBody>
      </p:sp>
    </p:spTree>
    <p:extLst>
      <p:ext uri="{BB962C8B-B14F-4D97-AF65-F5344CB8AC3E}">
        <p14:creationId xmlns:p14="http://schemas.microsoft.com/office/powerpoint/2010/main" val="741531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BF77719-2101-4365-A35A-CECE9566D21E}" type="datetimeFigureOut">
              <a:rPr lang="en-GB" smtClean="0"/>
              <a:t>25/06/2020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2527BCA-3C35-4450-88AD-1D6BAB69DA9B}" type="slidenum">
              <a:rPr lang="en-GB" smtClean="0"/>
              <a:t>‹#›</a:t>
            </a:fld>
            <a:endParaRPr lang="en-GB" dirty="0"/>
          </a:p>
        </p:txBody>
      </p:sp>
    </p:spTree>
    <p:extLst>
      <p:ext uri="{BB962C8B-B14F-4D97-AF65-F5344CB8AC3E}">
        <p14:creationId xmlns:p14="http://schemas.microsoft.com/office/powerpoint/2010/main" val="285715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527BCA-3C35-4450-88AD-1D6BAB69DA9B}" type="slidenum">
              <a:rPr lang="en-GB" smtClean="0"/>
              <a:t>6</a:t>
            </a:fld>
            <a:endParaRPr lang="en-GB"/>
          </a:p>
        </p:txBody>
      </p:sp>
    </p:spTree>
    <p:extLst>
      <p:ext uri="{BB962C8B-B14F-4D97-AF65-F5344CB8AC3E}">
        <p14:creationId xmlns:p14="http://schemas.microsoft.com/office/powerpoint/2010/main" val="4174799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CAMPAIGN</a:t>
            </a:r>
          </a:p>
          <a:p>
            <a:r>
              <a:rPr lang="en-GB" dirty="0"/>
              <a:t>LOGO</a:t>
            </a:r>
          </a:p>
        </p:txBody>
      </p:sp>
    </p:spTree>
    <p:extLst>
      <p:ext uri="{BB962C8B-B14F-4D97-AF65-F5344CB8AC3E}">
        <p14:creationId xmlns:p14="http://schemas.microsoft.com/office/powerpoint/2010/main" val="1053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77E281-565D-4C85-B31D-89C194CA5CB5}" type="datetime1">
              <a:rPr lang="en-GB" smtClean="0"/>
              <a:t>25/06/2020</a:t>
            </a:fld>
            <a:endParaRPr lang="en-GB" dirty="0"/>
          </a:p>
        </p:txBody>
      </p:sp>
      <p:sp>
        <p:nvSpPr>
          <p:cNvPr id="5" name="Footer Placeholder 4"/>
          <p:cNvSpPr>
            <a:spLocks noGrp="1"/>
          </p:cNvSpPr>
          <p:nvPr>
            <p:ph type="ftr" sz="quarter" idx="11"/>
          </p:nvPr>
        </p:nvSpPr>
        <p:spPr/>
        <p:txBody>
          <a:bodyPr/>
          <a:lstStyle/>
          <a:p>
            <a:r>
              <a:rPr lang="en-GB" dirty="0"/>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dirty="0"/>
          </a:p>
        </p:txBody>
      </p:sp>
    </p:spTree>
    <p:extLst>
      <p:ext uri="{BB962C8B-B14F-4D97-AF65-F5344CB8AC3E}">
        <p14:creationId xmlns:p14="http://schemas.microsoft.com/office/powerpoint/2010/main" val="341659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7653AE47-4F41-4277-AE9F-B03671D61710}" type="datetime1">
              <a:rPr lang="en-GB" smtClean="0"/>
              <a:t>25/06/2020</a:t>
            </a:fld>
            <a:endParaRPr lang="en-GB" dirty="0"/>
          </a:p>
        </p:txBody>
      </p:sp>
      <p:sp>
        <p:nvSpPr>
          <p:cNvPr id="6" name="Footer Placeholder 5"/>
          <p:cNvSpPr>
            <a:spLocks noGrp="1"/>
          </p:cNvSpPr>
          <p:nvPr>
            <p:ph type="ftr" sz="quarter" idx="11"/>
          </p:nvPr>
        </p:nvSpPr>
        <p:spPr/>
        <p:txBody>
          <a:bodyPr/>
          <a:lstStyle/>
          <a:p>
            <a:r>
              <a:rPr lang="en-GB" dirty="0"/>
              <a:t>Click Insert Header &amp; Footer and Apply to all to modify presentation title</a:t>
            </a:r>
          </a:p>
        </p:txBody>
      </p:sp>
      <p:sp>
        <p:nvSpPr>
          <p:cNvPr id="7" name="Slide Number Placeholder 6"/>
          <p:cNvSpPr>
            <a:spLocks noGrp="1"/>
          </p:cNvSpPr>
          <p:nvPr>
            <p:ph type="sldNum" sz="quarter" idx="12"/>
          </p:nvPr>
        </p:nvSpPr>
        <p:spPr/>
        <p:txBody>
          <a:bodyPr/>
          <a:lstStyle/>
          <a:p>
            <a:fld id="{B9F1D033-0F2B-4A91-A3BE-A6E888F59A17}" type="slidenum">
              <a:rPr lang="en-GB" smtClean="0"/>
              <a:t>‹#›</a:t>
            </a:fld>
            <a:endParaRPr lang="en-GB" dirty="0"/>
          </a:p>
        </p:txBody>
      </p:sp>
      <p:sp>
        <p:nvSpPr>
          <p:cNvPr id="15" name="Content Placeholder 14"/>
          <p:cNvSpPr>
            <a:spLocks noGrp="1"/>
          </p:cNvSpPr>
          <p:nvPr>
            <p:ph sz="quarter" idx="15"/>
          </p:nvPr>
        </p:nvSpPr>
        <p:spPr>
          <a:xfrm>
            <a:off x="368300" y="2196000"/>
            <a:ext cx="4059238"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548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AB9F699-22BB-4A67-8768-97992ACD913C}" type="datetime1">
              <a:rPr lang="en-GB" smtClean="0"/>
              <a:t>25/06/2020</a:t>
            </a:fld>
            <a:endParaRPr lang="en-GB" dirty="0"/>
          </a:p>
        </p:txBody>
      </p:sp>
      <p:sp>
        <p:nvSpPr>
          <p:cNvPr id="4" name="Footer Placeholder 3"/>
          <p:cNvSpPr>
            <a:spLocks noGrp="1"/>
          </p:cNvSpPr>
          <p:nvPr>
            <p:ph type="ftr" sz="quarter" idx="11"/>
          </p:nvPr>
        </p:nvSpPr>
        <p:spPr/>
        <p:txBody>
          <a:bodyPr/>
          <a:lstStyle/>
          <a:p>
            <a:r>
              <a:rPr lang="en-GB" dirty="0"/>
              <a:t>Click Insert Header &amp; Footer and Apply to all to modify presentation title</a:t>
            </a:r>
          </a:p>
        </p:txBody>
      </p:sp>
      <p:sp>
        <p:nvSpPr>
          <p:cNvPr id="5" name="Slide Number Placeholder 4"/>
          <p:cNvSpPr>
            <a:spLocks noGrp="1"/>
          </p:cNvSpPr>
          <p:nvPr>
            <p:ph type="sldNum" sz="quarter" idx="12"/>
          </p:nvPr>
        </p:nvSpPr>
        <p:spPr/>
        <p:txBody>
          <a:bodyPr/>
          <a:lstStyle/>
          <a:p>
            <a:fld id="{B9F1D033-0F2B-4A91-A3BE-A6E888F59A17}" type="slidenum">
              <a:rPr lang="en-GB" smtClean="0"/>
              <a:t>‹#›</a:t>
            </a:fld>
            <a:endParaRPr lang="en-GB" dirty="0"/>
          </a:p>
        </p:txBody>
      </p:sp>
    </p:spTree>
    <p:extLst>
      <p:ext uri="{BB962C8B-B14F-4D97-AF65-F5344CB8AC3E}">
        <p14:creationId xmlns:p14="http://schemas.microsoft.com/office/powerpoint/2010/main" val="67692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CAMPAIGN</a:t>
            </a:r>
          </a:p>
          <a:p>
            <a:r>
              <a:rPr lang="en-GB" dirty="0"/>
              <a:t>LOGO</a:t>
            </a:r>
          </a:p>
        </p:txBody>
      </p:sp>
    </p:spTree>
    <p:extLst>
      <p:ext uri="{BB962C8B-B14F-4D97-AF65-F5344CB8AC3E}">
        <p14:creationId xmlns:p14="http://schemas.microsoft.com/office/powerpoint/2010/main" val="1052425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692771"/>
          </a:xfrm>
        </p:spPr>
        <p:txBody>
          <a:bodyPr/>
          <a:lstStyle>
            <a:lvl1pPr>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CAMPAIGN</a:t>
            </a:r>
          </a:p>
          <a:p>
            <a:r>
              <a:rPr lang="en-GB" dirty="0"/>
              <a:t>LOGO</a:t>
            </a:r>
          </a:p>
        </p:txBody>
      </p:sp>
    </p:spTree>
    <p:extLst>
      <p:ext uri="{BB962C8B-B14F-4D97-AF65-F5344CB8AC3E}">
        <p14:creationId xmlns:p14="http://schemas.microsoft.com/office/powerpoint/2010/main" val="2532517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43BE4B-597F-4529-B00D-361D6805E88F}" type="datetime1">
              <a:rPr lang="en-GB" smtClean="0"/>
              <a:t>25/06/2020</a:t>
            </a:fld>
            <a:endParaRPr lang="en-GB" dirty="0"/>
          </a:p>
        </p:txBody>
      </p:sp>
      <p:sp>
        <p:nvSpPr>
          <p:cNvPr id="5" name="Footer Placeholder 4"/>
          <p:cNvSpPr>
            <a:spLocks noGrp="1"/>
          </p:cNvSpPr>
          <p:nvPr>
            <p:ph type="ftr" sz="quarter" idx="11"/>
          </p:nvPr>
        </p:nvSpPr>
        <p:spPr/>
        <p:txBody>
          <a:bodyPr/>
          <a:lstStyle/>
          <a:p>
            <a:r>
              <a:rPr lang="en-GB" dirty="0"/>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dirty="0"/>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4797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4E3231-992A-4820-9276-82A44FAC694D}" type="datetime1">
              <a:rPr lang="en-GB" smtClean="0"/>
              <a:t>25/06/2020</a:t>
            </a:fld>
            <a:endParaRPr lang="en-GB" dirty="0"/>
          </a:p>
        </p:txBody>
      </p:sp>
      <p:sp>
        <p:nvSpPr>
          <p:cNvPr id="5" name="Footer Placeholder 4"/>
          <p:cNvSpPr>
            <a:spLocks noGrp="1"/>
          </p:cNvSpPr>
          <p:nvPr>
            <p:ph type="ftr" sz="quarter" idx="11"/>
          </p:nvPr>
        </p:nvSpPr>
        <p:spPr/>
        <p:txBody>
          <a:bodyPr/>
          <a:lstStyle/>
          <a:p>
            <a:r>
              <a:rPr lang="en-GB" dirty="0"/>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dirty="0"/>
          </a:p>
        </p:txBody>
      </p:sp>
    </p:spTree>
    <p:extLst>
      <p:ext uri="{BB962C8B-B14F-4D97-AF65-F5344CB8AC3E}">
        <p14:creationId xmlns:p14="http://schemas.microsoft.com/office/powerpoint/2010/main" val="2125830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F111BEFB-5E6A-4311-89A0-220C60BC2600}" type="datetime1">
              <a:rPr lang="en-GB" smtClean="0"/>
              <a:t>25/06/2020</a:t>
            </a:fld>
            <a:endParaRPr lang="en-GB" dirty="0"/>
          </a:p>
        </p:txBody>
      </p:sp>
      <p:sp>
        <p:nvSpPr>
          <p:cNvPr id="6" name="Footer Placeholder 5"/>
          <p:cNvSpPr>
            <a:spLocks noGrp="1"/>
          </p:cNvSpPr>
          <p:nvPr>
            <p:ph type="ftr" sz="quarter" idx="11"/>
          </p:nvPr>
        </p:nvSpPr>
        <p:spPr/>
        <p:txBody>
          <a:bodyPr/>
          <a:lstStyle/>
          <a:p>
            <a:r>
              <a:rPr lang="en-GB" dirty="0"/>
              <a:t>Click Insert Header &amp; Footer and Apply to all to modify presentation title</a:t>
            </a:r>
          </a:p>
        </p:txBody>
      </p:sp>
      <p:sp>
        <p:nvSpPr>
          <p:cNvPr id="7" name="Slide Number Placeholder 6"/>
          <p:cNvSpPr>
            <a:spLocks noGrp="1"/>
          </p:cNvSpPr>
          <p:nvPr>
            <p:ph type="sldNum" sz="quarter" idx="12"/>
          </p:nvPr>
        </p:nvSpPr>
        <p:spPr/>
        <p:txBody>
          <a:bodyPr/>
          <a:lstStyle/>
          <a:p>
            <a:fld id="{B9F1D033-0F2B-4A91-A3BE-A6E888F59A17}" type="slidenum">
              <a:rPr lang="en-GB" smtClean="0"/>
              <a:t>‹#›</a:t>
            </a:fld>
            <a:endParaRPr lang="en-GB" dirty="0"/>
          </a:p>
        </p:txBody>
      </p:sp>
      <p:sp>
        <p:nvSpPr>
          <p:cNvPr id="15" name="Content Placeholder 14"/>
          <p:cNvSpPr>
            <a:spLocks noGrp="1"/>
          </p:cNvSpPr>
          <p:nvPr>
            <p:ph sz="quarter" idx="15"/>
          </p:nvPr>
        </p:nvSpPr>
        <p:spPr>
          <a:xfrm>
            <a:off x="368300" y="2196000"/>
            <a:ext cx="4059238"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1657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CB1E95B-9C2D-4E87-B6E2-86E310AD79A1}" type="datetime1">
              <a:rPr lang="en-GB" smtClean="0"/>
              <a:t>25/06/2020</a:t>
            </a:fld>
            <a:endParaRPr lang="en-GB" dirty="0"/>
          </a:p>
        </p:txBody>
      </p:sp>
      <p:sp>
        <p:nvSpPr>
          <p:cNvPr id="4" name="Footer Placeholder 3"/>
          <p:cNvSpPr>
            <a:spLocks noGrp="1"/>
          </p:cNvSpPr>
          <p:nvPr>
            <p:ph type="ftr" sz="quarter" idx="11"/>
          </p:nvPr>
        </p:nvSpPr>
        <p:spPr/>
        <p:txBody>
          <a:bodyPr/>
          <a:lstStyle/>
          <a:p>
            <a:r>
              <a:rPr lang="en-GB" dirty="0"/>
              <a:t>Click Insert Header &amp; Footer and Apply to all to modify presentation title</a:t>
            </a:r>
          </a:p>
        </p:txBody>
      </p:sp>
      <p:sp>
        <p:nvSpPr>
          <p:cNvPr id="5" name="Slide Number Placeholder 4"/>
          <p:cNvSpPr>
            <a:spLocks noGrp="1"/>
          </p:cNvSpPr>
          <p:nvPr>
            <p:ph type="sldNum" sz="quarter" idx="12"/>
          </p:nvPr>
        </p:nvSpPr>
        <p:spPr/>
        <p:txBody>
          <a:bodyPr/>
          <a:lstStyle/>
          <a:p>
            <a:fld id="{B9F1D033-0F2B-4A91-A3BE-A6E888F59A17}" type="slidenum">
              <a:rPr lang="en-GB" smtClean="0"/>
              <a:t>‹#›</a:t>
            </a:fld>
            <a:endParaRPr lang="en-GB" dirty="0"/>
          </a:p>
        </p:txBody>
      </p:sp>
    </p:spTree>
    <p:extLst>
      <p:ext uri="{BB962C8B-B14F-4D97-AF65-F5344CB8AC3E}">
        <p14:creationId xmlns:p14="http://schemas.microsoft.com/office/powerpoint/2010/main" val="114722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CAMPAIGN</a:t>
            </a:r>
          </a:p>
          <a:p>
            <a:r>
              <a:rPr lang="en-GB" dirty="0"/>
              <a:t>LOGO</a:t>
            </a:r>
          </a:p>
        </p:txBody>
      </p:sp>
    </p:spTree>
    <p:extLst>
      <p:ext uri="{BB962C8B-B14F-4D97-AF65-F5344CB8AC3E}">
        <p14:creationId xmlns:p14="http://schemas.microsoft.com/office/powerpoint/2010/main" val="110936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584000"/>
          </a:xfrm>
        </p:spPr>
        <p:txBody>
          <a:body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CAMPAIGN</a:t>
            </a:r>
          </a:p>
          <a:p>
            <a:r>
              <a:rPr lang="en-GB" dirty="0"/>
              <a:t>LOGO</a:t>
            </a:r>
          </a:p>
        </p:txBody>
      </p:sp>
    </p:spTree>
    <p:extLst>
      <p:ext uri="{BB962C8B-B14F-4D97-AF65-F5344CB8AC3E}">
        <p14:creationId xmlns:p14="http://schemas.microsoft.com/office/powerpoint/2010/main" val="223752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692771"/>
          </a:xfrm>
        </p:spPr>
        <p:txBody>
          <a:bodyPr/>
          <a:lstStyle>
            <a:lvl1pPr>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CAMPAIGN</a:t>
            </a:r>
          </a:p>
          <a:p>
            <a:r>
              <a:rPr lang="en-GB" dirty="0"/>
              <a:t>LOGO</a:t>
            </a:r>
          </a:p>
        </p:txBody>
      </p:sp>
    </p:spTree>
    <p:extLst>
      <p:ext uri="{BB962C8B-B14F-4D97-AF65-F5344CB8AC3E}">
        <p14:creationId xmlns:p14="http://schemas.microsoft.com/office/powerpoint/2010/main" val="4263245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0701BCF-0F8D-46AC-9258-6606C9427DB7}" type="datetime1">
              <a:rPr lang="en-GB" smtClean="0"/>
              <a:t>25/06/2020</a:t>
            </a:fld>
            <a:endParaRPr lang="en-GB" dirty="0"/>
          </a:p>
        </p:txBody>
      </p:sp>
      <p:sp>
        <p:nvSpPr>
          <p:cNvPr id="5" name="Footer Placeholder 4"/>
          <p:cNvSpPr>
            <a:spLocks noGrp="1"/>
          </p:cNvSpPr>
          <p:nvPr>
            <p:ph type="ftr" sz="quarter" idx="11"/>
          </p:nvPr>
        </p:nvSpPr>
        <p:spPr/>
        <p:txBody>
          <a:bodyPr/>
          <a:lstStyle/>
          <a:p>
            <a:r>
              <a:rPr lang="en-GB" dirty="0"/>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dirty="0"/>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36675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9F2C74-3375-4171-9E1E-E704933E4FF5}" type="datetime1">
              <a:rPr lang="en-GB" smtClean="0"/>
              <a:t>25/06/2020</a:t>
            </a:fld>
            <a:endParaRPr lang="en-GB" dirty="0"/>
          </a:p>
        </p:txBody>
      </p:sp>
      <p:sp>
        <p:nvSpPr>
          <p:cNvPr id="5" name="Footer Placeholder 4"/>
          <p:cNvSpPr>
            <a:spLocks noGrp="1"/>
          </p:cNvSpPr>
          <p:nvPr>
            <p:ph type="ftr" sz="quarter" idx="11"/>
          </p:nvPr>
        </p:nvSpPr>
        <p:spPr/>
        <p:txBody>
          <a:bodyPr/>
          <a:lstStyle/>
          <a:p>
            <a:r>
              <a:rPr lang="en-GB" dirty="0"/>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dirty="0"/>
          </a:p>
        </p:txBody>
      </p:sp>
    </p:spTree>
    <p:extLst>
      <p:ext uri="{BB962C8B-B14F-4D97-AF65-F5344CB8AC3E}">
        <p14:creationId xmlns:p14="http://schemas.microsoft.com/office/powerpoint/2010/main" val="2321417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A8AD3CAD-1760-45D8-AD89-DA84D5EDB7C5}" type="datetime1">
              <a:rPr lang="en-GB" smtClean="0"/>
              <a:t>25/06/2020</a:t>
            </a:fld>
            <a:endParaRPr lang="en-GB" dirty="0"/>
          </a:p>
        </p:txBody>
      </p:sp>
      <p:sp>
        <p:nvSpPr>
          <p:cNvPr id="6" name="Footer Placeholder 5"/>
          <p:cNvSpPr>
            <a:spLocks noGrp="1"/>
          </p:cNvSpPr>
          <p:nvPr>
            <p:ph type="ftr" sz="quarter" idx="11"/>
          </p:nvPr>
        </p:nvSpPr>
        <p:spPr/>
        <p:txBody>
          <a:bodyPr/>
          <a:lstStyle/>
          <a:p>
            <a:r>
              <a:rPr lang="en-GB" dirty="0"/>
              <a:t>Click Insert Header &amp; Footer and Apply to all to modify presentation title</a:t>
            </a:r>
          </a:p>
        </p:txBody>
      </p:sp>
      <p:sp>
        <p:nvSpPr>
          <p:cNvPr id="7" name="Slide Number Placeholder 6"/>
          <p:cNvSpPr>
            <a:spLocks noGrp="1"/>
          </p:cNvSpPr>
          <p:nvPr>
            <p:ph type="sldNum" sz="quarter" idx="12"/>
          </p:nvPr>
        </p:nvSpPr>
        <p:spPr/>
        <p:txBody>
          <a:bodyPr/>
          <a:lstStyle/>
          <a:p>
            <a:fld id="{B9F1D033-0F2B-4A91-A3BE-A6E888F59A17}" type="slidenum">
              <a:rPr lang="en-GB" smtClean="0"/>
              <a:t>‹#›</a:t>
            </a:fld>
            <a:endParaRPr lang="en-GB" dirty="0"/>
          </a:p>
        </p:txBody>
      </p:sp>
      <p:sp>
        <p:nvSpPr>
          <p:cNvPr id="15" name="Content Placeholder 14"/>
          <p:cNvSpPr>
            <a:spLocks noGrp="1"/>
          </p:cNvSpPr>
          <p:nvPr>
            <p:ph sz="quarter" idx="15"/>
          </p:nvPr>
        </p:nvSpPr>
        <p:spPr>
          <a:xfrm>
            <a:off x="368300" y="2196000"/>
            <a:ext cx="4059238"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5299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2003FE0-813F-4463-A4FC-812B6B4CD162}" type="datetime1">
              <a:rPr lang="en-GB" smtClean="0"/>
              <a:t>25/06/2020</a:t>
            </a:fld>
            <a:endParaRPr lang="en-GB" dirty="0"/>
          </a:p>
        </p:txBody>
      </p:sp>
      <p:sp>
        <p:nvSpPr>
          <p:cNvPr id="4" name="Footer Placeholder 3"/>
          <p:cNvSpPr>
            <a:spLocks noGrp="1"/>
          </p:cNvSpPr>
          <p:nvPr>
            <p:ph type="ftr" sz="quarter" idx="11"/>
          </p:nvPr>
        </p:nvSpPr>
        <p:spPr/>
        <p:txBody>
          <a:bodyPr/>
          <a:lstStyle/>
          <a:p>
            <a:r>
              <a:rPr lang="en-GB" dirty="0"/>
              <a:t>Click Insert Header &amp; Footer and Apply to all to modify presentation title</a:t>
            </a:r>
          </a:p>
        </p:txBody>
      </p:sp>
      <p:sp>
        <p:nvSpPr>
          <p:cNvPr id="5" name="Slide Number Placeholder 4"/>
          <p:cNvSpPr>
            <a:spLocks noGrp="1"/>
          </p:cNvSpPr>
          <p:nvPr>
            <p:ph type="sldNum" sz="quarter" idx="12"/>
          </p:nvPr>
        </p:nvSpPr>
        <p:spPr/>
        <p:txBody>
          <a:bodyPr/>
          <a:lstStyle/>
          <a:p>
            <a:fld id="{B9F1D033-0F2B-4A91-A3BE-A6E888F59A17}" type="slidenum">
              <a:rPr lang="en-GB" smtClean="0"/>
              <a:t>‹#›</a:t>
            </a:fld>
            <a:endParaRPr lang="en-GB" dirty="0"/>
          </a:p>
        </p:txBody>
      </p:sp>
    </p:spTree>
    <p:extLst>
      <p:ext uri="{BB962C8B-B14F-4D97-AF65-F5344CB8AC3E}">
        <p14:creationId xmlns:p14="http://schemas.microsoft.com/office/powerpoint/2010/main" val="2992653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cxnSp>
          <p:nvCxnSpPr>
            <p:cNvPr id="5" name="Straight Connector 4"/>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8"/>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93888B41-A2C3-436E-BC67-52237C1D7A7C}" type="datetimeFigureOut">
              <a:rPr lang="en-GB">
                <a:solidFill>
                  <a:prstClr val="black">
                    <a:tint val="75000"/>
                  </a:prstClr>
                </a:solidFill>
              </a:rPr>
              <a:pPr>
                <a:defRPr/>
              </a:pPr>
              <a:t>25/06/2020</a:t>
            </a:fld>
            <a:endParaRPr lang="en-GB">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a:lvl1pPr>
          </a:lstStyle>
          <a:p>
            <a:fld id="{FFE680F5-F1E9-4D24-BBBF-287338382DCA}"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3859682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F0543DF-A8B2-4CE8-ACF8-C6B2E71CF25B}" type="datetimeFigureOut">
              <a:rPr lang="en-GB">
                <a:solidFill>
                  <a:prstClr val="black">
                    <a:tint val="75000"/>
                  </a:prstClr>
                </a:solidFill>
              </a:rPr>
              <a:pPr>
                <a:defRPr/>
              </a:pPr>
              <a:t>25/06/2020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F24B00C-F66C-4381-9EA5-ADA91A9A4338}"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2377800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6622A91C-12CB-4340-A213-FD2EB4E1BF55}" type="datetimeFigureOut">
              <a:rPr lang="en-GB">
                <a:solidFill>
                  <a:prstClr val="black">
                    <a:tint val="75000"/>
                  </a:prstClr>
                </a:solidFill>
              </a:rPr>
              <a:pPr>
                <a:defRPr/>
              </a:pPr>
              <a:t>25/06/2020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CA8A39E-FEDD-42E5-BF87-34DEFB31437D}"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334400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76705C3-51A9-4746-9BB4-8A9120704FB7}" type="datetimeFigureOut">
              <a:rPr lang="en-GB">
                <a:solidFill>
                  <a:prstClr val="black">
                    <a:tint val="75000"/>
                  </a:prstClr>
                </a:solidFill>
              </a:rPr>
              <a:pPr>
                <a:defRPr/>
              </a:pPr>
              <a:t>25/06/2020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D8B247E-B4DA-4B7B-82CB-FC5FFCBD839E}"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3497969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DAA58BD-70EB-458F-98AB-5AF7932B9E4D}" type="datetimeFigureOut">
              <a:rPr lang="en-GB">
                <a:solidFill>
                  <a:prstClr val="black">
                    <a:tint val="75000"/>
                  </a:prstClr>
                </a:solidFill>
              </a:rPr>
              <a:pPr>
                <a:defRPr/>
              </a:pPr>
              <a:t>25/06/2020</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A351D466-6583-42C2-828A-56B84E9A8937}"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309733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a:t>Click to edit Master text styles</a:t>
            </a:r>
          </a:p>
        </p:txBody>
      </p:sp>
      <p:sp>
        <p:nvSpPr>
          <p:cNvPr id="11" name="Date Placeholder 10"/>
          <p:cNvSpPr>
            <a:spLocks noGrp="1"/>
          </p:cNvSpPr>
          <p:nvPr>
            <p:ph type="dt" sz="half" idx="14"/>
          </p:nvPr>
        </p:nvSpPr>
        <p:spPr/>
        <p:txBody>
          <a:bodyPr/>
          <a:lstStyle/>
          <a:p>
            <a:fld id="{F011A8E7-60D7-4DF2-9D2C-C8B559FA3AE4}" type="datetime1">
              <a:rPr lang="en-GB" smtClean="0"/>
              <a:t>25/06/2020</a:t>
            </a:fld>
            <a:endParaRPr lang="en-GB" dirty="0"/>
          </a:p>
        </p:txBody>
      </p:sp>
      <p:sp>
        <p:nvSpPr>
          <p:cNvPr id="12" name="Footer Placeholder 11"/>
          <p:cNvSpPr>
            <a:spLocks noGrp="1"/>
          </p:cNvSpPr>
          <p:nvPr>
            <p:ph type="ftr" sz="quarter" idx="15"/>
          </p:nvPr>
        </p:nvSpPr>
        <p:spPr/>
        <p:txBody>
          <a:bodyPr/>
          <a:lstStyle/>
          <a:p>
            <a:r>
              <a:rPr lang="en-GB" dirty="0"/>
              <a:t>Click Insert Header &amp; Footer and Apply to all to modify presentation title</a:t>
            </a:r>
          </a:p>
        </p:txBody>
      </p:sp>
      <p:sp>
        <p:nvSpPr>
          <p:cNvPr id="13" name="Slide Number Placeholder 12"/>
          <p:cNvSpPr>
            <a:spLocks noGrp="1"/>
          </p:cNvSpPr>
          <p:nvPr>
            <p:ph type="sldNum" sz="quarter" idx="16"/>
          </p:nvPr>
        </p:nvSpPr>
        <p:spPr/>
        <p:txBody>
          <a:bodyPr/>
          <a:lstStyle/>
          <a:p>
            <a:fld id="{B9F1D033-0F2B-4A91-A3BE-A6E888F59A17}" type="slidenum">
              <a:rPr lang="en-GB" smtClean="0"/>
              <a:pPr/>
              <a:t>‹#›</a:t>
            </a:fld>
            <a:endParaRPr lang="en-GB" dirty="0"/>
          </a:p>
        </p:txBody>
      </p:sp>
    </p:spTree>
    <p:extLst>
      <p:ext uri="{BB962C8B-B14F-4D97-AF65-F5344CB8AC3E}">
        <p14:creationId xmlns:p14="http://schemas.microsoft.com/office/powerpoint/2010/main" val="2755965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81CA8D4-66AF-40F7-9C4B-0CA5D8B6C24A}" type="datetimeFigureOut">
              <a:rPr lang="en-GB">
                <a:solidFill>
                  <a:prstClr val="black">
                    <a:tint val="75000"/>
                  </a:prstClr>
                </a:solidFill>
              </a:rPr>
              <a:pPr>
                <a:defRPr/>
              </a:pPr>
              <a:t>25/06/2020</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CF7A247-E6B1-4529-B663-833DB05E029E}"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3856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E62C3B-0200-4A6F-A10D-A1DABC955101}" type="datetimeFigureOut">
              <a:rPr lang="en-GB">
                <a:solidFill>
                  <a:prstClr val="black">
                    <a:tint val="75000"/>
                  </a:prstClr>
                </a:solidFill>
              </a:rPr>
              <a:pPr>
                <a:defRPr/>
              </a:pPr>
              <a:t>25/06/2020</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27C5664-D439-4F81-9C8F-AA0E25510D14}"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1073088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50C98730-4941-49E6-8E6A-AC5D80544C0F}" type="datetimeFigureOut">
              <a:rPr lang="en-GB">
                <a:solidFill>
                  <a:prstClr val="black">
                    <a:tint val="75000"/>
                  </a:prstClr>
                </a:solidFill>
              </a:rPr>
              <a:pPr>
                <a:defRPr/>
              </a:pPr>
              <a:t>25/06/2020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1B58C8E-10DA-4C28-83CE-C98B402A57D0}"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3817271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089212E-FA62-4796-9558-C173DA9AB7EA}" type="datetimeFigureOut">
              <a:rPr lang="en-GB">
                <a:solidFill>
                  <a:prstClr val="black">
                    <a:tint val="75000"/>
                  </a:prstClr>
                </a:solidFill>
              </a:rPr>
              <a:pPr>
                <a:defRPr/>
              </a:pPr>
              <a:t>25/06/2020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09C535F-0525-4FD1-9B9E-561620EF4934}"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61787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265F43B1-8F74-4C8C-A25D-1A6D58A0DBFF}" type="datetimeFigureOut">
              <a:rPr lang="en-GB">
                <a:solidFill>
                  <a:prstClr val="black">
                    <a:tint val="75000"/>
                  </a:prstClr>
                </a:solidFill>
              </a:rPr>
              <a:pPr>
                <a:defRPr/>
              </a:pPr>
              <a:t>25/06/2020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F74C0C7-C91C-4859-B214-E72B180EA98D}"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1225846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defTabSz="457200" fontAlgn="base">
              <a:spcBef>
                <a:spcPct val="0"/>
              </a:spcBef>
              <a:spcAft>
                <a:spcPct val="0"/>
              </a:spcAft>
              <a:defRPr/>
            </a:pPr>
            <a:r>
              <a:rPr lang="en-US" altLang="en-US" sz="8000" smtClean="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defTabSz="457200" fontAlgn="base">
              <a:spcBef>
                <a:spcPct val="0"/>
              </a:spcBef>
              <a:spcAft>
                <a:spcPct val="0"/>
              </a:spcAft>
              <a:defRPr/>
            </a:pPr>
            <a:r>
              <a:rPr lang="en-US" altLang="en-US" sz="8000" smtClean="0">
                <a:solidFill>
                  <a:srgbClr val="C0E474"/>
                </a:solidFill>
                <a:latin typeface="Arial" panose="020B0604020202020204" pitchFamily="34" charset="0"/>
              </a:rPr>
              <a:t>”</a:t>
            </a:r>
            <a:endParaRPr lang="en-US" altLang="en-US" smtClean="0">
              <a:solidFill>
                <a:srgbClr val="C0E474"/>
              </a:solidFill>
              <a:latin typeface="Arial" panose="020B0604020202020204" pitchFamily="34" charset="0"/>
            </a:endParaRP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fld id="{B2C2DF80-68C3-4223-BB45-78B86B1B41B7}" type="datetimeFigureOut">
              <a:rPr lang="en-GB">
                <a:solidFill>
                  <a:prstClr val="black">
                    <a:tint val="75000"/>
                  </a:prstClr>
                </a:solidFill>
              </a:rPr>
              <a:pPr>
                <a:defRPr/>
              </a:pPr>
              <a:t>25/06/2020</a:t>
            </a:fld>
            <a:endParaRPr lang="en-GB">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fld id="{F8EFD71E-6A5D-4CEE-920F-4E7C8B2531EB}"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3589632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6B65604F-F8FE-4B29-A062-36D0D0EA280F}" type="datetimeFigureOut">
              <a:rPr lang="en-GB">
                <a:solidFill>
                  <a:prstClr val="black">
                    <a:tint val="75000"/>
                  </a:prstClr>
                </a:solidFill>
              </a:rPr>
              <a:pPr>
                <a:defRPr/>
              </a:pPr>
              <a:t>25/06/2020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EABAEEF-4FCD-4378-BC82-1A19EC84DC94}"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452456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defTabSz="457200" fontAlgn="base">
              <a:spcBef>
                <a:spcPct val="0"/>
              </a:spcBef>
              <a:spcAft>
                <a:spcPct val="0"/>
              </a:spcAft>
              <a:defRPr/>
            </a:pPr>
            <a:r>
              <a:rPr lang="en-US" altLang="en-US" sz="8000" smtClean="0">
                <a:solidFill>
                  <a:srgbClr val="C0E474"/>
                </a:solidFill>
                <a:latin typeface="Arial" panose="020B0604020202020204" pitchFamily="34" charset="0"/>
              </a:rPr>
              <a:t>“</a:t>
            </a:r>
          </a:p>
        </p:txBody>
      </p:sp>
      <p:sp>
        <p:nvSpPr>
          <p:cNvPr id="6" name="TextBox 5"/>
          <p:cNvSpPr txBox="1">
            <a:spLocks noChangeArrowheads="1"/>
          </p:cNvSpPr>
          <p:nvPr/>
        </p:nvSpPr>
        <p:spPr bwMode="auto">
          <a:xfrm>
            <a:off x="6669881"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defTabSz="457200" fontAlgn="base">
              <a:spcBef>
                <a:spcPct val="0"/>
              </a:spcBef>
              <a:spcAft>
                <a:spcPct val="0"/>
              </a:spcAft>
              <a:defRPr/>
            </a:pPr>
            <a:r>
              <a:rPr lang="en-US" altLang="en-US" sz="8000" smtClean="0">
                <a:solidFill>
                  <a:srgbClr val="C0E474"/>
                </a:solidFill>
                <a:latin typeface="Arial" panose="020B0604020202020204" pitchFamily="34" charset="0"/>
              </a:rPr>
              <a:t>”</a:t>
            </a: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fld id="{62C5AC56-153F-4518-A673-FBD753D06426}" type="datetimeFigureOut">
              <a:rPr lang="en-GB">
                <a:solidFill>
                  <a:prstClr val="black">
                    <a:tint val="75000"/>
                  </a:prstClr>
                </a:solidFill>
              </a:rPr>
              <a:pPr>
                <a:defRPr/>
              </a:pPr>
              <a:t>25/06/2020</a:t>
            </a:fld>
            <a:endParaRPr lang="en-GB">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fld id="{8A3C1D05-AADF-4485-A4AB-6CA306C7B126}"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3578224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a:defRPr/>
            </a:pPr>
            <a:fld id="{7150A0F1-8414-438A-A578-F1AA4768A948}" type="datetimeFigureOut">
              <a:rPr lang="en-GB">
                <a:solidFill>
                  <a:prstClr val="black">
                    <a:tint val="75000"/>
                  </a:prstClr>
                </a:solidFill>
              </a:rPr>
              <a:pPr>
                <a:defRPr/>
              </a:pPr>
              <a:t>25/06/2020</a:t>
            </a:fld>
            <a:endParaRPr lang="en-GB">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fld id="{2BF85483-3262-4E9C-B476-E0B8031B2EA9}"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1729051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5E89478-941E-4E0F-A829-87F7DF8EC448}" type="datetimeFigureOut">
              <a:rPr lang="en-GB">
                <a:solidFill>
                  <a:prstClr val="black">
                    <a:tint val="75000"/>
                  </a:prstClr>
                </a:solidFill>
              </a:rPr>
              <a:pPr>
                <a:defRPr/>
              </a:pPr>
              <a:t>25/06/2020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772F51C-973B-4418-BC14-183E18B77017}"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3907479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4D3D8A-026C-4EB4-BDE8-B30EF91FE5E9}" type="datetime1">
              <a:rPr lang="en-GB" smtClean="0"/>
              <a:t>25/06/2020</a:t>
            </a:fld>
            <a:endParaRPr lang="en-GB" dirty="0"/>
          </a:p>
        </p:txBody>
      </p:sp>
      <p:sp>
        <p:nvSpPr>
          <p:cNvPr id="5" name="Footer Placeholder 4"/>
          <p:cNvSpPr>
            <a:spLocks noGrp="1"/>
          </p:cNvSpPr>
          <p:nvPr>
            <p:ph type="ftr" sz="quarter" idx="11"/>
          </p:nvPr>
        </p:nvSpPr>
        <p:spPr/>
        <p:txBody>
          <a:bodyPr/>
          <a:lstStyle/>
          <a:p>
            <a:r>
              <a:rPr lang="en-GB" dirty="0"/>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pPr/>
              <a:t>‹#›</a:t>
            </a:fld>
            <a:endParaRPr lang="en-GB" dirty="0"/>
          </a:p>
        </p:txBody>
      </p:sp>
    </p:spTree>
    <p:extLst>
      <p:ext uri="{BB962C8B-B14F-4D97-AF65-F5344CB8AC3E}">
        <p14:creationId xmlns:p14="http://schemas.microsoft.com/office/powerpoint/2010/main" val="2777974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6FCD20B-92A6-4A61-89E0-AEDFC1608271}" type="datetimeFigureOut">
              <a:rPr lang="en-GB">
                <a:solidFill>
                  <a:prstClr val="black">
                    <a:tint val="75000"/>
                  </a:prstClr>
                </a:solidFill>
              </a:rPr>
              <a:pPr>
                <a:defRPr/>
              </a:pPr>
              <a:t>25/06/2020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865948-6A0E-468A-8AB5-99E98D551BD7}" type="slidenum">
              <a:rPr lang="en-GB" altLang="en-US">
                <a:solidFill>
                  <a:srgbClr val="90C226"/>
                </a:solidFill>
              </a:rPr>
              <a:pPr/>
              <a:t>‹#›</a:t>
            </a:fld>
            <a:endParaRPr lang="en-GB" altLang="en-US">
              <a:solidFill>
                <a:srgbClr val="90C226"/>
              </a:solidFill>
            </a:endParaRPr>
          </a:p>
        </p:txBody>
      </p:sp>
    </p:spTree>
    <p:extLst>
      <p:ext uri="{BB962C8B-B14F-4D97-AF65-F5344CB8AC3E}">
        <p14:creationId xmlns:p14="http://schemas.microsoft.com/office/powerpoint/2010/main" val="955460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8A3B1C-F364-48A4-9C7D-54F7C69225E3}" type="datetimeFigureOut">
              <a:rPr lang="en-GB" smtClean="0">
                <a:solidFill>
                  <a:srgbClr val="DFDCB7"/>
                </a:solidFill>
              </a:rPr>
              <a:pPr/>
              <a:t>25/06/2020</a:t>
            </a:fld>
            <a:endParaRPr lang="en-GB">
              <a:solidFill>
                <a:srgbClr val="DFDCB7"/>
              </a:solidFill>
            </a:endParaRPr>
          </a:p>
        </p:txBody>
      </p:sp>
      <p:sp>
        <p:nvSpPr>
          <p:cNvPr id="5" name="Footer Placeholder 4"/>
          <p:cNvSpPr>
            <a:spLocks noGrp="1"/>
          </p:cNvSpPr>
          <p:nvPr>
            <p:ph type="ftr" sz="quarter" idx="11"/>
          </p:nvPr>
        </p:nvSpPr>
        <p:spPr/>
        <p:txBody>
          <a:bodyPr/>
          <a:lstStyle/>
          <a:p>
            <a:endParaRPr lang="en-GB">
              <a:solidFill>
                <a:srgbClr val="DFDCB7"/>
              </a:solidFill>
            </a:endParaRPr>
          </a:p>
        </p:txBody>
      </p:sp>
      <p:sp>
        <p:nvSpPr>
          <p:cNvPr id="6" name="Slide Number Placeholder 5"/>
          <p:cNvSpPr>
            <a:spLocks noGrp="1"/>
          </p:cNvSpPr>
          <p:nvPr>
            <p:ph type="sldNum" sz="quarter" idx="12"/>
          </p:nvPr>
        </p:nvSpPr>
        <p:spPr/>
        <p:txBody>
          <a:bodyPr/>
          <a:lstStyle/>
          <a:p>
            <a:fld id="{8CA679D7-DCF1-41DA-948A-CFECF1466ABD}" type="slidenum">
              <a:rPr lang="en-GB" smtClean="0"/>
              <a:pPr/>
              <a:t>‹#›</a:t>
            </a:fld>
            <a:endParaRPr lang="en-GB"/>
          </a:p>
        </p:txBody>
      </p:sp>
    </p:spTree>
    <p:extLst>
      <p:ext uri="{BB962C8B-B14F-4D97-AF65-F5344CB8AC3E}">
        <p14:creationId xmlns:p14="http://schemas.microsoft.com/office/powerpoint/2010/main" val="562929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A3B1C-F364-48A4-9C7D-54F7C69225E3}" type="datetimeFigureOut">
              <a:rPr lang="en-GB" smtClean="0">
                <a:solidFill>
                  <a:srgbClr val="DFDCB7"/>
                </a:solidFill>
              </a:rPr>
              <a:pPr/>
              <a:t>25/06/2020</a:t>
            </a:fld>
            <a:endParaRPr lang="en-GB">
              <a:solidFill>
                <a:srgbClr val="DFDCB7"/>
              </a:solidFill>
            </a:endParaRPr>
          </a:p>
        </p:txBody>
      </p:sp>
      <p:sp>
        <p:nvSpPr>
          <p:cNvPr id="5" name="Footer Placeholder 4"/>
          <p:cNvSpPr>
            <a:spLocks noGrp="1"/>
          </p:cNvSpPr>
          <p:nvPr>
            <p:ph type="ftr" sz="quarter" idx="11"/>
          </p:nvPr>
        </p:nvSpPr>
        <p:spPr/>
        <p:txBody>
          <a:bodyPr/>
          <a:lstStyle/>
          <a:p>
            <a:endParaRPr lang="en-GB">
              <a:solidFill>
                <a:srgbClr val="DFDCB7"/>
              </a:solidFill>
            </a:endParaRPr>
          </a:p>
        </p:txBody>
      </p:sp>
      <p:sp>
        <p:nvSpPr>
          <p:cNvPr id="6" name="Slide Number Placeholder 5"/>
          <p:cNvSpPr>
            <a:spLocks noGrp="1"/>
          </p:cNvSpPr>
          <p:nvPr>
            <p:ph type="sldNum" sz="quarter" idx="12"/>
          </p:nvPr>
        </p:nvSpPr>
        <p:spPr/>
        <p:txBody>
          <a:bodyPr/>
          <a:lstStyle/>
          <a:p>
            <a:fld id="{8CA679D7-DCF1-41DA-948A-CFECF1466ABD}" type="slidenum">
              <a:rPr lang="en-GB" smtClean="0"/>
              <a:pPr/>
              <a:t>‹#›</a:t>
            </a:fld>
            <a:endParaRPr lang="en-GB"/>
          </a:p>
        </p:txBody>
      </p:sp>
    </p:spTree>
    <p:extLst>
      <p:ext uri="{BB962C8B-B14F-4D97-AF65-F5344CB8AC3E}">
        <p14:creationId xmlns:p14="http://schemas.microsoft.com/office/powerpoint/2010/main" val="1561567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8A3B1C-F364-48A4-9C7D-54F7C69225E3}" type="datetimeFigureOut">
              <a:rPr lang="en-GB" smtClean="0">
                <a:solidFill>
                  <a:srgbClr val="DFDCB7"/>
                </a:solidFill>
              </a:rPr>
              <a:pPr/>
              <a:t>25/06/2020</a:t>
            </a:fld>
            <a:endParaRPr lang="en-GB">
              <a:solidFill>
                <a:srgbClr val="DFDCB7"/>
              </a:solidFill>
            </a:endParaRPr>
          </a:p>
        </p:txBody>
      </p:sp>
      <p:sp>
        <p:nvSpPr>
          <p:cNvPr id="5" name="Footer Placeholder 4"/>
          <p:cNvSpPr>
            <a:spLocks noGrp="1"/>
          </p:cNvSpPr>
          <p:nvPr>
            <p:ph type="ftr" sz="quarter" idx="11"/>
          </p:nvPr>
        </p:nvSpPr>
        <p:spPr/>
        <p:txBody>
          <a:bodyPr/>
          <a:lstStyle/>
          <a:p>
            <a:endParaRPr lang="en-GB">
              <a:solidFill>
                <a:srgbClr val="DFDCB7"/>
              </a:solidFill>
            </a:endParaRPr>
          </a:p>
        </p:txBody>
      </p:sp>
      <p:sp>
        <p:nvSpPr>
          <p:cNvPr id="6" name="Slide Number Placeholder 5"/>
          <p:cNvSpPr>
            <a:spLocks noGrp="1"/>
          </p:cNvSpPr>
          <p:nvPr>
            <p:ph type="sldNum" sz="quarter" idx="12"/>
          </p:nvPr>
        </p:nvSpPr>
        <p:spPr/>
        <p:txBody>
          <a:bodyPr/>
          <a:lstStyle/>
          <a:p>
            <a:fld id="{8CA679D7-DCF1-41DA-948A-CFECF1466ABD}" type="slidenum">
              <a:rPr lang="en-GB" smtClean="0"/>
              <a:pPr/>
              <a:t>‹#›</a:t>
            </a:fld>
            <a:endParaRPr lang="en-GB"/>
          </a:p>
        </p:txBody>
      </p:sp>
    </p:spTree>
    <p:extLst>
      <p:ext uri="{BB962C8B-B14F-4D97-AF65-F5344CB8AC3E}">
        <p14:creationId xmlns:p14="http://schemas.microsoft.com/office/powerpoint/2010/main" val="3084368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8A3B1C-F364-48A4-9C7D-54F7C69225E3}" type="datetimeFigureOut">
              <a:rPr lang="en-GB" smtClean="0">
                <a:solidFill>
                  <a:srgbClr val="DFDCB7"/>
                </a:solidFill>
              </a:rPr>
              <a:pPr/>
              <a:t>25/06/2020</a:t>
            </a:fld>
            <a:endParaRPr lang="en-GB">
              <a:solidFill>
                <a:srgbClr val="DFDCB7"/>
              </a:solidFill>
            </a:endParaRPr>
          </a:p>
        </p:txBody>
      </p:sp>
      <p:sp>
        <p:nvSpPr>
          <p:cNvPr id="6" name="Footer Placeholder 5"/>
          <p:cNvSpPr>
            <a:spLocks noGrp="1"/>
          </p:cNvSpPr>
          <p:nvPr>
            <p:ph type="ftr" sz="quarter" idx="11"/>
          </p:nvPr>
        </p:nvSpPr>
        <p:spPr/>
        <p:txBody>
          <a:bodyPr/>
          <a:lstStyle/>
          <a:p>
            <a:endParaRPr lang="en-GB">
              <a:solidFill>
                <a:srgbClr val="DFDCB7"/>
              </a:solidFill>
            </a:endParaRPr>
          </a:p>
        </p:txBody>
      </p:sp>
      <p:sp>
        <p:nvSpPr>
          <p:cNvPr id="7" name="Slide Number Placeholder 6"/>
          <p:cNvSpPr>
            <a:spLocks noGrp="1"/>
          </p:cNvSpPr>
          <p:nvPr>
            <p:ph type="sldNum" sz="quarter" idx="12"/>
          </p:nvPr>
        </p:nvSpPr>
        <p:spPr/>
        <p:txBody>
          <a:bodyPr/>
          <a:lstStyle/>
          <a:p>
            <a:fld id="{8CA679D7-DCF1-41DA-948A-CFECF1466ABD}" type="slidenum">
              <a:rPr lang="en-GB" smtClean="0"/>
              <a:pPr/>
              <a:t>‹#›</a:t>
            </a:fld>
            <a:endParaRPr lang="en-GB"/>
          </a:p>
        </p:txBody>
      </p:sp>
    </p:spTree>
    <p:extLst>
      <p:ext uri="{BB962C8B-B14F-4D97-AF65-F5344CB8AC3E}">
        <p14:creationId xmlns:p14="http://schemas.microsoft.com/office/powerpoint/2010/main" val="4026030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A3B1C-F364-48A4-9C7D-54F7C69225E3}" type="datetimeFigureOut">
              <a:rPr lang="en-GB" smtClean="0">
                <a:solidFill>
                  <a:srgbClr val="DFDCB7"/>
                </a:solidFill>
              </a:rPr>
              <a:pPr/>
              <a:t>25/06/2020</a:t>
            </a:fld>
            <a:endParaRPr lang="en-GB">
              <a:solidFill>
                <a:srgbClr val="DFDCB7"/>
              </a:solidFill>
            </a:endParaRPr>
          </a:p>
        </p:txBody>
      </p:sp>
      <p:sp>
        <p:nvSpPr>
          <p:cNvPr id="8" name="Footer Placeholder 7"/>
          <p:cNvSpPr>
            <a:spLocks noGrp="1"/>
          </p:cNvSpPr>
          <p:nvPr>
            <p:ph type="ftr" sz="quarter" idx="11"/>
          </p:nvPr>
        </p:nvSpPr>
        <p:spPr/>
        <p:txBody>
          <a:bodyPr/>
          <a:lstStyle/>
          <a:p>
            <a:endParaRPr lang="en-GB">
              <a:solidFill>
                <a:srgbClr val="DFDCB7"/>
              </a:solidFill>
            </a:endParaRPr>
          </a:p>
        </p:txBody>
      </p:sp>
      <p:sp>
        <p:nvSpPr>
          <p:cNvPr id="9" name="Slide Number Placeholder 8"/>
          <p:cNvSpPr>
            <a:spLocks noGrp="1"/>
          </p:cNvSpPr>
          <p:nvPr>
            <p:ph type="sldNum" sz="quarter" idx="12"/>
          </p:nvPr>
        </p:nvSpPr>
        <p:spPr/>
        <p:txBody>
          <a:bodyPr/>
          <a:lstStyle/>
          <a:p>
            <a:fld id="{8CA679D7-DCF1-41DA-948A-CFECF1466ABD}" type="slidenum">
              <a:rPr lang="en-GB" smtClean="0"/>
              <a:pPr/>
              <a:t>‹#›</a:t>
            </a:fld>
            <a:endParaRPr lang="en-GB"/>
          </a:p>
        </p:txBody>
      </p:sp>
    </p:spTree>
    <p:extLst>
      <p:ext uri="{BB962C8B-B14F-4D97-AF65-F5344CB8AC3E}">
        <p14:creationId xmlns:p14="http://schemas.microsoft.com/office/powerpoint/2010/main" val="2809331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8A3B1C-F364-48A4-9C7D-54F7C69225E3}" type="datetimeFigureOut">
              <a:rPr lang="en-GB" smtClean="0">
                <a:solidFill>
                  <a:srgbClr val="DFDCB7"/>
                </a:solidFill>
              </a:rPr>
              <a:pPr/>
              <a:t>25/06/2020</a:t>
            </a:fld>
            <a:endParaRPr lang="en-GB">
              <a:solidFill>
                <a:srgbClr val="DFDCB7"/>
              </a:solidFill>
            </a:endParaRPr>
          </a:p>
        </p:txBody>
      </p:sp>
      <p:sp>
        <p:nvSpPr>
          <p:cNvPr id="4" name="Footer Placeholder 3"/>
          <p:cNvSpPr>
            <a:spLocks noGrp="1"/>
          </p:cNvSpPr>
          <p:nvPr>
            <p:ph type="ftr" sz="quarter" idx="11"/>
          </p:nvPr>
        </p:nvSpPr>
        <p:spPr/>
        <p:txBody>
          <a:bodyPr/>
          <a:lstStyle/>
          <a:p>
            <a:endParaRPr lang="en-GB">
              <a:solidFill>
                <a:srgbClr val="DFDCB7"/>
              </a:solidFill>
            </a:endParaRPr>
          </a:p>
        </p:txBody>
      </p:sp>
      <p:sp>
        <p:nvSpPr>
          <p:cNvPr id="5" name="Slide Number Placeholder 4"/>
          <p:cNvSpPr>
            <a:spLocks noGrp="1"/>
          </p:cNvSpPr>
          <p:nvPr>
            <p:ph type="sldNum" sz="quarter" idx="12"/>
          </p:nvPr>
        </p:nvSpPr>
        <p:spPr/>
        <p:txBody>
          <a:bodyPr/>
          <a:lstStyle/>
          <a:p>
            <a:fld id="{8CA679D7-DCF1-41DA-948A-CFECF1466ABD}" type="slidenum">
              <a:rPr lang="en-GB" smtClean="0"/>
              <a:pPr/>
              <a:t>‹#›</a:t>
            </a:fld>
            <a:endParaRPr lang="en-GB"/>
          </a:p>
        </p:txBody>
      </p:sp>
    </p:spTree>
    <p:extLst>
      <p:ext uri="{BB962C8B-B14F-4D97-AF65-F5344CB8AC3E}">
        <p14:creationId xmlns:p14="http://schemas.microsoft.com/office/powerpoint/2010/main" val="1679792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8A3B1C-F364-48A4-9C7D-54F7C69225E3}" type="datetimeFigureOut">
              <a:rPr lang="en-GB" smtClean="0">
                <a:solidFill>
                  <a:srgbClr val="DFDCB7"/>
                </a:solidFill>
              </a:rPr>
              <a:pPr/>
              <a:t>25/06/2020</a:t>
            </a:fld>
            <a:endParaRPr lang="en-GB">
              <a:solidFill>
                <a:srgbClr val="DFDCB7"/>
              </a:solidFill>
            </a:endParaRPr>
          </a:p>
        </p:txBody>
      </p:sp>
      <p:sp>
        <p:nvSpPr>
          <p:cNvPr id="3" name="Footer Placeholder 2"/>
          <p:cNvSpPr>
            <a:spLocks noGrp="1"/>
          </p:cNvSpPr>
          <p:nvPr>
            <p:ph type="ftr" sz="quarter" idx="11"/>
          </p:nvPr>
        </p:nvSpPr>
        <p:spPr/>
        <p:txBody>
          <a:bodyPr/>
          <a:lstStyle/>
          <a:p>
            <a:endParaRPr lang="en-GB">
              <a:solidFill>
                <a:srgbClr val="DFDCB7"/>
              </a:solidFill>
            </a:endParaRPr>
          </a:p>
        </p:txBody>
      </p:sp>
      <p:sp>
        <p:nvSpPr>
          <p:cNvPr id="4" name="Slide Number Placeholder 3"/>
          <p:cNvSpPr>
            <a:spLocks noGrp="1"/>
          </p:cNvSpPr>
          <p:nvPr>
            <p:ph type="sldNum" sz="quarter" idx="12"/>
          </p:nvPr>
        </p:nvSpPr>
        <p:spPr/>
        <p:txBody>
          <a:bodyPr/>
          <a:lstStyle/>
          <a:p>
            <a:fld id="{8CA679D7-DCF1-41DA-948A-CFECF1466ABD}" type="slidenum">
              <a:rPr lang="en-GB" smtClean="0"/>
              <a:pPr/>
              <a:t>‹#›</a:t>
            </a:fld>
            <a:endParaRPr lang="en-GB"/>
          </a:p>
        </p:txBody>
      </p:sp>
    </p:spTree>
    <p:extLst>
      <p:ext uri="{BB962C8B-B14F-4D97-AF65-F5344CB8AC3E}">
        <p14:creationId xmlns:p14="http://schemas.microsoft.com/office/powerpoint/2010/main" val="4164243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8A3B1C-F364-48A4-9C7D-54F7C69225E3}" type="datetimeFigureOut">
              <a:rPr lang="en-GB" smtClean="0">
                <a:solidFill>
                  <a:srgbClr val="DFDCB7"/>
                </a:solidFill>
              </a:rPr>
              <a:pPr/>
              <a:t>25/06/2020</a:t>
            </a:fld>
            <a:endParaRPr lang="en-GB">
              <a:solidFill>
                <a:srgbClr val="DFDCB7"/>
              </a:solidFill>
            </a:endParaRPr>
          </a:p>
        </p:txBody>
      </p:sp>
      <p:sp>
        <p:nvSpPr>
          <p:cNvPr id="6" name="Footer Placeholder 5"/>
          <p:cNvSpPr>
            <a:spLocks noGrp="1"/>
          </p:cNvSpPr>
          <p:nvPr>
            <p:ph type="ftr" sz="quarter" idx="11"/>
          </p:nvPr>
        </p:nvSpPr>
        <p:spPr/>
        <p:txBody>
          <a:bodyPr/>
          <a:lstStyle/>
          <a:p>
            <a:endParaRPr lang="en-GB">
              <a:solidFill>
                <a:srgbClr val="DFDCB7"/>
              </a:solidFill>
            </a:endParaRPr>
          </a:p>
        </p:txBody>
      </p:sp>
      <p:sp>
        <p:nvSpPr>
          <p:cNvPr id="7" name="Slide Number Placeholder 6"/>
          <p:cNvSpPr>
            <a:spLocks noGrp="1"/>
          </p:cNvSpPr>
          <p:nvPr>
            <p:ph type="sldNum" sz="quarter" idx="12"/>
          </p:nvPr>
        </p:nvSpPr>
        <p:spPr/>
        <p:txBody>
          <a:bodyPr/>
          <a:lstStyle/>
          <a:p>
            <a:fld id="{8CA679D7-DCF1-41DA-948A-CFECF1466ABD}" type="slidenum">
              <a:rPr lang="en-GB" smtClean="0"/>
              <a:pPr/>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7437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08A3B1C-F364-48A4-9C7D-54F7C69225E3}" type="datetimeFigureOut">
              <a:rPr lang="en-GB" smtClean="0">
                <a:solidFill>
                  <a:srgbClr val="DFDCB7"/>
                </a:solidFill>
              </a:rPr>
              <a:pPr/>
              <a:t>25/06/2020</a:t>
            </a:fld>
            <a:endParaRPr lang="en-GB">
              <a:solidFill>
                <a:srgbClr val="DFDCB7"/>
              </a:solidFill>
            </a:endParaRPr>
          </a:p>
        </p:txBody>
      </p:sp>
      <p:sp>
        <p:nvSpPr>
          <p:cNvPr id="9" name="Slide Number Placeholder 8"/>
          <p:cNvSpPr>
            <a:spLocks noGrp="1"/>
          </p:cNvSpPr>
          <p:nvPr>
            <p:ph type="sldNum" sz="quarter" idx="11"/>
          </p:nvPr>
        </p:nvSpPr>
        <p:spPr/>
        <p:txBody>
          <a:bodyPr/>
          <a:lstStyle/>
          <a:p>
            <a:fld id="{8CA679D7-DCF1-41DA-948A-CFECF1466ABD}" type="slidenum">
              <a:rPr lang="en-GB" smtClean="0"/>
              <a:pPr/>
              <a:t>‹#›</a:t>
            </a:fld>
            <a:endParaRPr lang="en-GB"/>
          </a:p>
        </p:txBody>
      </p:sp>
      <p:sp>
        <p:nvSpPr>
          <p:cNvPr id="10" name="Footer Placeholder 9"/>
          <p:cNvSpPr>
            <a:spLocks noGrp="1"/>
          </p:cNvSpPr>
          <p:nvPr>
            <p:ph type="ftr" sz="quarter" idx="12"/>
          </p:nvPr>
        </p:nvSpPr>
        <p:spPr/>
        <p:txBody>
          <a:bodyPr/>
          <a:lstStyle/>
          <a:p>
            <a:endParaRPr lang="en-GB">
              <a:solidFill>
                <a:srgbClr val="DFDCB7"/>
              </a:solidFill>
            </a:endParaRPr>
          </a:p>
        </p:txBody>
      </p:sp>
    </p:spTree>
    <p:extLst>
      <p:ext uri="{BB962C8B-B14F-4D97-AF65-F5344CB8AC3E}">
        <p14:creationId xmlns:p14="http://schemas.microsoft.com/office/powerpoint/2010/main" val="422687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5" name="Content Placeholder 14"/>
          <p:cNvSpPr>
            <a:spLocks noGrp="1"/>
          </p:cNvSpPr>
          <p:nvPr>
            <p:ph sz="quarter" idx="15"/>
          </p:nvPr>
        </p:nvSpPr>
        <p:spPr>
          <a:xfrm>
            <a:off x="368300" y="2196000"/>
            <a:ext cx="4059238"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7"/>
          </p:nvPr>
        </p:nvSpPr>
        <p:spPr/>
        <p:txBody>
          <a:bodyPr/>
          <a:lstStyle/>
          <a:p>
            <a:fld id="{36A3CF49-4232-4E64-8E81-AB982F991335}" type="datetime1">
              <a:rPr lang="en-GB" smtClean="0"/>
              <a:t>25/06/2020</a:t>
            </a:fld>
            <a:endParaRPr lang="en-GB" dirty="0"/>
          </a:p>
        </p:txBody>
      </p:sp>
      <p:sp>
        <p:nvSpPr>
          <p:cNvPr id="4" name="Footer Placeholder 3"/>
          <p:cNvSpPr>
            <a:spLocks noGrp="1"/>
          </p:cNvSpPr>
          <p:nvPr>
            <p:ph type="ftr" sz="quarter" idx="18"/>
          </p:nvPr>
        </p:nvSpPr>
        <p:spPr/>
        <p:txBody>
          <a:bodyPr/>
          <a:lstStyle/>
          <a:p>
            <a:r>
              <a:rPr lang="en-GB" dirty="0"/>
              <a:t>Click Insert Header &amp; Footer and Apply to all to modify presentation title</a:t>
            </a:r>
          </a:p>
        </p:txBody>
      </p:sp>
      <p:sp>
        <p:nvSpPr>
          <p:cNvPr id="8" name="Slide Number Placeholder 7"/>
          <p:cNvSpPr>
            <a:spLocks noGrp="1"/>
          </p:cNvSpPr>
          <p:nvPr>
            <p:ph type="sldNum" sz="quarter" idx="19"/>
          </p:nvPr>
        </p:nvSpPr>
        <p:spPr/>
        <p:txBody>
          <a:bodyPr/>
          <a:lstStyle/>
          <a:p>
            <a:fld id="{B9F1D033-0F2B-4A91-A3BE-A6E888F59A17}" type="slidenum">
              <a:rPr lang="en-GB" smtClean="0"/>
              <a:pPr/>
              <a:t>‹#›</a:t>
            </a:fld>
            <a:endParaRPr lang="en-GB" dirty="0"/>
          </a:p>
        </p:txBody>
      </p:sp>
    </p:spTree>
    <p:extLst>
      <p:ext uri="{BB962C8B-B14F-4D97-AF65-F5344CB8AC3E}">
        <p14:creationId xmlns:p14="http://schemas.microsoft.com/office/powerpoint/2010/main" val="511236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A3B1C-F364-48A4-9C7D-54F7C69225E3}" type="datetimeFigureOut">
              <a:rPr lang="en-GB" smtClean="0">
                <a:solidFill>
                  <a:srgbClr val="DFDCB7"/>
                </a:solidFill>
              </a:rPr>
              <a:pPr/>
              <a:t>25/06/2020</a:t>
            </a:fld>
            <a:endParaRPr lang="en-GB">
              <a:solidFill>
                <a:srgbClr val="DFDCB7"/>
              </a:solidFill>
            </a:endParaRPr>
          </a:p>
        </p:txBody>
      </p:sp>
      <p:sp>
        <p:nvSpPr>
          <p:cNvPr id="5" name="Footer Placeholder 4"/>
          <p:cNvSpPr>
            <a:spLocks noGrp="1"/>
          </p:cNvSpPr>
          <p:nvPr>
            <p:ph type="ftr" sz="quarter" idx="11"/>
          </p:nvPr>
        </p:nvSpPr>
        <p:spPr/>
        <p:txBody>
          <a:bodyPr/>
          <a:lstStyle/>
          <a:p>
            <a:endParaRPr lang="en-GB">
              <a:solidFill>
                <a:srgbClr val="DFDCB7"/>
              </a:solidFill>
            </a:endParaRPr>
          </a:p>
        </p:txBody>
      </p:sp>
      <p:sp>
        <p:nvSpPr>
          <p:cNvPr id="6" name="Slide Number Placeholder 5"/>
          <p:cNvSpPr>
            <a:spLocks noGrp="1"/>
          </p:cNvSpPr>
          <p:nvPr>
            <p:ph type="sldNum" sz="quarter" idx="12"/>
          </p:nvPr>
        </p:nvSpPr>
        <p:spPr/>
        <p:txBody>
          <a:bodyPr/>
          <a:lstStyle/>
          <a:p>
            <a:fld id="{8CA679D7-DCF1-41DA-948A-CFECF1466ABD}" type="slidenum">
              <a:rPr lang="en-GB" smtClean="0"/>
              <a:pPr/>
              <a:t>‹#›</a:t>
            </a:fld>
            <a:endParaRPr lang="en-GB"/>
          </a:p>
        </p:txBody>
      </p:sp>
    </p:spTree>
    <p:extLst>
      <p:ext uri="{BB962C8B-B14F-4D97-AF65-F5344CB8AC3E}">
        <p14:creationId xmlns:p14="http://schemas.microsoft.com/office/powerpoint/2010/main" val="10740745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A3B1C-F364-48A4-9C7D-54F7C69225E3}" type="datetimeFigureOut">
              <a:rPr lang="en-GB" smtClean="0">
                <a:solidFill>
                  <a:srgbClr val="DFDCB7"/>
                </a:solidFill>
              </a:rPr>
              <a:pPr/>
              <a:t>25/06/2020</a:t>
            </a:fld>
            <a:endParaRPr lang="en-GB">
              <a:solidFill>
                <a:srgbClr val="DFDCB7"/>
              </a:solidFill>
            </a:endParaRPr>
          </a:p>
        </p:txBody>
      </p:sp>
      <p:sp>
        <p:nvSpPr>
          <p:cNvPr id="5" name="Footer Placeholder 4"/>
          <p:cNvSpPr>
            <a:spLocks noGrp="1"/>
          </p:cNvSpPr>
          <p:nvPr>
            <p:ph type="ftr" sz="quarter" idx="11"/>
          </p:nvPr>
        </p:nvSpPr>
        <p:spPr/>
        <p:txBody>
          <a:bodyPr/>
          <a:lstStyle/>
          <a:p>
            <a:endParaRPr lang="en-GB">
              <a:solidFill>
                <a:srgbClr val="DFDCB7"/>
              </a:solidFill>
            </a:endParaRPr>
          </a:p>
        </p:txBody>
      </p:sp>
      <p:sp>
        <p:nvSpPr>
          <p:cNvPr id="6" name="Slide Number Placeholder 5"/>
          <p:cNvSpPr>
            <a:spLocks noGrp="1"/>
          </p:cNvSpPr>
          <p:nvPr>
            <p:ph type="sldNum" sz="quarter" idx="12"/>
          </p:nvPr>
        </p:nvSpPr>
        <p:spPr/>
        <p:txBody>
          <a:bodyPr/>
          <a:lstStyle/>
          <a:p>
            <a:fld id="{8CA679D7-DCF1-41DA-948A-CFECF1466ABD}" type="slidenum">
              <a:rPr lang="en-GB" smtClean="0"/>
              <a:pPr/>
              <a:t>‹#›</a:t>
            </a:fld>
            <a:endParaRPr lang="en-GB"/>
          </a:p>
        </p:txBody>
      </p:sp>
    </p:spTree>
    <p:extLst>
      <p:ext uri="{BB962C8B-B14F-4D97-AF65-F5344CB8AC3E}">
        <p14:creationId xmlns:p14="http://schemas.microsoft.com/office/powerpoint/2010/main" val="158482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5"/>
          <p:cNvSpPr>
            <a:spLocks noGrp="1"/>
          </p:cNvSpPr>
          <p:nvPr>
            <p:ph type="dt" sz="half" idx="10"/>
          </p:nvPr>
        </p:nvSpPr>
        <p:spPr/>
        <p:txBody>
          <a:bodyPr/>
          <a:lstStyle/>
          <a:p>
            <a:fld id="{EAC469CB-E97F-4BA6-9B76-7F736A9338BB}" type="datetime1">
              <a:rPr lang="en-GB" smtClean="0"/>
              <a:t>25/06/2020</a:t>
            </a:fld>
            <a:endParaRPr lang="en-GB" dirty="0"/>
          </a:p>
        </p:txBody>
      </p:sp>
      <p:sp>
        <p:nvSpPr>
          <p:cNvPr id="7" name="Footer Placeholder 6"/>
          <p:cNvSpPr>
            <a:spLocks noGrp="1"/>
          </p:cNvSpPr>
          <p:nvPr>
            <p:ph type="ftr" sz="quarter" idx="11"/>
          </p:nvPr>
        </p:nvSpPr>
        <p:spPr/>
        <p:txBody>
          <a:bodyPr/>
          <a:lstStyle/>
          <a:p>
            <a:r>
              <a:rPr lang="en-GB" dirty="0"/>
              <a:t>Click Insert Header &amp; Footer and Apply to all to modify presentation title</a:t>
            </a:r>
          </a:p>
        </p:txBody>
      </p:sp>
      <p:sp>
        <p:nvSpPr>
          <p:cNvPr id="8" name="Slide Number Placeholder 7"/>
          <p:cNvSpPr>
            <a:spLocks noGrp="1"/>
          </p:cNvSpPr>
          <p:nvPr>
            <p:ph type="sldNum" sz="quarter" idx="12"/>
          </p:nvPr>
        </p:nvSpPr>
        <p:spPr/>
        <p:txBody>
          <a:bodyPr/>
          <a:lstStyle/>
          <a:p>
            <a:fld id="{B9F1D033-0F2B-4A91-A3BE-A6E888F59A17}" type="slidenum">
              <a:rPr lang="en-GB" smtClean="0"/>
              <a:pPr/>
              <a:t>‹#›</a:t>
            </a:fld>
            <a:endParaRPr lang="en-GB" dirty="0"/>
          </a:p>
        </p:txBody>
      </p:sp>
    </p:spTree>
    <p:extLst>
      <p:ext uri="{BB962C8B-B14F-4D97-AF65-F5344CB8AC3E}">
        <p14:creationId xmlns:p14="http://schemas.microsoft.com/office/powerpoint/2010/main" val="161465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CAMPAIGN</a:t>
            </a:r>
          </a:p>
          <a:p>
            <a:r>
              <a:rPr lang="en-GB" dirty="0"/>
              <a:t>LOGO</a:t>
            </a:r>
          </a:p>
        </p:txBody>
      </p:sp>
    </p:spTree>
    <p:extLst>
      <p:ext uri="{BB962C8B-B14F-4D97-AF65-F5344CB8AC3E}">
        <p14:creationId xmlns:p14="http://schemas.microsoft.com/office/powerpoint/2010/main" val="258563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692771"/>
          </a:xfrm>
        </p:spPr>
        <p:txBody>
          <a:bodyPr/>
          <a:lstStyle>
            <a:lvl1pPr>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SECONDARY</a:t>
            </a:r>
          </a:p>
          <a:p>
            <a:r>
              <a:rPr lang="en-GB" dirty="0"/>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dirty="0"/>
              <a:t>CAMPAIGN</a:t>
            </a:r>
          </a:p>
          <a:p>
            <a:r>
              <a:rPr lang="en-GB" dirty="0"/>
              <a:t>LOGO</a:t>
            </a:r>
          </a:p>
        </p:txBody>
      </p:sp>
    </p:spTree>
    <p:extLst>
      <p:ext uri="{BB962C8B-B14F-4D97-AF65-F5344CB8AC3E}">
        <p14:creationId xmlns:p14="http://schemas.microsoft.com/office/powerpoint/2010/main" val="4207258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B82D8C-A7D9-4F5B-B118-66D9D941B75D}" type="datetime1">
              <a:rPr lang="en-GB" smtClean="0"/>
              <a:t>25/06/2020</a:t>
            </a:fld>
            <a:endParaRPr lang="en-GB" dirty="0"/>
          </a:p>
        </p:txBody>
      </p:sp>
      <p:sp>
        <p:nvSpPr>
          <p:cNvPr id="5" name="Footer Placeholder 4"/>
          <p:cNvSpPr>
            <a:spLocks noGrp="1"/>
          </p:cNvSpPr>
          <p:nvPr>
            <p:ph type="ftr" sz="quarter" idx="11"/>
          </p:nvPr>
        </p:nvSpPr>
        <p:spPr/>
        <p:txBody>
          <a:bodyPr/>
          <a:lstStyle/>
          <a:p>
            <a:r>
              <a:rPr lang="en-GB" dirty="0"/>
              <a:t>Click Insert Header &amp; Footer and Apply to all to modify presentation title</a:t>
            </a:r>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dirty="0"/>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5689082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5.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584000"/>
          </a:xfrm>
          <a:prstGeom prst="rect">
            <a:avLst/>
          </a:prstGeom>
        </p:spPr>
        <p:txBody>
          <a:bodyPr vert="horz" lIns="0" tIns="0" rIns="0" bIns="0" rtlCol="0" anchor="t" anchorCtr="0">
            <a:noAutofit/>
          </a:bodyPr>
          <a:lstStyle/>
          <a:p>
            <a:r>
              <a:rPr lang="en-US"/>
              <a:t>Insert main </a:t>
            </a:r>
            <a:br>
              <a:rPr lang="en-US"/>
            </a:br>
            <a:r>
              <a:rPr lang="en-US"/>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97EC16F6-F863-46BA-9C0D-5B3337096DF1}" type="datetime1">
              <a:rPr lang="en-GB" smtClean="0"/>
              <a:t>25/06/2020</a:t>
            </a:fld>
            <a:endParaRPr lang="en-GB" dirty="0"/>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dirty="0"/>
              <a:t>Click Insert Header &amp; Footer and Apply to all to modify presentation title</a:t>
            </a:r>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dirty="0"/>
          </a:p>
        </p:txBody>
      </p:sp>
      <p:cxnSp>
        <p:nvCxnSpPr>
          <p:cNvPr id="8" name="Straight Connector 7"/>
          <p:cNvCxnSpPr/>
          <p:nvPr/>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7402068" y="6451200"/>
            <a:ext cx="1274388" cy="123111"/>
          </a:xfrm>
          <a:prstGeom prst="rect">
            <a:avLst/>
          </a:prstGeom>
          <a:noFill/>
        </p:spPr>
        <p:txBody>
          <a:bodyPr wrap="none" lIns="0" tIns="0" rIns="0" bIns="0" rtlCol="0">
            <a:spAutoFit/>
          </a:bodyPr>
          <a:lstStyle/>
          <a:p>
            <a:r>
              <a:rPr lang="en-GB" sz="800" dirty="0">
                <a:solidFill>
                  <a:srgbClr val="808080"/>
                </a:solidFill>
              </a:rPr>
              <a:t>• </a:t>
            </a:r>
            <a:r>
              <a:rPr lang="en-GB" sz="800" b="1" dirty="0">
                <a:solidFill>
                  <a:srgbClr val="808080"/>
                </a:solidFill>
              </a:rPr>
              <a:t>southwark.gov.uk</a:t>
            </a:r>
            <a:r>
              <a:rPr lang="en-GB" sz="800" dirty="0">
                <a:solidFill>
                  <a:srgbClr val="808080"/>
                </a:solidFill>
              </a:rPr>
              <a:t> • Page</a:t>
            </a:r>
          </a:p>
        </p:txBody>
      </p:sp>
      <p:sp>
        <p:nvSpPr>
          <p:cNvPr id="10" name="TextBox 9"/>
          <p:cNvSpPr txBox="1">
            <a:spLocks/>
          </p:cNvSpPr>
          <p:nvPr/>
        </p:nvSpPr>
        <p:spPr>
          <a:xfrm>
            <a:off x="6798876" y="6451200"/>
            <a:ext cx="35266" cy="123111"/>
          </a:xfrm>
          <a:prstGeom prst="rect">
            <a:avLst/>
          </a:prstGeom>
          <a:noFill/>
        </p:spPr>
        <p:txBody>
          <a:bodyPr wrap="none" lIns="0" tIns="0" rIns="0" bIns="0" rtlCol="0">
            <a:spAutoFit/>
          </a:bodyPr>
          <a:lstStyle/>
          <a:p>
            <a:r>
              <a:rPr lang="en-GB" sz="800" dirty="0">
                <a:solidFill>
                  <a:srgbClr val="808080"/>
                </a:solidFill>
              </a:rPr>
              <a:t>•</a:t>
            </a:r>
          </a:p>
        </p:txBody>
      </p:sp>
    </p:spTree>
    <p:extLst>
      <p:ext uri="{BB962C8B-B14F-4D97-AF65-F5344CB8AC3E}">
        <p14:creationId xmlns:p14="http://schemas.microsoft.com/office/powerpoint/2010/main" val="417807178"/>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6" r:id="rId3"/>
    <p:sldLayoutId id="2147483650" r:id="rId4"/>
    <p:sldLayoutId id="2147483652" r:id="rId5"/>
    <p:sldLayoutId id="2147483654" r:id="rId6"/>
  </p:sldLayoutIdLst>
  <p:hf hdr="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692771"/>
          </a:xfrm>
          <a:prstGeom prst="rect">
            <a:avLst/>
          </a:prstGeom>
        </p:spPr>
        <p:txBody>
          <a:bodyPr vert="horz" lIns="0" tIns="0" rIns="0" bIns="0" rtlCol="0" anchor="t" anchorCtr="0">
            <a:noAutofit/>
          </a:bodyPr>
          <a:lstStyle/>
          <a:p>
            <a:r>
              <a:rPr lang="en-US"/>
              <a:t>Insert main </a:t>
            </a:r>
            <a:br>
              <a:rPr lang="en-US"/>
            </a:br>
            <a:r>
              <a:rPr lang="en-US"/>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02876E6B-E23F-4C96-9C60-A1665FDF8F43}" type="datetime1">
              <a:rPr lang="en-GB" smtClean="0"/>
              <a:t>25/06/2020</a:t>
            </a:fld>
            <a:endParaRPr lang="en-GB" dirty="0"/>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dirty="0"/>
              <a:t>Click Insert Header &amp; Footer and Apply to all to modify presentation title</a:t>
            </a:r>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dirty="0"/>
          </a:p>
        </p:txBody>
      </p:sp>
      <p:cxnSp>
        <p:nvCxnSpPr>
          <p:cNvPr id="8" name="Straight Connector 7"/>
          <p:cNvCxnSpPr/>
          <p:nvPr/>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7402068" y="6451200"/>
            <a:ext cx="1274388" cy="123111"/>
          </a:xfrm>
          <a:prstGeom prst="rect">
            <a:avLst/>
          </a:prstGeom>
          <a:noFill/>
        </p:spPr>
        <p:txBody>
          <a:bodyPr wrap="none" lIns="0" tIns="0" rIns="0" bIns="0" rtlCol="0">
            <a:spAutoFit/>
          </a:bodyPr>
          <a:lstStyle/>
          <a:p>
            <a:r>
              <a:rPr lang="en-GB" sz="800" dirty="0">
                <a:solidFill>
                  <a:srgbClr val="808080"/>
                </a:solidFill>
              </a:rPr>
              <a:t>• </a:t>
            </a:r>
            <a:r>
              <a:rPr lang="en-GB" sz="800" b="1" dirty="0">
                <a:solidFill>
                  <a:srgbClr val="808080"/>
                </a:solidFill>
              </a:rPr>
              <a:t>southwark.gov.uk</a:t>
            </a:r>
            <a:r>
              <a:rPr lang="en-GB" sz="800" dirty="0">
                <a:solidFill>
                  <a:srgbClr val="808080"/>
                </a:solidFill>
              </a:rPr>
              <a:t> • Page</a:t>
            </a:r>
          </a:p>
        </p:txBody>
      </p:sp>
      <p:sp>
        <p:nvSpPr>
          <p:cNvPr id="10" name="TextBox 9"/>
          <p:cNvSpPr txBox="1">
            <a:spLocks/>
          </p:cNvSpPr>
          <p:nvPr/>
        </p:nvSpPr>
        <p:spPr>
          <a:xfrm>
            <a:off x="6798876" y="6451200"/>
            <a:ext cx="35266" cy="123111"/>
          </a:xfrm>
          <a:prstGeom prst="rect">
            <a:avLst/>
          </a:prstGeom>
          <a:noFill/>
        </p:spPr>
        <p:txBody>
          <a:bodyPr wrap="none" lIns="0" tIns="0" rIns="0" bIns="0" rtlCol="0">
            <a:spAutoFit/>
          </a:bodyPr>
          <a:lstStyle/>
          <a:p>
            <a:r>
              <a:rPr lang="en-GB" sz="800" dirty="0">
                <a:solidFill>
                  <a:srgbClr val="808080"/>
                </a:solidFill>
              </a:rPr>
              <a:t>•</a:t>
            </a:r>
          </a:p>
        </p:txBody>
      </p:sp>
    </p:spTree>
    <p:extLst>
      <p:ext uri="{BB962C8B-B14F-4D97-AF65-F5344CB8AC3E}">
        <p14:creationId xmlns:p14="http://schemas.microsoft.com/office/powerpoint/2010/main" val="2637057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hf hdr="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692771"/>
          </a:xfrm>
          <a:prstGeom prst="rect">
            <a:avLst/>
          </a:prstGeom>
        </p:spPr>
        <p:txBody>
          <a:bodyPr vert="horz" lIns="0" tIns="0" rIns="0" bIns="0" rtlCol="0" anchor="t" anchorCtr="0">
            <a:noAutofit/>
          </a:bodyPr>
          <a:lstStyle/>
          <a:p>
            <a:r>
              <a:rPr lang="en-US"/>
              <a:t>Insert main </a:t>
            </a:r>
            <a:br>
              <a:rPr lang="en-US"/>
            </a:br>
            <a:r>
              <a:rPr lang="en-US"/>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39AE37FE-35CC-4F9F-A016-1544831243ED}" type="datetime1">
              <a:rPr lang="en-GB" smtClean="0"/>
              <a:t>25/06/2020</a:t>
            </a:fld>
            <a:endParaRPr lang="en-GB" dirty="0"/>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dirty="0"/>
              <a:t>Click Insert Header &amp; Footer and Apply to all to modify presentation title</a:t>
            </a:r>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dirty="0"/>
          </a:p>
        </p:txBody>
      </p:sp>
      <p:cxnSp>
        <p:nvCxnSpPr>
          <p:cNvPr id="8" name="Straight Connector 7"/>
          <p:cNvCxnSpPr/>
          <p:nvPr/>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7402068" y="6451200"/>
            <a:ext cx="1274388" cy="123111"/>
          </a:xfrm>
          <a:prstGeom prst="rect">
            <a:avLst/>
          </a:prstGeom>
          <a:noFill/>
        </p:spPr>
        <p:txBody>
          <a:bodyPr wrap="none" lIns="0" tIns="0" rIns="0" bIns="0" rtlCol="0">
            <a:spAutoFit/>
          </a:bodyPr>
          <a:lstStyle/>
          <a:p>
            <a:r>
              <a:rPr lang="en-GB" sz="800" dirty="0">
                <a:solidFill>
                  <a:srgbClr val="808080"/>
                </a:solidFill>
              </a:rPr>
              <a:t>• </a:t>
            </a:r>
            <a:r>
              <a:rPr lang="en-GB" sz="800" b="1" dirty="0">
                <a:solidFill>
                  <a:srgbClr val="808080"/>
                </a:solidFill>
              </a:rPr>
              <a:t>southwark.gov.uk</a:t>
            </a:r>
            <a:r>
              <a:rPr lang="en-GB" sz="800" dirty="0">
                <a:solidFill>
                  <a:srgbClr val="808080"/>
                </a:solidFill>
              </a:rPr>
              <a:t> • Page</a:t>
            </a:r>
          </a:p>
        </p:txBody>
      </p:sp>
      <p:sp>
        <p:nvSpPr>
          <p:cNvPr id="10" name="TextBox 9"/>
          <p:cNvSpPr txBox="1">
            <a:spLocks/>
          </p:cNvSpPr>
          <p:nvPr/>
        </p:nvSpPr>
        <p:spPr>
          <a:xfrm>
            <a:off x="6798876" y="6451200"/>
            <a:ext cx="35266" cy="123111"/>
          </a:xfrm>
          <a:prstGeom prst="rect">
            <a:avLst/>
          </a:prstGeom>
          <a:noFill/>
        </p:spPr>
        <p:txBody>
          <a:bodyPr wrap="none" lIns="0" tIns="0" rIns="0" bIns="0" rtlCol="0">
            <a:spAutoFit/>
          </a:bodyPr>
          <a:lstStyle/>
          <a:p>
            <a:r>
              <a:rPr lang="en-GB" sz="800" dirty="0">
                <a:solidFill>
                  <a:srgbClr val="808080"/>
                </a:solidFill>
              </a:rPr>
              <a:t>•</a:t>
            </a:r>
          </a:p>
        </p:txBody>
      </p:sp>
    </p:spTree>
    <p:extLst>
      <p:ext uri="{BB962C8B-B14F-4D97-AF65-F5344CB8AC3E}">
        <p14:creationId xmlns:p14="http://schemas.microsoft.com/office/powerpoint/2010/main" val="188388693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692771"/>
          </a:xfrm>
          <a:prstGeom prst="rect">
            <a:avLst/>
          </a:prstGeom>
        </p:spPr>
        <p:txBody>
          <a:bodyPr vert="horz" lIns="0" tIns="0" rIns="0" bIns="0" rtlCol="0" anchor="t" anchorCtr="0">
            <a:noAutofit/>
          </a:bodyPr>
          <a:lstStyle/>
          <a:p>
            <a:r>
              <a:rPr lang="en-US"/>
              <a:t>Insert main </a:t>
            </a:r>
            <a:br>
              <a:rPr lang="en-US"/>
            </a:br>
            <a:r>
              <a:rPr lang="en-US"/>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1DBA9457-9000-4E1F-A3D9-142A649D07BA}" type="datetime1">
              <a:rPr lang="en-GB" smtClean="0"/>
              <a:t>25/06/2020</a:t>
            </a:fld>
            <a:endParaRPr lang="en-GB" dirty="0"/>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dirty="0"/>
              <a:t>Click Insert Header &amp; Footer and Apply to all to modify presentation title</a:t>
            </a:r>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dirty="0"/>
          </a:p>
        </p:txBody>
      </p:sp>
      <p:cxnSp>
        <p:nvCxnSpPr>
          <p:cNvPr id="8" name="Straight Connector 7"/>
          <p:cNvCxnSpPr/>
          <p:nvPr/>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7402068" y="6451200"/>
            <a:ext cx="1274388" cy="123111"/>
          </a:xfrm>
          <a:prstGeom prst="rect">
            <a:avLst/>
          </a:prstGeom>
          <a:noFill/>
        </p:spPr>
        <p:txBody>
          <a:bodyPr wrap="none" lIns="0" tIns="0" rIns="0" bIns="0" rtlCol="0">
            <a:spAutoFit/>
          </a:bodyPr>
          <a:lstStyle/>
          <a:p>
            <a:r>
              <a:rPr lang="en-GB" sz="800" dirty="0">
                <a:solidFill>
                  <a:srgbClr val="808080"/>
                </a:solidFill>
              </a:rPr>
              <a:t>• </a:t>
            </a:r>
            <a:r>
              <a:rPr lang="en-GB" sz="800" b="1" dirty="0">
                <a:solidFill>
                  <a:srgbClr val="808080"/>
                </a:solidFill>
              </a:rPr>
              <a:t>southwark.gov.uk</a:t>
            </a:r>
            <a:r>
              <a:rPr lang="en-GB" sz="800" dirty="0">
                <a:solidFill>
                  <a:srgbClr val="808080"/>
                </a:solidFill>
              </a:rPr>
              <a:t> • Page</a:t>
            </a:r>
          </a:p>
        </p:txBody>
      </p:sp>
      <p:sp>
        <p:nvSpPr>
          <p:cNvPr id="10" name="TextBox 9"/>
          <p:cNvSpPr txBox="1">
            <a:spLocks/>
          </p:cNvSpPr>
          <p:nvPr/>
        </p:nvSpPr>
        <p:spPr>
          <a:xfrm>
            <a:off x="6798876" y="6451200"/>
            <a:ext cx="35266" cy="123111"/>
          </a:xfrm>
          <a:prstGeom prst="rect">
            <a:avLst/>
          </a:prstGeom>
          <a:noFill/>
        </p:spPr>
        <p:txBody>
          <a:bodyPr wrap="none" lIns="0" tIns="0" rIns="0" bIns="0" rtlCol="0">
            <a:spAutoFit/>
          </a:bodyPr>
          <a:lstStyle/>
          <a:p>
            <a:r>
              <a:rPr lang="en-GB" sz="800" dirty="0">
                <a:solidFill>
                  <a:srgbClr val="808080"/>
                </a:solidFill>
              </a:rPr>
              <a:t>•</a:t>
            </a:r>
          </a:p>
        </p:txBody>
      </p:sp>
    </p:spTree>
    <p:extLst>
      <p:ext uri="{BB962C8B-B14F-4D97-AF65-F5344CB8AC3E}">
        <p14:creationId xmlns:p14="http://schemas.microsoft.com/office/powerpoint/2010/main" val="2982127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508397" y="609600"/>
            <a:ext cx="6447234"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508397" y="2160589"/>
            <a:ext cx="6447234"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248" y="6042026"/>
            <a:ext cx="683419"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defTabSz="457200">
              <a:defRPr/>
            </a:pPr>
            <a:fld id="{B84A1BA7-606B-455E-A419-E58082B3A357}" type="datetimeFigureOut">
              <a:rPr lang="en-GB">
                <a:solidFill>
                  <a:prstClr val="black">
                    <a:tint val="75000"/>
                  </a:prstClr>
                </a:solidFill>
              </a:rPr>
              <a:pPr defTabSz="457200">
                <a:defRPr/>
              </a:pPr>
              <a:t>25/06/2020</a:t>
            </a:fld>
            <a:endParaRPr lang="en-GB">
              <a:solidFill>
                <a:prstClr val="black">
                  <a:tint val="75000"/>
                </a:prstClr>
              </a:solidFill>
            </a:endParaRPr>
          </a:p>
        </p:txBody>
      </p:sp>
      <p:sp>
        <p:nvSpPr>
          <p:cNvPr id="5" name="Footer Placeholder 4"/>
          <p:cNvSpPr>
            <a:spLocks noGrp="1"/>
          </p:cNvSpPr>
          <p:nvPr>
            <p:ph type="ftr" sz="quarter" idx="3"/>
          </p:nvPr>
        </p:nvSpPr>
        <p:spPr>
          <a:xfrm>
            <a:off x="508397" y="6042026"/>
            <a:ext cx="4723209"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defTabSz="45720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442472" y="6042026"/>
            <a:ext cx="513159"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pPr defTabSz="457200" fontAlgn="base">
              <a:spcBef>
                <a:spcPct val="0"/>
              </a:spcBef>
              <a:spcAft>
                <a:spcPct val="0"/>
              </a:spcAft>
            </a:pPr>
            <a:fld id="{B08F72B8-381B-4251-BE9F-FBE23D235C52}" type="slidenum">
              <a:rPr lang="en-GB" altLang="en-US" smtClean="0">
                <a:solidFill>
                  <a:srgbClr val="90C226"/>
                </a:solidFill>
              </a:rPr>
              <a:pPr defTabSz="457200" fontAlgn="base">
                <a:spcBef>
                  <a:spcPct val="0"/>
                </a:spcBef>
                <a:spcAft>
                  <a:spcPct val="0"/>
                </a:spcAft>
              </a:pPr>
              <a:t>‹#›</a:t>
            </a:fld>
            <a:endParaRPr lang="en-GB" altLang="en-US" smtClean="0">
              <a:solidFill>
                <a:srgbClr val="90C226"/>
              </a:solidFill>
            </a:endParaRPr>
          </a:p>
        </p:txBody>
      </p:sp>
    </p:spTree>
    <p:extLst>
      <p:ext uri="{BB962C8B-B14F-4D97-AF65-F5344CB8AC3E}">
        <p14:creationId xmlns:p14="http://schemas.microsoft.com/office/powerpoint/2010/main" val="360788326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CA679D7-DCF1-41DA-948A-CFECF1466ABD}"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08A3B1C-F364-48A4-9C7D-54F7C69225E3}" type="datetimeFigureOut">
              <a:rPr lang="en-GB" smtClean="0">
                <a:solidFill>
                  <a:srgbClr val="DFDCB7"/>
                </a:solidFill>
              </a:rPr>
              <a:pPr/>
              <a:t>25/06/2020</a:t>
            </a:fld>
            <a:endParaRPr lang="en-GB">
              <a:solidFill>
                <a:srgbClr val="DFDCB7"/>
              </a:solidFill>
            </a:endParaRPr>
          </a:p>
        </p:txBody>
      </p:sp>
    </p:spTree>
    <p:extLst>
      <p:ext uri="{BB962C8B-B14F-4D97-AF65-F5344CB8AC3E}">
        <p14:creationId xmlns:p14="http://schemas.microsoft.com/office/powerpoint/2010/main" val="239390927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hyperlink" Target="https://urldefense.com/v3/__https:/youtu.be/r-C3Gf54ROk__;!!Ou-zFulSALS7ubxZ2oj45Dg!Gjlb4QHleNOMomcuVXefEmbenQm9uBtM1dCt0rHs4Gq969I8hKTazaqAZx7uayaFbMnd226to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6.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Mdeutz@compass-schools.com"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884448" cy="1692771"/>
          </a:xfrm>
        </p:spPr>
        <p:txBody>
          <a:bodyPr/>
          <a:lstStyle/>
          <a:p>
            <a:r>
              <a:rPr lang="en-GB" b="1" dirty="0" smtClean="0"/>
              <a:t>Southwark</a:t>
            </a:r>
            <a:br>
              <a:rPr lang="en-GB" b="1" dirty="0" smtClean="0"/>
            </a:br>
            <a:r>
              <a:rPr lang="en-GB" b="1" dirty="0" smtClean="0"/>
              <a:t>Governors’</a:t>
            </a:r>
            <a:br>
              <a:rPr lang="en-GB" b="1" dirty="0" smtClean="0"/>
            </a:br>
            <a:r>
              <a:rPr lang="en-GB" b="1" dirty="0" smtClean="0"/>
              <a:t>Association </a:t>
            </a:r>
            <a:endParaRPr lang="en-GB" b="1" dirty="0"/>
          </a:p>
        </p:txBody>
      </p:sp>
      <p:sp>
        <p:nvSpPr>
          <p:cNvPr id="3" name="Subtitle 2"/>
          <p:cNvSpPr>
            <a:spLocks noGrp="1"/>
          </p:cNvSpPr>
          <p:nvPr>
            <p:ph type="subTitle" idx="1"/>
          </p:nvPr>
        </p:nvSpPr>
        <p:spPr>
          <a:xfrm>
            <a:off x="539552" y="3861048"/>
            <a:ext cx="7783336" cy="1438264"/>
          </a:xfrm>
        </p:spPr>
        <p:txBody>
          <a:bodyPr/>
          <a:lstStyle/>
          <a:p>
            <a:r>
              <a:rPr lang="en-GB" b="1" dirty="0" smtClean="0"/>
              <a:t>25 June 2020</a:t>
            </a:r>
          </a:p>
          <a:p>
            <a:endParaRPr lang="en-GB" dirty="0" smtClean="0"/>
          </a:p>
          <a:p>
            <a:r>
              <a:rPr lang="en-GB" dirty="0" smtClean="0"/>
              <a:t>	</a:t>
            </a:r>
          </a:p>
          <a:p>
            <a:endParaRPr lang="en-GB" dirty="0"/>
          </a:p>
        </p:txBody>
      </p:sp>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5533" b="15533"/>
          <a:stretch>
            <a:fillRect/>
          </a:stretch>
        </p:blipFill>
        <p:spPr/>
      </p:pic>
      <p:pic>
        <p:nvPicPr>
          <p:cNvPr id="8" name="Picture Placeholder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2910" b="32910"/>
          <a:stretch>
            <a:fillRect/>
          </a:stretch>
        </p:blipFill>
        <p:spPr/>
      </p:pic>
      <p:pic>
        <p:nvPicPr>
          <p:cNvPr id="9" name="Picture Placeholder 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21139" b="21139"/>
          <a:stretch>
            <a:fillRect/>
          </a:stretch>
        </p:blipFill>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573016"/>
            <a:ext cx="3384376" cy="175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78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Lockdown</a:t>
            </a:r>
            <a:endParaRPr lang="en-GB"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GB" dirty="0" smtClean="0"/>
              <a:t>Both schools provided childcare / learning for Key workers/vulnerable children during lockdown-this included school holidays and bank holidays.</a:t>
            </a:r>
          </a:p>
          <a:p>
            <a:pPr>
              <a:buFont typeface="Wingdings" panose="05000000000000000000" pitchFamily="2" charset="2"/>
              <a:buChar char="§"/>
            </a:pPr>
            <a:r>
              <a:rPr lang="en-GB" dirty="0" smtClean="0"/>
              <a:t>During this time the school also provided:</a:t>
            </a:r>
          </a:p>
          <a:p>
            <a:r>
              <a:rPr lang="en-GB" b="1" dirty="0" smtClean="0"/>
              <a:t>Google classroom </a:t>
            </a:r>
            <a:r>
              <a:rPr lang="en-GB" dirty="0" smtClean="0"/>
              <a:t>which included PowerPoints which teacher spoke over/pre-recorded videos/response marking to children’s uploaded work. </a:t>
            </a:r>
          </a:p>
          <a:p>
            <a:r>
              <a:rPr lang="en-GB" b="1" dirty="0" smtClean="0"/>
              <a:t>Welfare/Safeguarding </a:t>
            </a:r>
            <a:r>
              <a:rPr lang="en-GB" dirty="0" smtClean="0"/>
              <a:t>which involved calling a significant number of families weekly and even daily.</a:t>
            </a:r>
          </a:p>
          <a:p>
            <a:r>
              <a:rPr lang="en-GB" b="1" dirty="0" smtClean="0"/>
              <a:t>Food parcels and vouchers.</a:t>
            </a:r>
          </a:p>
          <a:p>
            <a:r>
              <a:rPr lang="en-GB" b="1" dirty="0" smtClean="0"/>
              <a:t>Correspondence </a:t>
            </a:r>
            <a:r>
              <a:rPr lang="en-GB" dirty="0" smtClean="0"/>
              <a:t>weekly letters to parents/carers with information and links.</a:t>
            </a:r>
          </a:p>
          <a:p>
            <a:r>
              <a:rPr lang="en-GB" b="1" dirty="0" smtClean="0"/>
              <a:t>Contact with staff-</a:t>
            </a:r>
            <a:r>
              <a:rPr lang="en-GB" dirty="0" smtClean="0"/>
              <a:t>used Southwark’s HR advice to enable self shielding to return to work. 158/162 staff have returned. This process was completed 3 weeks before the wider opening. </a:t>
            </a:r>
            <a:endParaRPr lang="en-GB" b="1" dirty="0"/>
          </a:p>
        </p:txBody>
      </p:sp>
    </p:spTree>
    <p:extLst>
      <p:ext uri="{BB962C8B-B14F-4D97-AF65-F5344CB8AC3E}">
        <p14:creationId xmlns:p14="http://schemas.microsoft.com/office/powerpoint/2010/main" val="38750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Governors support during lockdown</a:t>
            </a:r>
            <a:endParaRPr lang="en-GB" dirty="0"/>
          </a:p>
        </p:txBody>
      </p:sp>
      <p:sp>
        <p:nvSpPr>
          <p:cNvPr id="3" name="Content Placeholder 2"/>
          <p:cNvSpPr>
            <a:spLocks noGrp="1"/>
          </p:cNvSpPr>
          <p:nvPr>
            <p:ph idx="1"/>
          </p:nvPr>
        </p:nvSpPr>
        <p:spPr/>
        <p:txBody>
          <a:bodyPr>
            <a:normAutofit fontScale="92500"/>
          </a:bodyPr>
          <a:lstStyle/>
          <a:p>
            <a:r>
              <a:rPr lang="en-GB" dirty="0"/>
              <a:t>Regular contact with </a:t>
            </a:r>
            <a:r>
              <a:rPr lang="en-GB" dirty="0" smtClean="0"/>
              <a:t>governors </a:t>
            </a:r>
            <a:r>
              <a:rPr lang="en-GB" dirty="0"/>
              <a:t>2 x formal zoom meetings </a:t>
            </a:r>
            <a:r>
              <a:rPr lang="en-GB" dirty="0" smtClean="0"/>
              <a:t>but </a:t>
            </a:r>
            <a:r>
              <a:rPr lang="en-GB" dirty="0"/>
              <a:t>many informal contacts phone </a:t>
            </a:r>
            <a:r>
              <a:rPr lang="en-GB" dirty="0" smtClean="0"/>
              <a:t>calls, WhatsApp </a:t>
            </a:r>
            <a:r>
              <a:rPr lang="en-GB" dirty="0" err="1"/>
              <a:t>etc</a:t>
            </a:r>
            <a:endParaRPr lang="en-GB" b="1" dirty="0" smtClean="0"/>
          </a:p>
          <a:p>
            <a:endParaRPr lang="en-GB" b="1" dirty="0"/>
          </a:p>
          <a:p>
            <a:r>
              <a:rPr lang="en-GB" b="1" dirty="0" smtClean="0"/>
              <a:t>Google </a:t>
            </a:r>
            <a:r>
              <a:rPr lang="en-GB" b="1" dirty="0"/>
              <a:t>classroom </a:t>
            </a:r>
            <a:r>
              <a:rPr lang="en-GB" dirty="0" smtClean="0"/>
              <a:t>–Governors reviewed system and gave feedback</a:t>
            </a:r>
            <a:endParaRPr lang="en-GB" dirty="0"/>
          </a:p>
          <a:p>
            <a:r>
              <a:rPr lang="en-GB" b="1" dirty="0"/>
              <a:t>Welfare/Safeguarding </a:t>
            </a:r>
            <a:endParaRPr lang="en-GB" b="1" dirty="0" smtClean="0"/>
          </a:p>
          <a:p>
            <a:pPr>
              <a:buFont typeface="Wingdings" panose="05000000000000000000" pitchFamily="2" charset="2"/>
              <a:buChar char="v"/>
            </a:pPr>
            <a:r>
              <a:rPr lang="en-GB" b="1" dirty="0" smtClean="0"/>
              <a:t> </a:t>
            </a:r>
            <a:r>
              <a:rPr lang="en-GB" dirty="0" smtClean="0"/>
              <a:t>Review of amended safeguarding policy</a:t>
            </a:r>
          </a:p>
          <a:p>
            <a:pPr>
              <a:buFont typeface="Wingdings" panose="05000000000000000000" pitchFamily="2" charset="2"/>
              <a:buChar char="v"/>
            </a:pPr>
            <a:r>
              <a:rPr lang="en-GB" dirty="0" smtClean="0"/>
              <a:t> Safeguarding lead governors to be kept abreast of active cases.</a:t>
            </a:r>
          </a:p>
          <a:p>
            <a:r>
              <a:rPr lang="en-GB" b="1" dirty="0" smtClean="0"/>
              <a:t>Food </a:t>
            </a:r>
            <a:r>
              <a:rPr lang="en-GB" b="1" dirty="0"/>
              <a:t>parcels and </a:t>
            </a:r>
            <a:r>
              <a:rPr lang="en-GB" b="1" dirty="0" smtClean="0"/>
              <a:t>vouchers-</a:t>
            </a:r>
            <a:r>
              <a:rPr lang="en-GB" dirty="0" smtClean="0"/>
              <a:t>supported this process </a:t>
            </a:r>
            <a:endParaRPr lang="en-GB" b="1" dirty="0"/>
          </a:p>
          <a:p>
            <a:r>
              <a:rPr lang="en-GB" b="1" dirty="0"/>
              <a:t>Correspondence </a:t>
            </a:r>
            <a:r>
              <a:rPr lang="en-GB" dirty="0" smtClean="0"/>
              <a:t>–governors gave feedback-adaptations were made.</a:t>
            </a:r>
            <a:endParaRPr lang="en-GB" dirty="0"/>
          </a:p>
          <a:p>
            <a:r>
              <a:rPr lang="en-GB" b="1" dirty="0" smtClean="0"/>
              <a:t>Contact with staff re HR-</a:t>
            </a:r>
            <a:r>
              <a:rPr lang="en-GB" dirty="0" smtClean="0"/>
              <a:t> </a:t>
            </a:r>
            <a:r>
              <a:rPr lang="en-GB" dirty="0"/>
              <a:t>governors gave </a:t>
            </a:r>
            <a:r>
              <a:rPr lang="en-GB" dirty="0" smtClean="0"/>
              <a:t>feedback-adaptations were made.</a:t>
            </a:r>
            <a:endParaRPr lang="en-GB" b="1" dirty="0" smtClean="0"/>
          </a:p>
          <a:p>
            <a:endParaRPr lang="en-GB" dirty="0"/>
          </a:p>
        </p:txBody>
      </p:sp>
    </p:spTree>
    <p:extLst>
      <p:ext uri="{BB962C8B-B14F-4D97-AF65-F5344CB8AC3E}">
        <p14:creationId xmlns:p14="http://schemas.microsoft.com/office/powerpoint/2010/main" val="233553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06090"/>
          </a:xfrm>
        </p:spPr>
        <p:txBody>
          <a:bodyPr/>
          <a:lstStyle/>
          <a:p>
            <a:r>
              <a:rPr lang="en-GB" dirty="0" smtClean="0"/>
              <a:t>Wider opening</a:t>
            </a:r>
            <a:endParaRPr lang="en-GB" dirty="0"/>
          </a:p>
        </p:txBody>
      </p:sp>
      <p:sp>
        <p:nvSpPr>
          <p:cNvPr id="3" name="Content Placeholder 2"/>
          <p:cNvSpPr>
            <a:spLocks noGrp="1"/>
          </p:cNvSpPr>
          <p:nvPr>
            <p:ph idx="1"/>
          </p:nvPr>
        </p:nvSpPr>
        <p:spPr>
          <a:xfrm>
            <a:off x="457200" y="980728"/>
            <a:ext cx="7620000" cy="5616624"/>
          </a:xfrm>
        </p:spPr>
        <p:txBody>
          <a:bodyPr>
            <a:normAutofit fontScale="85000" lnSpcReduction="20000"/>
          </a:bodyPr>
          <a:lstStyle/>
          <a:p>
            <a:r>
              <a:rPr lang="en-GB" b="1" dirty="0" smtClean="0"/>
              <a:t>Risk assessment-</a:t>
            </a:r>
            <a:r>
              <a:rPr lang="en-GB" dirty="0" smtClean="0"/>
              <a:t> created using a combination of government guidance and research. I then disseminated this to senior staff/governors ,wider staff  and then to parents, carers for feedback-adaptations were made.</a:t>
            </a:r>
          </a:p>
          <a:p>
            <a:r>
              <a:rPr lang="en-GB" b="1" dirty="0" smtClean="0"/>
              <a:t>Modifications to the schools</a:t>
            </a:r>
            <a:r>
              <a:rPr lang="en-GB" dirty="0" smtClean="0"/>
              <a:t>-arrows/signage/furniture removal/cleaning stations/staggered drop off and pick up</a:t>
            </a:r>
          </a:p>
          <a:p>
            <a:r>
              <a:rPr lang="en-GB" b="1" dirty="0" smtClean="0"/>
              <a:t>Information for staff-</a:t>
            </a:r>
            <a:r>
              <a:rPr lang="en-GB" dirty="0" smtClean="0"/>
              <a:t>  INSET-Risk assessment/user friendly guidance/maps/timetables /updated behaviour and safeguarding policies</a:t>
            </a:r>
          </a:p>
          <a:p>
            <a:r>
              <a:rPr lang="en-GB" b="1" dirty="0" smtClean="0"/>
              <a:t>Information for parents/carers-</a:t>
            </a:r>
            <a:r>
              <a:rPr lang="en-GB" dirty="0" smtClean="0"/>
              <a:t>Risk assessment placed on website/Parent, carer user friendly guidelines</a:t>
            </a:r>
          </a:p>
          <a:p>
            <a:r>
              <a:rPr lang="en-GB" b="1" dirty="0" smtClean="0"/>
              <a:t>Information for children-</a:t>
            </a:r>
            <a:r>
              <a:rPr lang="en-GB" dirty="0" smtClean="0"/>
              <a:t>videos welcoming child friendly explanation booklets</a:t>
            </a:r>
          </a:p>
          <a:p>
            <a:endParaRPr lang="en-GB" dirty="0"/>
          </a:p>
          <a:p>
            <a:r>
              <a:rPr lang="en-GB" b="1" dirty="0"/>
              <a:t>Both schools were open fully to Keyworkers/Nursery /Reception/Year 1 and 6 by 02/06/20-all parents/carers were personally contacted to see if they would like their children to return: </a:t>
            </a:r>
          </a:p>
          <a:p>
            <a:endParaRPr lang="en-GB" dirty="0" smtClean="0"/>
          </a:p>
          <a:p>
            <a:endParaRPr lang="en-GB" dirty="0" smtClean="0"/>
          </a:p>
          <a:p>
            <a:r>
              <a:rPr lang="en-GB" b="1" dirty="0"/>
              <a:t>Bessemer 260 </a:t>
            </a:r>
            <a:r>
              <a:rPr lang="en-GB" b="1" dirty="0" err="1"/>
              <a:t>Keyworth</a:t>
            </a:r>
            <a:r>
              <a:rPr lang="en-GB" b="1" dirty="0"/>
              <a:t> 75-recognised we need to improve this images of children at school/quotes</a:t>
            </a:r>
          </a:p>
          <a:p>
            <a:endParaRPr lang="en-GB" dirty="0" smtClean="0"/>
          </a:p>
          <a:p>
            <a:endParaRPr lang="en-GB" dirty="0" smtClean="0"/>
          </a:p>
          <a:p>
            <a:pPr marL="114300" indent="0">
              <a:buNone/>
            </a:pPr>
            <a:endParaRPr lang="en-GB" b="1" dirty="0" smtClean="0"/>
          </a:p>
          <a:p>
            <a:endParaRPr lang="en-GB" b="1" dirty="0" smtClean="0"/>
          </a:p>
          <a:p>
            <a:endParaRPr lang="en-GB" dirty="0" smtClean="0"/>
          </a:p>
          <a:p>
            <a:endParaRPr lang="en-GB" dirty="0"/>
          </a:p>
        </p:txBody>
      </p:sp>
    </p:spTree>
    <p:extLst>
      <p:ext uri="{BB962C8B-B14F-4D97-AF65-F5344CB8AC3E}">
        <p14:creationId xmlns:p14="http://schemas.microsoft.com/office/powerpoint/2010/main" val="925880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Wider opening support from governors </a:t>
            </a:r>
            <a:endParaRPr lang="en-GB" dirty="0"/>
          </a:p>
        </p:txBody>
      </p:sp>
      <p:sp>
        <p:nvSpPr>
          <p:cNvPr id="3" name="Content Placeholder 2"/>
          <p:cNvSpPr>
            <a:spLocks noGrp="1"/>
          </p:cNvSpPr>
          <p:nvPr>
            <p:ph idx="1"/>
          </p:nvPr>
        </p:nvSpPr>
        <p:spPr/>
        <p:txBody>
          <a:bodyPr/>
          <a:lstStyle/>
          <a:p>
            <a:r>
              <a:rPr lang="en-GB" b="1" dirty="0"/>
              <a:t>Risk </a:t>
            </a:r>
            <a:r>
              <a:rPr lang="en-GB" b="1" dirty="0" smtClean="0"/>
              <a:t>assessment- </a:t>
            </a:r>
            <a:r>
              <a:rPr lang="en-GB" dirty="0" smtClean="0"/>
              <a:t>formally shared in detail with governors and changes were made for instance the term social distance was replaced with physical distancing.</a:t>
            </a:r>
          </a:p>
          <a:p>
            <a:pPr>
              <a:buFont typeface="Wingdings" panose="05000000000000000000" pitchFamily="2" charset="2"/>
              <a:buChar char="Ø"/>
            </a:pPr>
            <a:r>
              <a:rPr lang="en-GB" dirty="0" smtClean="0"/>
              <a:t> Site visit</a:t>
            </a:r>
            <a:endParaRPr lang="en-GB" dirty="0"/>
          </a:p>
          <a:p>
            <a:pPr>
              <a:buFont typeface="Wingdings" panose="05000000000000000000" pitchFamily="2" charset="2"/>
              <a:buChar char="Ø"/>
            </a:pPr>
            <a:r>
              <a:rPr lang="en-GB" dirty="0" smtClean="0"/>
              <a:t>Regular feedback and communication</a:t>
            </a:r>
          </a:p>
          <a:p>
            <a:pPr>
              <a:buFont typeface="Wingdings" panose="05000000000000000000" pitchFamily="2" charset="2"/>
              <a:buChar char="Ø"/>
            </a:pPr>
            <a:endParaRPr lang="en-GB" dirty="0"/>
          </a:p>
          <a:p>
            <a:pPr marL="114300" indent="0">
              <a:buNone/>
            </a:pPr>
            <a:r>
              <a:rPr lang="en-GB" dirty="0" smtClean="0"/>
              <a:t>Following the success of the first 4 weeks we decided to extent our opening-risk assessment updated</a:t>
            </a:r>
          </a:p>
          <a:p>
            <a:pPr marL="114300" indent="0">
              <a:buNone/>
            </a:pPr>
            <a:r>
              <a:rPr lang="en-GB" dirty="0" smtClean="0"/>
              <a:t>Bessemer Year 2 plus extra keyworker pods</a:t>
            </a:r>
          </a:p>
          <a:p>
            <a:pPr marL="114300" indent="0">
              <a:buNone/>
            </a:pPr>
            <a:r>
              <a:rPr lang="en-GB" dirty="0" err="1" smtClean="0"/>
              <a:t>Keyworth</a:t>
            </a:r>
            <a:r>
              <a:rPr lang="en-GB" dirty="0" smtClean="0"/>
              <a:t> all years</a:t>
            </a:r>
          </a:p>
          <a:p>
            <a:pPr marL="114300" indent="0">
              <a:buNone/>
            </a:pPr>
            <a:endParaRPr lang="en-GB" dirty="0"/>
          </a:p>
          <a:p>
            <a:pPr marL="114300" indent="0">
              <a:buNone/>
            </a:pPr>
            <a:r>
              <a:rPr lang="en-GB" b="1" dirty="0" smtClean="0"/>
              <a:t>From Monday 29</a:t>
            </a:r>
            <a:r>
              <a:rPr lang="en-GB" b="1" baseline="30000" dirty="0" smtClean="0"/>
              <a:t>th</a:t>
            </a:r>
            <a:r>
              <a:rPr lang="en-GB" b="1" dirty="0" smtClean="0"/>
              <a:t> Bessemer 336 </a:t>
            </a:r>
            <a:r>
              <a:rPr lang="en-GB" b="1" dirty="0" err="1" smtClean="0"/>
              <a:t>Keyworth</a:t>
            </a:r>
            <a:r>
              <a:rPr lang="en-GB" b="1" dirty="0" smtClean="0"/>
              <a:t> 185</a:t>
            </a:r>
            <a:endParaRPr lang="en-GB" b="1" dirty="0"/>
          </a:p>
        </p:txBody>
      </p:sp>
    </p:spTree>
    <p:extLst>
      <p:ext uri="{BB962C8B-B14F-4D97-AF65-F5344CB8AC3E}">
        <p14:creationId xmlns:p14="http://schemas.microsoft.com/office/powerpoint/2010/main" val="73992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40432" cy="1584000"/>
          </a:xfrm>
        </p:spPr>
        <p:txBody>
          <a:bodyPr/>
          <a:lstStyle/>
          <a:p>
            <a:r>
              <a:rPr lang="en-GB" sz="6000" u="sng" dirty="0" smtClean="0">
                <a:hlinkClick r:id="rId2"/>
              </a:rPr>
              <a:t>Can’t </a:t>
            </a:r>
            <a:r>
              <a:rPr lang="en-GB" sz="6000" u="sng" dirty="0">
                <a:hlinkClick r:id="rId2"/>
              </a:rPr>
              <a:t>Stop the </a:t>
            </a:r>
            <a:r>
              <a:rPr lang="en-GB" sz="6000" u="sng" dirty="0" smtClean="0">
                <a:hlinkClick r:id="rId2"/>
              </a:rPr>
              <a:t>Feelin</a:t>
            </a:r>
            <a:r>
              <a:rPr lang="en-GB" sz="6000" u="sng" dirty="0" smtClean="0">
                <a:solidFill>
                  <a:srgbClr val="0000FF"/>
                </a:solidFill>
              </a:rPr>
              <a:t>g</a:t>
            </a:r>
            <a:endParaRPr lang="en-GB" sz="6000" dirty="0">
              <a:solidFill>
                <a:srgbClr val="0000FF"/>
              </a:solidFill>
            </a:endParaRPr>
          </a:p>
        </p:txBody>
      </p:sp>
      <p:sp>
        <p:nvSpPr>
          <p:cNvPr id="3" name="Subtitle 2"/>
          <p:cNvSpPr>
            <a:spLocks noGrp="1"/>
          </p:cNvSpPr>
          <p:nvPr>
            <p:ph type="subTitle" idx="1"/>
          </p:nvPr>
        </p:nvSpPr>
        <p:spPr>
          <a:xfrm>
            <a:off x="720000" y="2566800"/>
            <a:ext cx="7524408" cy="359073"/>
          </a:xfrm>
        </p:spPr>
        <p:txBody>
          <a:bodyPr/>
          <a:lstStyle/>
          <a:p>
            <a:r>
              <a:rPr lang="en-GB" sz="4800" dirty="0" smtClean="0"/>
              <a:t>5 minute break</a:t>
            </a:r>
          </a:p>
          <a:p>
            <a:r>
              <a:rPr lang="en-GB" dirty="0" smtClean="0"/>
              <a:t>A </a:t>
            </a:r>
            <a:r>
              <a:rPr lang="en-GB" dirty="0"/>
              <a:t>virtual performance of ‘Can’t stop the feeling</a:t>
            </a:r>
            <a:r>
              <a:rPr lang="en-GB" dirty="0" smtClean="0"/>
              <a:t>’ by </a:t>
            </a:r>
            <a:r>
              <a:rPr lang="en-GB" dirty="0"/>
              <a:t>Southwark students, teachers and </a:t>
            </a:r>
            <a:r>
              <a:rPr lang="en-GB" dirty="0" smtClean="0"/>
              <a:t>parents with the help of Southwark Music Service &amp; Hub. </a:t>
            </a:r>
          </a:p>
          <a:p>
            <a:r>
              <a:rPr lang="en-GB" dirty="0" smtClean="0"/>
              <a:t>Enjoy!</a:t>
            </a:r>
          </a:p>
          <a:p>
            <a:endParaRPr lang="en-GB" dirty="0"/>
          </a:p>
          <a:p>
            <a:endParaRPr lang="en-GB" dirty="0"/>
          </a:p>
        </p:txBody>
      </p:sp>
      <p:sp>
        <p:nvSpPr>
          <p:cNvPr id="4" name="Picture Placeholder 3"/>
          <p:cNvSpPr>
            <a:spLocks noGrp="1"/>
          </p:cNvSpPr>
          <p:nvPr>
            <p:ph type="pic" sz="quarter" idx="10"/>
          </p:nvPr>
        </p:nvSpPr>
        <p:spPr/>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spTree>
    <p:extLst>
      <p:ext uri="{BB962C8B-B14F-4D97-AF65-F5344CB8AC3E}">
        <p14:creationId xmlns:p14="http://schemas.microsoft.com/office/powerpoint/2010/main" val="136396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2060928"/>
          </a:xfrm>
        </p:spPr>
        <p:txBody>
          <a:bodyPr/>
          <a:lstStyle/>
          <a:p>
            <a:r>
              <a:rPr lang="en-GB" b="1" dirty="0" smtClean="0"/>
              <a:t>City of London Academy</a:t>
            </a:r>
            <a:endParaRPr lang="en-GB" b="1" dirty="0"/>
          </a:p>
        </p:txBody>
      </p:sp>
      <p:sp>
        <p:nvSpPr>
          <p:cNvPr id="3" name="Subtitle 2"/>
          <p:cNvSpPr>
            <a:spLocks noGrp="1"/>
          </p:cNvSpPr>
          <p:nvPr>
            <p:ph type="subTitle" idx="1"/>
          </p:nvPr>
        </p:nvSpPr>
        <p:spPr>
          <a:xfrm>
            <a:off x="720000" y="2566800"/>
            <a:ext cx="6559200" cy="1438264"/>
          </a:xfrm>
        </p:spPr>
        <p:txBody>
          <a:bodyPr/>
          <a:lstStyle/>
          <a:p>
            <a:endParaRPr lang="en-GB" dirty="0" smtClean="0"/>
          </a:p>
          <a:p>
            <a:endParaRPr lang="en-GB" dirty="0" smtClean="0"/>
          </a:p>
          <a:p>
            <a:r>
              <a:rPr lang="en-GB" b="1" dirty="0" smtClean="0"/>
              <a:t>Mike Baxter, Principal</a:t>
            </a:r>
          </a:p>
          <a:p>
            <a:r>
              <a:rPr lang="en-GB" b="1" dirty="0" smtClean="0"/>
              <a:t>Antony Smyth, Chair of Governors</a:t>
            </a:r>
            <a:r>
              <a:rPr lang="en-GB" dirty="0" smtClean="0"/>
              <a:t>	</a:t>
            </a:r>
          </a:p>
          <a:p>
            <a:endParaRPr lang="en-GB" dirty="0"/>
          </a:p>
        </p:txBody>
      </p:sp>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5533" b="15533"/>
          <a:stretch>
            <a:fillRect/>
          </a:stretch>
        </p:blipFill>
        <p:spPr/>
      </p:pic>
      <p:pic>
        <p:nvPicPr>
          <p:cNvPr id="8" name="Picture Placeholder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2910" b="32910"/>
          <a:stretch>
            <a:fillRect/>
          </a:stretch>
        </p:blipFill>
        <p:spPr/>
      </p:pic>
      <p:pic>
        <p:nvPicPr>
          <p:cNvPr id="9" name="Picture Placeholder 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21139" b="21139"/>
          <a:stretch>
            <a:fillRect/>
          </a:stretch>
        </p:blipFill>
        <p:spPr/>
      </p:pic>
    </p:spTree>
    <p:extLst>
      <p:ext uri="{BB962C8B-B14F-4D97-AF65-F5344CB8AC3E}">
        <p14:creationId xmlns:p14="http://schemas.microsoft.com/office/powerpoint/2010/main" val="4293440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332656"/>
            <a:ext cx="8532480" cy="5859344"/>
          </a:xfrm>
        </p:spPr>
        <p:txBody>
          <a:bodyPr/>
          <a:lstStyle/>
          <a:p>
            <a:pPr indent="0">
              <a:buNone/>
            </a:pPr>
            <a:r>
              <a:rPr lang="en-GB" sz="2000" b="1" dirty="0" smtClean="0"/>
              <a:t>Schools reopening  - Chair of Governors view s on Risk Assessments</a:t>
            </a:r>
          </a:p>
          <a:p>
            <a:endParaRPr lang="en-GB" b="1" dirty="0"/>
          </a:p>
          <a:p>
            <a:r>
              <a:rPr lang="en-GB" b="1" dirty="0" smtClean="0"/>
              <a:t>Focus </a:t>
            </a:r>
            <a:r>
              <a:rPr lang="en-GB" b="1" dirty="0"/>
              <a:t>on tips and tools - </a:t>
            </a:r>
            <a:r>
              <a:rPr lang="en-GB" dirty="0"/>
              <a:t>Most of us familiar with Risk Management concepts and some techniques</a:t>
            </a:r>
          </a:p>
          <a:p>
            <a:r>
              <a:rPr lang="en-GB" b="1" dirty="0"/>
              <a:t>City Corporation Trust - 3 Southwark: </a:t>
            </a:r>
            <a:r>
              <a:rPr lang="en-GB" dirty="0" err="1"/>
              <a:t>CoLA</a:t>
            </a:r>
            <a:r>
              <a:rPr lang="en-GB" dirty="0"/>
              <a:t>-S a large Secondary over two sites, Two primaries – </a:t>
            </a:r>
            <a:r>
              <a:rPr lang="en-GB" dirty="0" err="1"/>
              <a:t>Redriff</a:t>
            </a:r>
            <a:r>
              <a:rPr lang="en-GB" dirty="0"/>
              <a:t> </a:t>
            </a:r>
            <a:r>
              <a:rPr lang="en-GB" dirty="0" err="1"/>
              <a:t>incl</a:t>
            </a:r>
            <a:r>
              <a:rPr lang="en-GB" dirty="0"/>
              <a:t> Nursery and Autism unit, </a:t>
            </a:r>
            <a:r>
              <a:rPr lang="en-GB" dirty="0" err="1"/>
              <a:t>Galleywall</a:t>
            </a:r>
            <a:r>
              <a:rPr lang="en-GB" dirty="0"/>
              <a:t> Y1-3 in a Victorian building; Two new Heads</a:t>
            </a:r>
          </a:p>
          <a:p>
            <a:r>
              <a:rPr lang="en-GB" b="1" dirty="0"/>
              <a:t>Governor responsibility:</a:t>
            </a:r>
            <a:r>
              <a:rPr lang="en-GB" dirty="0"/>
              <a:t> Still a Critical Friend; Eyes on, Nose in, Hands off? Draft plans reviewed, queries and guidance, Video Board meeting, Email confirmations</a:t>
            </a:r>
          </a:p>
          <a:p>
            <a:pPr lvl="0"/>
            <a:r>
              <a:rPr lang="en-GB" dirty="0"/>
              <a:t>Objectives agreed - Max number on site or on-line, </a:t>
            </a:r>
            <a:r>
              <a:rPr lang="en-GB" dirty="0" err="1"/>
              <a:t>Yr</a:t>
            </a:r>
            <a:r>
              <a:rPr lang="en-GB" dirty="0"/>
              <a:t> 6 send off, </a:t>
            </a:r>
            <a:r>
              <a:rPr lang="en-GB" dirty="0" err="1"/>
              <a:t>Uni</a:t>
            </a:r>
            <a:r>
              <a:rPr lang="en-GB" dirty="0"/>
              <a:t> prep for A level, </a:t>
            </a:r>
            <a:r>
              <a:rPr lang="en-GB" b="1" dirty="0" err="1"/>
              <a:t>etc</a:t>
            </a:r>
            <a:r>
              <a:rPr lang="en-GB" b="1" dirty="0"/>
              <a:t>……</a:t>
            </a:r>
            <a:endParaRPr lang="en-GB" dirty="0"/>
          </a:p>
          <a:p>
            <a:pPr lvl="0"/>
            <a:r>
              <a:rPr lang="en-GB" dirty="0"/>
              <a:t>Process appropriate - Ownership &amp; Criteria</a:t>
            </a:r>
          </a:p>
          <a:p>
            <a:pPr lvl="0"/>
            <a:r>
              <a:rPr lang="en-GB" dirty="0"/>
              <a:t>Design detail &amp; tools – LA guidance, Government guidance, Senior Leadership comfort, Physical specificity, The very rare – Terror Lockdown &amp; Fire</a:t>
            </a:r>
          </a:p>
          <a:p>
            <a:pPr lvl="0"/>
            <a:r>
              <a:rPr lang="en-GB" dirty="0"/>
              <a:t>Judgments reasonable - pod size, cleaning plans, policy changes, Headcount, Curriculum fit </a:t>
            </a:r>
            <a:r>
              <a:rPr lang="en-GB" dirty="0" err="1"/>
              <a:t>eg</a:t>
            </a:r>
            <a:r>
              <a:rPr lang="en-GB" dirty="0"/>
              <a:t> BLM</a:t>
            </a:r>
          </a:p>
          <a:p>
            <a:pPr lvl="0"/>
            <a:r>
              <a:rPr lang="en-GB" dirty="0"/>
              <a:t>Adequacy of design – Process &gt; outcome, 26 pages 10k words, Teacher fatigue, Mental health, Parent support/ communication)</a:t>
            </a:r>
          </a:p>
          <a:p>
            <a:pPr lvl="0"/>
            <a:r>
              <a:rPr lang="en-GB" dirty="0"/>
              <a:t>Effectiveness in operation - Monitoring (Inquiry, Documents, Observation), Surprise &amp; Stress changes</a:t>
            </a:r>
          </a:p>
          <a:p>
            <a:pPr lvl="0"/>
            <a:r>
              <a:rPr lang="en-GB" dirty="0"/>
              <a:t>Comfort to others - sign off (“all good”, “no worries”, “heard nothing”), Record keeping</a:t>
            </a:r>
          </a:p>
          <a:p>
            <a:pPr lvl="0"/>
            <a:r>
              <a:rPr lang="en-GB" dirty="0"/>
              <a:t>Restart – 70 + topics, Parent Engagement &amp; Coms, Mental health support, Staff risk assessment, Agency integration</a:t>
            </a:r>
          </a:p>
          <a:p>
            <a:endParaRPr lang="en-GB" dirty="0" smtClean="0"/>
          </a:p>
        </p:txBody>
      </p:sp>
      <p:sp>
        <p:nvSpPr>
          <p:cNvPr id="4" name="Date Placeholder 3"/>
          <p:cNvSpPr>
            <a:spLocks noGrp="1"/>
          </p:cNvSpPr>
          <p:nvPr>
            <p:ph type="dt" sz="half" idx="10"/>
          </p:nvPr>
        </p:nvSpPr>
        <p:spPr/>
        <p:txBody>
          <a:bodyPr/>
          <a:lstStyle/>
          <a:p>
            <a:fld id="{F34D3D8A-026C-4EB4-BDE8-B30EF91FE5E9}" type="datetime1">
              <a:rPr lang="en-GB" smtClean="0"/>
              <a:pPr/>
              <a:t>25/06/2020</a:t>
            </a:fld>
            <a:endParaRPr lang="en-GB" dirty="0"/>
          </a:p>
        </p:txBody>
      </p:sp>
      <p:sp>
        <p:nvSpPr>
          <p:cNvPr id="5" name="Footer Placeholder 4"/>
          <p:cNvSpPr>
            <a:spLocks noGrp="1"/>
          </p:cNvSpPr>
          <p:nvPr>
            <p:ph type="ftr" sz="quarter" idx="11"/>
          </p:nvPr>
        </p:nvSpPr>
        <p:spPr/>
        <p:txBody>
          <a:bodyPr/>
          <a:lstStyle/>
          <a:p>
            <a:r>
              <a:rPr lang="en-GB" smtClean="0"/>
              <a:t>Click Insert Header &amp; Footer and Apply to all to modify presentation title</a:t>
            </a:r>
            <a:endParaRPr lang="en-GB" dirty="0"/>
          </a:p>
        </p:txBody>
      </p:sp>
      <p:sp>
        <p:nvSpPr>
          <p:cNvPr id="6" name="Slide Number Placeholder 5"/>
          <p:cNvSpPr>
            <a:spLocks noGrp="1"/>
          </p:cNvSpPr>
          <p:nvPr>
            <p:ph type="sldNum" sz="quarter" idx="12"/>
          </p:nvPr>
        </p:nvSpPr>
        <p:spPr/>
        <p:txBody>
          <a:bodyPr/>
          <a:lstStyle/>
          <a:p>
            <a:fld id="{B9F1D033-0F2B-4A91-A3BE-A6E888F59A17}" type="slidenum">
              <a:rPr lang="en-GB" smtClean="0"/>
              <a:pPr/>
              <a:t>16</a:t>
            </a:fld>
            <a:endParaRPr lang="en-GB" dirty="0"/>
          </a:p>
        </p:txBody>
      </p:sp>
    </p:spTree>
    <p:extLst>
      <p:ext uri="{BB962C8B-B14F-4D97-AF65-F5344CB8AC3E}">
        <p14:creationId xmlns:p14="http://schemas.microsoft.com/office/powerpoint/2010/main" val="1912616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2060928"/>
          </a:xfrm>
        </p:spPr>
        <p:txBody>
          <a:bodyPr/>
          <a:lstStyle/>
          <a:p>
            <a:r>
              <a:rPr lang="en-GB" b="1" dirty="0" smtClean="0"/>
              <a:t>Cherry Garden School</a:t>
            </a:r>
            <a:endParaRPr lang="en-GB" b="1" dirty="0"/>
          </a:p>
        </p:txBody>
      </p:sp>
      <p:sp>
        <p:nvSpPr>
          <p:cNvPr id="3" name="Subtitle 2"/>
          <p:cNvSpPr>
            <a:spLocks noGrp="1"/>
          </p:cNvSpPr>
          <p:nvPr>
            <p:ph type="subTitle" idx="1"/>
          </p:nvPr>
        </p:nvSpPr>
        <p:spPr>
          <a:xfrm>
            <a:off x="720000" y="2566800"/>
            <a:ext cx="6559200" cy="1438264"/>
          </a:xfrm>
        </p:spPr>
        <p:txBody>
          <a:bodyPr/>
          <a:lstStyle/>
          <a:p>
            <a:endParaRPr lang="en-GB" dirty="0" smtClean="0"/>
          </a:p>
          <a:p>
            <a:endParaRPr lang="en-GB" dirty="0" smtClean="0"/>
          </a:p>
          <a:p>
            <a:r>
              <a:rPr lang="en-GB" b="1" dirty="0" smtClean="0"/>
              <a:t>Teresa Neary, Headteacher</a:t>
            </a:r>
          </a:p>
          <a:p>
            <a:r>
              <a:rPr lang="en-GB" b="1" dirty="0" smtClean="0"/>
              <a:t>Dr Margaret Morton, Chair of Governors</a:t>
            </a:r>
            <a:r>
              <a:rPr lang="en-GB" dirty="0" smtClean="0"/>
              <a:t>	</a:t>
            </a:r>
          </a:p>
          <a:p>
            <a:endParaRPr lang="en-GB" dirty="0"/>
          </a:p>
        </p:txBody>
      </p:sp>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5533" b="15533"/>
          <a:stretch>
            <a:fillRect/>
          </a:stretch>
        </p:blipFill>
        <p:spPr/>
      </p:pic>
      <p:pic>
        <p:nvPicPr>
          <p:cNvPr id="8" name="Picture Placeholder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2910" b="32910"/>
          <a:stretch>
            <a:fillRect/>
          </a:stretch>
        </p:blipFill>
        <p:spPr/>
      </p:pic>
      <p:pic>
        <p:nvPicPr>
          <p:cNvPr id="9" name="Picture Placeholder 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21139" b="21139"/>
          <a:stretch>
            <a:fillRect/>
          </a:stretch>
        </p:blipFill>
        <p:spPr/>
      </p:pic>
    </p:spTree>
    <p:extLst>
      <p:ext uri="{BB962C8B-B14F-4D97-AF65-F5344CB8AC3E}">
        <p14:creationId xmlns:p14="http://schemas.microsoft.com/office/powerpoint/2010/main" val="3330200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129905" y="2405066"/>
            <a:ext cx="5825728" cy="1646237"/>
          </a:xfrm>
        </p:spPr>
        <p:txBody>
          <a:bodyPr/>
          <a:lstStyle/>
          <a:p>
            <a:pPr algn="ctr" eaLnBrk="1" hangingPunct="1"/>
            <a:r>
              <a:rPr lang="en-GB" altLang="en-US" smtClean="0"/>
              <a:t>Cherry Garden’s response to COVID 19</a:t>
            </a:r>
          </a:p>
        </p:txBody>
      </p:sp>
      <p:sp>
        <p:nvSpPr>
          <p:cNvPr id="3" name="Subtitle 2"/>
          <p:cNvSpPr>
            <a:spLocks noGrp="1"/>
          </p:cNvSpPr>
          <p:nvPr>
            <p:ph type="subTitle" idx="1"/>
          </p:nvPr>
        </p:nvSpPr>
        <p:spPr>
          <a:xfrm>
            <a:off x="1129905" y="4051303"/>
            <a:ext cx="5825728" cy="1096963"/>
          </a:xfrm>
        </p:spPr>
        <p:txBody>
          <a:bodyPr rtlCol="0">
            <a:normAutofit/>
          </a:bodyPr>
          <a:lstStyle/>
          <a:p>
            <a:pPr eaLnBrk="1" fontAlgn="auto" hangingPunct="1">
              <a:spcAft>
                <a:spcPts val="0"/>
              </a:spcAft>
              <a:buFont typeface="Wingdings 3" charset="2"/>
              <a:buNone/>
              <a:defRPr/>
            </a:pPr>
            <a:endParaRPr lang="en-GB" dirty="0"/>
          </a:p>
        </p:txBody>
      </p:sp>
    </p:spTree>
    <p:extLst>
      <p:ext uri="{BB962C8B-B14F-4D97-AF65-F5344CB8AC3E}">
        <p14:creationId xmlns:p14="http://schemas.microsoft.com/office/powerpoint/2010/main" val="323659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smtClean="0"/>
              <a:t>Initial stages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Wingdings 3" charset="2"/>
              <a:buChar char=""/>
              <a:defRPr/>
            </a:pPr>
            <a:r>
              <a:rPr lang="en-GB" dirty="0" smtClean="0">
                <a:solidFill>
                  <a:schemeClr val="tx1">
                    <a:lumMod val="75000"/>
                    <a:lumOff val="25000"/>
                  </a:schemeClr>
                </a:solidFill>
              </a:rPr>
              <a:t>Extremely challenging balancing the need to ensure as many children  as possible  (all have EHCPs) access schooling as well as ensuring risk assessments were in place to ensure pupils and staff were safe in school. </a:t>
            </a:r>
          </a:p>
          <a:p>
            <a:pPr eaLnBrk="1" fontAlgn="auto" hangingPunct="1">
              <a:spcAft>
                <a:spcPts val="0"/>
              </a:spcAft>
              <a:buFont typeface="Wingdings 3" charset="2"/>
              <a:buChar char=""/>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dirty="0" smtClean="0">
                <a:solidFill>
                  <a:schemeClr val="tx1">
                    <a:lumMod val="75000"/>
                    <a:lumOff val="25000"/>
                  </a:schemeClr>
                </a:solidFill>
              </a:rPr>
              <a:t>No guidance available from health and LA would support school decisions.</a:t>
            </a:r>
          </a:p>
          <a:p>
            <a:pPr marL="0" indent="0" eaLnBrk="1" fontAlgn="auto" hangingPunct="1">
              <a:spcAft>
                <a:spcPts val="0"/>
              </a:spcAft>
              <a:buFont typeface="Wingdings 3" charset="2"/>
              <a:buNone/>
              <a:defRPr/>
            </a:pPr>
            <a:endParaRPr lang="en-GB" dirty="0" smtClean="0">
              <a:solidFill>
                <a:schemeClr val="tx1">
                  <a:lumMod val="75000"/>
                  <a:lumOff val="25000"/>
                </a:schemeClr>
              </a:solidFill>
            </a:endParaRPr>
          </a:p>
          <a:p>
            <a:pPr eaLnBrk="1" fontAlgn="auto" hangingPunct="1">
              <a:spcAft>
                <a:spcPts val="0"/>
              </a:spcAft>
              <a:buFont typeface="Wingdings 3" charset="2"/>
              <a:buChar char=""/>
              <a:defRPr/>
            </a:pPr>
            <a:r>
              <a:rPr lang="en-GB" dirty="0" smtClean="0">
                <a:solidFill>
                  <a:schemeClr val="tx1">
                    <a:lumMod val="75000"/>
                    <a:lumOff val="25000"/>
                  </a:schemeClr>
                </a:solidFill>
              </a:rPr>
              <a:t>School was isolated but staff team strong and building was new with plenty of space.</a:t>
            </a:r>
          </a:p>
          <a:p>
            <a:pPr eaLnBrk="1" fontAlgn="auto" hangingPunct="1">
              <a:spcAft>
                <a:spcPts val="0"/>
              </a:spcAft>
              <a:buFont typeface="Wingdings 3" charset="2"/>
              <a:buChar char=""/>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dirty="0" smtClean="0">
                <a:solidFill>
                  <a:schemeClr val="tx1">
                    <a:lumMod val="75000"/>
                    <a:lumOff val="25000"/>
                  </a:schemeClr>
                </a:solidFill>
              </a:rPr>
              <a:t>Mottos were ‘Do the best we can’ and ‘Keep calm and Cherry On’.</a:t>
            </a:r>
            <a:endParaRPr lang="en-GB" dirty="0">
              <a:solidFill>
                <a:schemeClr val="tx1">
                  <a:lumMod val="75000"/>
                  <a:lumOff val="25000"/>
                </a:schemeClr>
              </a:solidFill>
            </a:endParaRPr>
          </a:p>
        </p:txBody>
      </p:sp>
    </p:spTree>
    <p:extLst>
      <p:ext uri="{BB962C8B-B14F-4D97-AF65-F5344CB8AC3E}">
        <p14:creationId xmlns:p14="http://schemas.microsoft.com/office/powerpoint/2010/main" val="325154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2060928"/>
          </a:xfrm>
        </p:spPr>
        <p:txBody>
          <a:bodyPr/>
          <a:lstStyle/>
          <a:p>
            <a:r>
              <a:rPr lang="en-GB" b="1" dirty="0" smtClean="0"/>
              <a:t>Welcome and introductions</a:t>
            </a:r>
            <a:endParaRPr lang="en-GB" b="1" dirty="0"/>
          </a:p>
        </p:txBody>
      </p:sp>
      <p:sp>
        <p:nvSpPr>
          <p:cNvPr id="3" name="Subtitle 2"/>
          <p:cNvSpPr>
            <a:spLocks noGrp="1"/>
          </p:cNvSpPr>
          <p:nvPr>
            <p:ph type="subTitle" idx="1"/>
          </p:nvPr>
        </p:nvSpPr>
        <p:spPr>
          <a:xfrm>
            <a:off x="720000" y="2566800"/>
            <a:ext cx="6559200" cy="1438264"/>
          </a:xfrm>
        </p:spPr>
        <p:txBody>
          <a:bodyPr/>
          <a:lstStyle/>
          <a:p>
            <a:endParaRPr lang="en-GB" dirty="0" smtClean="0"/>
          </a:p>
          <a:p>
            <a:endParaRPr lang="en-GB" dirty="0" smtClean="0"/>
          </a:p>
          <a:p>
            <a:r>
              <a:rPr lang="en-GB" b="1" dirty="0" smtClean="0"/>
              <a:t>Martin Deutz, Chair</a:t>
            </a:r>
            <a:r>
              <a:rPr lang="en-GB" dirty="0" smtClean="0"/>
              <a:t>	</a:t>
            </a:r>
          </a:p>
          <a:p>
            <a:endParaRPr lang="en-GB" dirty="0"/>
          </a:p>
        </p:txBody>
      </p:sp>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5533" b="15533"/>
          <a:stretch>
            <a:fillRect/>
          </a:stretch>
        </p:blipFill>
        <p:spPr/>
      </p:pic>
      <p:pic>
        <p:nvPicPr>
          <p:cNvPr id="8" name="Picture Placeholder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2910" b="32910"/>
          <a:stretch>
            <a:fillRect/>
          </a:stretch>
        </p:blipFill>
        <p:spPr/>
      </p:pic>
      <p:pic>
        <p:nvPicPr>
          <p:cNvPr id="9" name="Picture Placeholder 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21139" b="21139"/>
          <a:stretch>
            <a:fillRect/>
          </a:stretch>
        </p:blipFill>
        <p:spPr/>
      </p:pic>
    </p:spTree>
    <p:extLst>
      <p:ext uri="{BB962C8B-B14F-4D97-AF65-F5344CB8AC3E}">
        <p14:creationId xmlns:p14="http://schemas.microsoft.com/office/powerpoint/2010/main" val="307339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smtClean="0"/>
              <a:t>Risk Assessments </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Wingdings 3" charset="2"/>
              <a:buChar char=""/>
              <a:defRPr/>
            </a:pPr>
            <a:r>
              <a:rPr lang="en-GB" dirty="0" smtClean="0">
                <a:solidFill>
                  <a:schemeClr val="tx1">
                    <a:lumMod val="75000"/>
                    <a:lumOff val="25000"/>
                  </a:schemeClr>
                </a:solidFill>
              </a:rPr>
              <a:t>Children -  based on behaviour, housing conditions and social concerns. Pupils meeting this criteria were all offered a fulltime place. Pupils with significant health needs would be unable to take up a place</a:t>
            </a:r>
            <a:r>
              <a:rPr lang="en-GB" dirty="0">
                <a:solidFill>
                  <a:schemeClr val="tx1">
                    <a:lumMod val="75000"/>
                    <a:lumOff val="25000"/>
                  </a:schemeClr>
                </a:solidFill>
              </a:rPr>
              <a:t> </a:t>
            </a:r>
            <a:r>
              <a:rPr lang="en-GB" dirty="0" smtClean="0">
                <a:solidFill>
                  <a:schemeClr val="tx1">
                    <a:lumMod val="75000"/>
                    <a:lumOff val="25000"/>
                  </a:schemeClr>
                </a:solidFill>
              </a:rPr>
              <a:t>(approx. 29%).</a:t>
            </a:r>
          </a:p>
          <a:p>
            <a:pPr marL="0" indent="0" eaLnBrk="1" fontAlgn="auto" hangingPunct="1">
              <a:spcAft>
                <a:spcPts val="0"/>
              </a:spcAft>
              <a:buFont typeface="Wingdings 3" charset="2"/>
              <a:buNone/>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dirty="0" smtClean="0">
                <a:solidFill>
                  <a:schemeClr val="tx1">
                    <a:lumMod val="75000"/>
                    <a:lumOff val="25000"/>
                  </a:schemeClr>
                </a:solidFill>
              </a:rPr>
              <a:t>Adults – in health vulnerable category or extreme vulnerable category. All stayed at home.</a:t>
            </a:r>
          </a:p>
          <a:p>
            <a:pPr eaLnBrk="1" fontAlgn="auto" hangingPunct="1">
              <a:spcAft>
                <a:spcPts val="0"/>
              </a:spcAft>
              <a:buFont typeface="Wingdings 3" charset="2"/>
              <a:buChar char=""/>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dirty="0" smtClean="0">
                <a:solidFill>
                  <a:schemeClr val="tx1">
                    <a:lumMod val="75000"/>
                    <a:lumOff val="25000"/>
                  </a:schemeClr>
                </a:solidFill>
              </a:rPr>
              <a:t>Practices in school to  mitigate risks -  no guidance available  so I based risk assessment on assumption there was norovirus in the school.</a:t>
            </a:r>
            <a:endParaRPr lang="en-GB" dirty="0">
              <a:solidFill>
                <a:schemeClr val="tx1">
                  <a:lumMod val="75000"/>
                  <a:lumOff val="25000"/>
                </a:schemeClr>
              </a:solidFill>
            </a:endParaRPr>
          </a:p>
        </p:txBody>
      </p:sp>
    </p:spTree>
    <p:extLst>
      <p:ext uri="{BB962C8B-B14F-4D97-AF65-F5344CB8AC3E}">
        <p14:creationId xmlns:p14="http://schemas.microsoft.com/office/powerpoint/2010/main" val="3203871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en-GB" altLang="en-US" smtClean="0"/>
              <a:t>Communications</a:t>
            </a:r>
          </a:p>
        </p:txBody>
      </p:sp>
      <p:sp>
        <p:nvSpPr>
          <p:cNvPr id="8195" name="Content Placeholder 2"/>
          <p:cNvSpPr>
            <a:spLocks noGrp="1"/>
          </p:cNvSpPr>
          <p:nvPr>
            <p:ph idx="1"/>
          </p:nvPr>
        </p:nvSpPr>
        <p:spPr/>
        <p:txBody>
          <a:bodyPr/>
          <a:lstStyle/>
          <a:p>
            <a:pPr eaLnBrk="1" hangingPunct="1">
              <a:defRPr/>
            </a:pPr>
            <a:r>
              <a:rPr lang="en-GB" altLang="en-US" sz="1400" dirty="0" smtClean="0"/>
              <a:t>Staff team –Priority was to ensure whole staff team was fully connected.  Week after Easter all staff accessing Teams whole school meetings. Teacher meetings on Teams (staff in school on rota basis).</a:t>
            </a:r>
          </a:p>
          <a:p>
            <a:pPr marL="0" indent="0" eaLnBrk="1" hangingPunct="1">
              <a:buFont typeface="Wingdings 3" pitchFamily="18" charset="2"/>
              <a:buNone/>
              <a:defRPr/>
            </a:pPr>
            <a:endParaRPr lang="en-GB" altLang="en-US" sz="1400" dirty="0" smtClean="0"/>
          </a:p>
          <a:p>
            <a:pPr eaLnBrk="1" hangingPunct="1">
              <a:defRPr/>
            </a:pPr>
            <a:r>
              <a:rPr lang="en-GB" altLang="en-US" sz="1400" dirty="0" smtClean="0"/>
              <a:t>Parent  - Very regular letters before Easter and weekly after Easter. School newsletters to all parents  showing parents what was happening in school.</a:t>
            </a:r>
          </a:p>
          <a:p>
            <a:pPr eaLnBrk="1" hangingPunct="1">
              <a:defRPr/>
            </a:pPr>
            <a:endParaRPr lang="en-GB" altLang="en-US" sz="1400" dirty="0" smtClean="0"/>
          </a:p>
          <a:p>
            <a:pPr eaLnBrk="1" hangingPunct="1">
              <a:defRPr/>
            </a:pPr>
            <a:r>
              <a:rPr lang="en-GB" altLang="en-US" sz="1400" dirty="0" smtClean="0"/>
              <a:t>All staff who were self isolating rang into school weekly to monitor wellbeing.</a:t>
            </a:r>
          </a:p>
          <a:p>
            <a:pPr eaLnBrk="1" hangingPunct="1">
              <a:defRPr/>
            </a:pPr>
            <a:endParaRPr lang="en-GB" altLang="en-US" sz="1400" dirty="0" smtClean="0"/>
          </a:p>
          <a:p>
            <a:pPr eaLnBrk="1" hangingPunct="1">
              <a:defRPr/>
            </a:pPr>
            <a:r>
              <a:rPr lang="en-GB" altLang="en-US" sz="1400" dirty="0" smtClean="0"/>
              <a:t>Online NSPPCC safeguarding training accessed for staff. </a:t>
            </a:r>
          </a:p>
          <a:p>
            <a:pPr eaLnBrk="1" hangingPunct="1">
              <a:defRPr/>
            </a:pPr>
            <a:endParaRPr lang="en-GB" altLang="en-US" dirty="0"/>
          </a:p>
          <a:p>
            <a:pPr eaLnBrk="1" hangingPunct="1">
              <a:defRPr/>
            </a:pPr>
            <a:r>
              <a:rPr lang="en-GB" altLang="en-US" sz="1400" dirty="0" smtClean="0"/>
              <a:t>Governors kept informed of all the above.</a:t>
            </a:r>
          </a:p>
        </p:txBody>
      </p:sp>
    </p:spTree>
    <p:extLst>
      <p:ext uri="{BB962C8B-B14F-4D97-AF65-F5344CB8AC3E}">
        <p14:creationId xmlns:p14="http://schemas.microsoft.com/office/powerpoint/2010/main" val="242592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Governors</a:t>
            </a:r>
          </a:p>
        </p:txBody>
      </p:sp>
      <p:sp>
        <p:nvSpPr>
          <p:cNvPr id="3" name="Content Placeholder 2"/>
          <p:cNvSpPr>
            <a:spLocks noGrp="1"/>
          </p:cNvSpPr>
          <p:nvPr>
            <p:ph idx="1"/>
          </p:nvPr>
        </p:nvSpPr>
        <p:spPr>
          <a:xfrm>
            <a:off x="508397" y="1751013"/>
            <a:ext cx="6447234" cy="4291012"/>
          </a:xfrm>
        </p:spPr>
        <p:txBody>
          <a:bodyPr/>
          <a:lstStyle/>
          <a:p>
            <a:pPr>
              <a:buFont typeface="Wingdings" pitchFamily="2" charset="2"/>
              <a:buChar char="Ø"/>
              <a:defRPr/>
            </a:pPr>
            <a:r>
              <a:rPr lang="en-US" b="1" dirty="0"/>
              <a:t>Keeping informed in a fast-changing situation</a:t>
            </a:r>
          </a:p>
          <a:p>
            <a:pPr lvl="1">
              <a:lnSpc>
                <a:spcPct val="200000"/>
              </a:lnSpc>
              <a:buFont typeface="Arial" panose="020B0604020202020204" pitchFamily="34" charset="0"/>
              <a:buChar char="•"/>
              <a:defRPr/>
            </a:pPr>
            <a:r>
              <a:rPr lang="en-US" sz="1800" dirty="0"/>
              <a:t>Meetings</a:t>
            </a:r>
          </a:p>
          <a:p>
            <a:pPr lvl="1">
              <a:lnSpc>
                <a:spcPct val="200000"/>
              </a:lnSpc>
              <a:buFont typeface="Arial" panose="020B0604020202020204" pitchFamily="34" charset="0"/>
              <a:buChar char="•"/>
              <a:defRPr/>
            </a:pPr>
            <a:r>
              <a:rPr lang="en-US" sz="1800" dirty="0"/>
              <a:t>Regular updates – direct (school led), parent letters, Southwark briefings, government guidelines, media</a:t>
            </a:r>
          </a:p>
          <a:p>
            <a:pPr lvl="1">
              <a:lnSpc>
                <a:spcPct val="200000"/>
              </a:lnSpc>
              <a:buFont typeface="Arial" panose="020B0604020202020204" pitchFamily="34" charset="0"/>
              <a:buChar char="•"/>
              <a:defRPr/>
            </a:pPr>
            <a:r>
              <a:rPr lang="en-US" sz="1800" dirty="0"/>
              <a:t>‘Visits’ – social media re schooling for children in Cherry Garden and at home</a:t>
            </a:r>
          </a:p>
          <a:p>
            <a:pPr lvl="1">
              <a:lnSpc>
                <a:spcPct val="200000"/>
              </a:lnSpc>
              <a:buFont typeface="Arial" panose="020B0604020202020204" pitchFamily="34" charset="0"/>
              <a:buChar char="•"/>
              <a:defRPr/>
            </a:pPr>
            <a:r>
              <a:rPr lang="en-US" sz="1800" dirty="0"/>
              <a:t>Training online – for a wider perspective</a:t>
            </a:r>
          </a:p>
          <a:p>
            <a:pPr lvl="3">
              <a:lnSpc>
                <a:spcPct val="200000"/>
              </a:lnSpc>
              <a:buFont typeface="Arial" panose="020B0604020202020204" pitchFamily="34" charset="0"/>
              <a:buChar char="•"/>
              <a:defRPr/>
            </a:pPr>
            <a:r>
              <a:rPr lang="en-US" dirty="0"/>
              <a:t> </a:t>
            </a:r>
          </a:p>
          <a:p>
            <a:pPr marL="0" indent="0">
              <a:buFont typeface="Wingdings 3" pitchFamily="2" charset="2"/>
              <a:buNone/>
              <a:defRPr/>
            </a:pPr>
            <a:endParaRPr lang="en-US" dirty="0"/>
          </a:p>
          <a:p>
            <a:pPr marL="0" indent="0">
              <a:buFont typeface="Wingdings 3" pitchFamily="2" charset="2"/>
              <a:buNone/>
              <a:defRPr/>
            </a:pPr>
            <a:endParaRPr lang="en-US" dirty="0"/>
          </a:p>
          <a:p>
            <a:pPr>
              <a:buFont typeface="Wingdings 3" pitchFamily="2" charset="2"/>
              <a:buChar char=""/>
              <a:defRPr/>
            </a:pPr>
            <a:endParaRPr lang="en-US" dirty="0"/>
          </a:p>
        </p:txBody>
      </p:sp>
    </p:spTree>
    <p:extLst>
      <p:ext uri="{BB962C8B-B14F-4D97-AF65-F5344CB8AC3E}">
        <p14:creationId xmlns:p14="http://schemas.microsoft.com/office/powerpoint/2010/main" val="357710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Governors</a:t>
            </a:r>
          </a:p>
        </p:txBody>
      </p:sp>
      <p:sp>
        <p:nvSpPr>
          <p:cNvPr id="3" name="Content Placeholder 2"/>
          <p:cNvSpPr>
            <a:spLocks noGrp="1"/>
          </p:cNvSpPr>
          <p:nvPr>
            <p:ph idx="1"/>
          </p:nvPr>
        </p:nvSpPr>
        <p:spPr/>
        <p:txBody>
          <a:bodyPr/>
          <a:lstStyle/>
          <a:p>
            <a:pPr>
              <a:buFont typeface="Wingdings 3" pitchFamily="2" charset="2"/>
              <a:buChar char=""/>
              <a:defRPr/>
            </a:pPr>
            <a:r>
              <a:rPr lang="en-US" b="1" dirty="0"/>
              <a:t>Essential business</a:t>
            </a:r>
          </a:p>
          <a:p>
            <a:pPr marL="0" indent="0">
              <a:buFont typeface="Wingdings 3" pitchFamily="2" charset="2"/>
              <a:buNone/>
              <a:defRPr/>
            </a:pPr>
            <a:endParaRPr lang="en-US" b="1" dirty="0"/>
          </a:p>
          <a:p>
            <a:pPr>
              <a:buFont typeface="Wingdings 3" pitchFamily="2" charset="2"/>
              <a:buChar char=""/>
              <a:defRPr/>
            </a:pPr>
            <a:r>
              <a:rPr lang="en-US" b="1" dirty="0"/>
              <a:t>Understanding and appreciating the impact and challenges of the pandemic</a:t>
            </a:r>
          </a:p>
          <a:p>
            <a:pPr>
              <a:buFont typeface="Wingdings 3" pitchFamily="2" charset="2"/>
              <a:buChar char=""/>
              <a:defRPr/>
            </a:pPr>
            <a:endParaRPr lang="en-US" b="1" dirty="0"/>
          </a:p>
          <a:p>
            <a:pPr>
              <a:buFont typeface="Wingdings 3" pitchFamily="2" charset="2"/>
              <a:buChar char=""/>
              <a:defRPr/>
            </a:pPr>
            <a:r>
              <a:rPr lang="en-US" b="1" dirty="0"/>
              <a:t>Supporters and ‘critical friends’</a:t>
            </a:r>
          </a:p>
          <a:p>
            <a:pPr>
              <a:buFont typeface="Wingdings 3" pitchFamily="2" charset="2"/>
              <a:buChar char=""/>
              <a:defRPr/>
            </a:pPr>
            <a:endParaRPr lang="en-US" dirty="0"/>
          </a:p>
          <a:p>
            <a:pPr>
              <a:buFont typeface="Wingdings 3" pitchFamily="2" charset="2"/>
              <a:buChar char=""/>
              <a:defRPr/>
            </a:pPr>
            <a:r>
              <a:rPr lang="en-US" b="1" dirty="0"/>
              <a:t>Looking to the future – ‘getting back on an even keel’</a:t>
            </a:r>
          </a:p>
          <a:p>
            <a:pPr marL="0" indent="0">
              <a:buFont typeface="Wingdings 3" pitchFamily="2" charset="2"/>
              <a:buNone/>
              <a:defRPr/>
            </a:pPr>
            <a:endParaRPr lang="en-US" dirty="0"/>
          </a:p>
        </p:txBody>
      </p:sp>
    </p:spTree>
    <p:extLst>
      <p:ext uri="{BB962C8B-B14F-4D97-AF65-F5344CB8AC3E}">
        <p14:creationId xmlns:p14="http://schemas.microsoft.com/office/powerpoint/2010/main" val="4021030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smtClean="0"/>
              <a:t>Pupil Numbers </a:t>
            </a:r>
          </a:p>
        </p:txBody>
      </p:sp>
      <p:sp>
        <p:nvSpPr>
          <p:cNvPr id="11267" name="Content Placeholder 2"/>
          <p:cNvSpPr>
            <a:spLocks noGrp="1"/>
          </p:cNvSpPr>
          <p:nvPr>
            <p:ph idx="1"/>
          </p:nvPr>
        </p:nvSpPr>
        <p:spPr/>
        <p:txBody>
          <a:bodyPr/>
          <a:lstStyle/>
          <a:p>
            <a:pPr eaLnBrk="1" hangingPunct="1"/>
            <a:r>
              <a:rPr lang="en-GB" altLang="en-US" smtClean="0"/>
              <a:t>20</a:t>
            </a:r>
            <a:r>
              <a:rPr lang="en-GB" altLang="en-US" baseline="30000" smtClean="0"/>
              <a:t>th</a:t>
            </a:r>
            <a:r>
              <a:rPr lang="en-GB" altLang="en-US" smtClean="0"/>
              <a:t> March – 2</a:t>
            </a:r>
            <a:r>
              <a:rPr lang="en-GB" altLang="en-US" baseline="30000" smtClean="0"/>
              <a:t>nd</a:t>
            </a:r>
            <a:r>
              <a:rPr lang="en-GB" altLang="en-US" smtClean="0"/>
              <a:t> April –  25 pupils = 33%</a:t>
            </a:r>
          </a:p>
          <a:p>
            <a:pPr eaLnBrk="1" hangingPunct="1"/>
            <a:endParaRPr lang="en-GB" altLang="en-US" smtClean="0"/>
          </a:p>
          <a:p>
            <a:pPr eaLnBrk="1" hangingPunct="1"/>
            <a:r>
              <a:rPr lang="en-GB" altLang="en-US" smtClean="0"/>
              <a:t>22</a:t>
            </a:r>
            <a:r>
              <a:rPr lang="en-GB" altLang="en-US" baseline="30000" smtClean="0"/>
              <a:t>nd</a:t>
            </a:r>
            <a:r>
              <a:rPr lang="en-GB" altLang="en-US" smtClean="0"/>
              <a:t> April – 1</a:t>
            </a:r>
            <a:r>
              <a:rPr lang="en-GB" altLang="en-US" baseline="30000" smtClean="0"/>
              <a:t>st</a:t>
            </a:r>
            <a:r>
              <a:rPr lang="en-GB" altLang="en-US" smtClean="0"/>
              <a:t> June – 15 pupils = 20%</a:t>
            </a:r>
          </a:p>
          <a:p>
            <a:pPr eaLnBrk="1" hangingPunct="1"/>
            <a:endParaRPr lang="en-GB" altLang="en-US" smtClean="0"/>
          </a:p>
          <a:p>
            <a:pPr eaLnBrk="1" hangingPunct="1"/>
            <a:r>
              <a:rPr lang="en-GB" altLang="en-US" smtClean="0"/>
              <a:t>1</a:t>
            </a:r>
            <a:r>
              <a:rPr lang="en-GB" altLang="en-US" baseline="30000" smtClean="0"/>
              <a:t>st</a:t>
            </a:r>
            <a:r>
              <a:rPr lang="en-GB" altLang="en-US" smtClean="0"/>
              <a:t> June – 27 pupils =  36%</a:t>
            </a:r>
          </a:p>
          <a:p>
            <a:pPr eaLnBrk="1" hangingPunct="1"/>
            <a:endParaRPr lang="en-GB" altLang="en-US" smtClean="0"/>
          </a:p>
          <a:p>
            <a:pPr eaLnBrk="1" hangingPunct="1"/>
            <a:r>
              <a:rPr lang="en-GB" altLang="en-US" smtClean="0"/>
              <a:t>22</a:t>
            </a:r>
            <a:r>
              <a:rPr lang="en-GB" altLang="en-US" baseline="30000" smtClean="0"/>
              <a:t>nd</a:t>
            </a:r>
            <a:r>
              <a:rPr lang="en-GB" altLang="en-US" smtClean="0"/>
              <a:t> June – 45 pupils = 60% (52% fulltime).</a:t>
            </a:r>
          </a:p>
          <a:p>
            <a:pPr eaLnBrk="1" hangingPunct="1"/>
            <a:endParaRPr lang="en-GB" altLang="en-US" smtClean="0"/>
          </a:p>
          <a:p>
            <a:pPr eaLnBrk="1" hangingPunct="1"/>
            <a:endParaRPr lang="en-GB" altLang="en-US" smtClean="0"/>
          </a:p>
        </p:txBody>
      </p:sp>
    </p:spTree>
    <p:extLst>
      <p:ext uri="{BB962C8B-B14F-4D97-AF65-F5344CB8AC3E}">
        <p14:creationId xmlns:p14="http://schemas.microsoft.com/office/powerpoint/2010/main" val="778892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6" y="3517900"/>
            <a:ext cx="3224213"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339" y="0"/>
            <a:ext cx="3765947"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
            <a:ext cx="2213372"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7545" y="685800"/>
            <a:ext cx="2032397"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2311" y="3403600"/>
            <a:ext cx="3454003"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619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smtClean="0"/>
              <a:t>Playground initiative</a:t>
            </a:r>
          </a:p>
        </p:txBody>
      </p:sp>
      <p:sp>
        <p:nvSpPr>
          <p:cNvPr id="13315" name="Content Placeholder 2"/>
          <p:cNvSpPr>
            <a:spLocks noGrp="1"/>
          </p:cNvSpPr>
          <p:nvPr>
            <p:ph idx="1"/>
          </p:nvPr>
        </p:nvSpPr>
        <p:spPr/>
        <p:txBody>
          <a:bodyPr/>
          <a:lstStyle/>
          <a:p>
            <a:pPr eaLnBrk="1" hangingPunct="1"/>
            <a:r>
              <a:rPr lang="en-GB" altLang="en-US" smtClean="0"/>
              <a:t>After  Easter we opened up one of the playgrounds for a different family to use after school each day. This has been very successful.</a:t>
            </a:r>
          </a:p>
          <a:p>
            <a:pPr eaLnBrk="1" hangingPunct="1"/>
            <a:endParaRPr lang="en-GB" altLang="en-US" smtClean="0"/>
          </a:p>
          <a:p>
            <a:pPr eaLnBrk="1" hangingPunct="1"/>
            <a:endParaRPr lang="en-GB" altLang="en-US" smtClean="0"/>
          </a:p>
        </p:txBody>
      </p:sp>
      <p:pic>
        <p:nvPicPr>
          <p:cNvPr id="1331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081" y="2924178"/>
            <a:ext cx="3334941"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672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08397" y="609603"/>
            <a:ext cx="6447234" cy="904875"/>
          </a:xfrm>
        </p:spPr>
        <p:txBody>
          <a:bodyPr/>
          <a:lstStyle/>
          <a:p>
            <a:pPr eaLnBrk="1" hangingPunct="1"/>
            <a:r>
              <a:rPr lang="en-GB" altLang="en-US" smtClean="0"/>
              <a:t>Home Learning</a:t>
            </a:r>
          </a:p>
        </p:txBody>
      </p:sp>
      <p:sp>
        <p:nvSpPr>
          <p:cNvPr id="3" name="Content Placeholder 2"/>
          <p:cNvSpPr>
            <a:spLocks noGrp="1"/>
          </p:cNvSpPr>
          <p:nvPr>
            <p:ph idx="1"/>
          </p:nvPr>
        </p:nvSpPr>
        <p:spPr>
          <a:xfrm>
            <a:off x="508397" y="1514475"/>
            <a:ext cx="6447234" cy="4527550"/>
          </a:xfrm>
        </p:spPr>
        <p:txBody>
          <a:bodyPr rtlCol="0">
            <a:normAutofit fontScale="85000" lnSpcReduction="10000"/>
          </a:bodyPr>
          <a:lstStyle/>
          <a:p>
            <a:pPr eaLnBrk="1" fontAlgn="auto" hangingPunct="1">
              <a:spcAft>
                <a:spcPts val="0"/>
              </a:spcAft>
              <a:buFont typeface="Wingdings 3" charset="2"/>
              <a:buChar char=""/>
              <a:defRPr/>
            </a:pPr>
            <a:r>
              <a:rPr lang="en-GB" dirty="0" smtClean="0">
                <a:solidFill>
                  <a:schemeClr val="tx1">
                    <a:lumMod val="75000"/>
                    <a:lumOff val="25000"/>
                  </a:schemeClr>
                </a:solidFill>
              </a:rPr>
              <a:t>Weekly calls from teachers to check on welfare and learning programmes. All logged and sent to me and follow ups by me if needed.</a:t>
            </a:r>
          </a:p>
          <a:p>
            <a:pPr eaLnBrk="1" fontAlgn="auto" hangingPunct="1">
              <a:spcAft>
                <a:spcPts val="0"/>
              </a:spcAft>
              <a:buFont typeface="Wingdings 3" charset="2"/>
              <a:buChar char=""/>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dirty="0" smtClean="0">
                <a:solidFill>
                  <a:schemeClr val="tx1">
                    <a:lumMod val="75000"/>
                    <a:lumOff val="25000"/>
                  </a:schemeClr>
                </a:solidFill>
              </a:rPr>
              <a:t>Weekly emails with links to bespoke school videos/activities on Twitter, Instagram, Tapestry, u tube etc. </a:t>
            </a:r>
          </a:p>
          <a:p>
            <a:pPr eaLnBrk="1" fontAlgn="auto" hangingPunct="1">
              <a:spcAft>
                <a:spcPts val="0"/>
              </a:spcAft>
              <a:buFont typeface="Wingdings 3" charset="2"/>
              <a:buChar char=""/>
              <a:defRPr/>
            </a:pPr>
            <a:endParaRPr lang="en-GB" dirty="0" smtClean="0">
              <a:solidFill>
                <a:schemeClr val="tx1">
                  <a:lumMod val="75000"/>
                  <a:lumOff val="25000"/>
                </a:schemeClr>
              </a:solidFill>
            </a:endParaRPr>
          </a:p>
          <a:p>
            <a:pPr eaLnBrk="1" fontAlgn="auto" hangingPunct="1">
              <a:spcAft>
                <a:spcPts val="0"/>
              </a:spcAft>
              <a:buFont typeface="Wingdings 3" charset="2"/>
              <a:buChar char=""/>
              <a:defRPr/>
            </a:pPr>
            <a:r>
              <a:rPr lang="en-GB" dirty="0">
                <a:solidFill>
                  <a:schemeClr val="tx1">
                    <a:lumMod val="75000"/>
                    <a:lumOff val="25000"/>
                  </a:schemeClr>
                </a:solidFill>
              </a:rPr>
              <a:t>V</a:t>
            </a:r>
            <a:r>
              <a:rPr lang="en-GB" dirty="0" smtClean="0">
                <a:solidFill>
                  <a:schemeClr val="tx1">
                    <a:lumMod val="75000"/>
                    <a:lumOff val="25000"/>
                  </a:schemeClr>
                </a:solidFill>
              </a:rPr>
              <a:t>ideos/learning </a:t>
            </a:r>
            <a:r>
              <a:rPr lang="en-GB" dirty="0">
                <a:solidFill>
                  <a:schemeClr val="tx1">
                    <a:lumMod val="75000"/>
                    <a:lumOff val="25000"/>
                  </a:schemeClr>
                </a:solidFill>
              </a:rPr>
              <a:t>activities </a:t>
            </a:r>
            <a:r>
              <a:rPr lang="en-GB" dirty="0" smtClean="0">
                <a:solidFill>
                  <a:schemeClr val="tx1">
                    <a:lumMod val="75000"/>
                    <a:lumOff val="25000"/>
                  </a:schemeClr>
                </a:solidFill>
              </a:rPr>
              <a:t>set by teachers and class staff every day in term time.</a:t>
            </a:r>
          </a:p>
          <a:p>
            <a:pPr eaLnBrk="1" fontAlgn="auto" hangingPunct="1">
              <a:spcAft>
                <a:spcPts val="0"/>
              </a:spcAft>
              <a:buFont typeface="Wingdings 3" charset="2"/>
              <a:buChar char=""/>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dirty="0">
                <a:solidFill>
                  <a:schemeClr val="tx1">
                    <a:lumMod val="75000"/>
                    <a:lumOff val="25000"/>
                  </a:schemeClr>
                </a:solidFill>
              </a:rPr>
              <a:t>Speech and language therapist conducted weekly  ‘</a:t>
            </a:r>
            <a:r>
              <a:rPr lang="en-GB" dirty="0" smtClean="0">
                <a:solidFill>
                  <a:schemeClr val="tx1">
                    <a:lumMod val="75000"/>
                    <a:lumOff val="25000"/>
                  </a:schemeClr>
                </a:solidFill>
              </a:rPr>
              <a:t>Tele - therapy </a:t>
            </a:r>
            <a:r>
              <a:rPr lang="en-GB" dirty="0">
                <a:solidFill>
                  <a:schemeClr val="tx1">
                    <a:lumMod val="75000"/>
                    <a:lumOff val="25000"/>
                  </a:schemeClr>
                </a:solidFill>
              </a:rPr>
              <a:t>session’.  Music therapist conducted sessions</a:t>
            </a:r>
            <a:r>
              <a:rPr lang="en-GB" dirty="0" smtClean="0">
                <a:solidFill>
                  <a:schemeClr val="tx1">
                    <a:lumMod val="75000"/>
                    <a:lumOff val="25000"/>
                  </a:schemeClr>
                </a:solidFill>
              </a:rPr>
              <a:t>.</a:t>
            </a:r>
          </a:p>
          <a:p>
            <a:pPr eaLnBrk="1" fontAlgn="auto" hangingPunct="1">
              <a:spcAft>
                <a:spcPts val="0"/>
              </a:spcAft>
              <a:buFont typeface="Wingdings 3" charset="2"/>
              <a:buChar char=""/>
              <a:defRPr/>
            </a:pPr>
            <a:endParaRPr lang="en-GB" dirty="0" smtClean="0">
              <a:solidFill>
                <a:schemeClr val="tx1">
                  <a:lumMod val="75000"/>
                  <a:lumOff val="25000"/>
                </a:schemeClr>
              </a:solidFill>
            </a:endParaRPr>
          </a:p>
          <a:p>
            <a:pPr marL="0" indent="0" eaLnBrk="1" fontAlgn="auto" hangingPunct="1">
              <a:spcAft>
                <a:spcPts val="0"/>
              </a:spcAft>
              <a:buFont typeface="Wingdings 3" charset="2"/>
              <a:buNone/>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dirty="0" smtClean="0">
                <a:solidFill>
                  <a:schemeClr val="tx1">
                    <a:lumMod val="75000"/>
                    <a:lumOff val="25000"/>
                  </a:schemeClr>
                </a:solidFill>
              </a:rPr>
              <a:t>Class zoom social  meetings  and small group work with writing/reading focus. </a:t>
            </a:r>
          </a:p>
          <a:p>
            <a:pPr eaLnBrk="1" fontAlgn="auto" hangingPunct="1">
              <a:spcAft>
                <a:spcPts val="0"/>
              </a:spcAft>
              <a:buFont typeface="Wingdings 3" charset="2"/>
              <a:buChar char=""/>
              <a:defRPr/>
            </a:pPr>
            <a:endParaRPr lang="en-GB" dirty="0">
              <a:solidFill>
                <a:schemeClr val="tx1">
                  <a:lumMod val="75000"/>
                  <a:lumOff val="25000"/>
                </a:schemeClr>
              </a:solidFill>
            </a:endParaRPr>
          </a:p>
          <a:p>
            <a:pPr eaLnBrk="1" fontAlgn="auto" hangingPunct="1">
              <a:spcAft>
                <a:spcPts val="0"/>
              </a:spcAft>
              <a:buFont typeface="Wingdings 3" charset="2"/>
              <a:buChar char=""/>
              <a:defRPr/>
            </a:pPr>
            <a:endParaRPr lang="en-GB" dirty="0">
              <a:solidFill>
                <a:schemeClr val="tx1">
                  <a:lumMod val="75000"/>
                  <a:lumOff val="25000"/>
                </a:schemeClr>
              </a:solidFill>
            </a:endParaRPr>
          </a:p>
          <a:p>
            <a:pPr eaLnBrk="1" fontAlgn="auto" hangingPunct="1">
              <a:spcAft>
                <a:spcPts val="0"/>
              </a:spcAft>
              <a:buFont typeface="Wingdings 3" charset="2"/>
              <a:buChar char=""/>
              <a:defRPr/>
            </a:pPr>
            <a:endParaRPr lang="en-GB" dirty="0">
              <a:solidFill>
                <a:schemeClr val="tx1">
                  <a:lumMod val="75000"/>
                  <a:lumOff val="25000"/>
                </a:schemeClr>
              </a:solidFill>
            </a:endParaRPr>
          </a:p>
        </p:txBody>
      </p:sp>
    </p:spTree>
    <p:extLst>
      <p:ext uri="{BB962C8B-B14F-4D97-AF65-F5344CB8AC3E}">
        <p14:creationId xmlns:p14="http://schemas.microsoft.com/office/powerpoint/2010/main" val="2099957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17" y="115891"/>
            <a:ext cx="2032397"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p:cNvPicPr>
          <p:nvPr/>
        </p:nvPicPr>
        <p:blipFill>
          <a:blip r:embed="rId3">
            <a:extLst>
              <a:ext uri="{28A0092B-C50C-407E-A947-70E740481C1C}">
                <a14:useLocalDpi xmlns:a14="http://schemas.microsoft.com/office/drawing/2010/main" val="0"/>
              </a:ext>
            </a:extLst>
          </a:blip>
          <a:srcRect l="31184" t="19016" r="31656" b="43886"/>
          <a:stretch>
            <a:fillRect/>
          </a:stretch>
        </p:blipFill>
        <p:spPr bwMode="auto">
          <a:xfrm>
            <a:off x="4736306" y="0"/>
            <a:ext cx="4048125"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7958" y="2701925"/>
            <a:ext cx="343733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 y="4391028"/>
            <a:ext cx="32861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4083" y="3773491"/>
            <a:ext cx="3183731"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709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 y="0"/>
            <a:ext cx="247531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826" y="766763"/>
            <a:ext cx="2406254"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179" y="3341688"/>
            <a:ext cx="26003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642" y="-206375"/>
            <a:ext cx="2494359"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0733" y="3251203"/>
            <a:ext cx="2737247"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020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Agenda</a:t>
            </a:r>
            <a:endParaRPr lang="en-GB" dirty="0"/>
          </a:p>
        </p:txBody>
      </p:sp>
      <p:sp>
        <p:nvSpPr>
          <p:cNvPr id="3" name="Subtitle 2"/>
          <p:cNvSpPr>
            <a:spLocks noGrp="1"/>
          </p:cNvSpPr>
          <p:nvPr>
            <p:ph type="subTitle" idx="1"/>
          </p:nvPr>
        </p:nvSpPr>
        <p:spPr>
          <a:xfrm>
            <a:off x="395536" y="1628800"/>
            <a:ext cx="8424936" cy="3600400"/>
          </a:xfrm>
        </p:spPr>
        <p:txBody>
          <a:bodyPr/>
          <a:lstStyle/>
          <a:p>
            <a:pPr>
              <a:lnSpc>
                <a:spcPts val="2000"/>
              </a:lnSpc>
            </a:pPr>
            <a:r>
              <a:rPr lang="en-GB" sz="1600" b="1" dirty="0" smtClean="0"/>
              <a:t>18:05   </a:t>
            </a:r>
            <a:r>
              <a:rPr lang="en-GB" sz="1600" dirty="0" smtClean="0"/>
              <a:t>Messages </a:t>
            </a:r>
            <a:r>
              <a:rPr lang="en-GB" sz="1600" dirty="0"/>
              <a:t>from </a:t>
            </a:r>
            <a:r>
              <a:rPr lang="en-GB" sz="1600" b="1" dirty="0"/>
              <a:t>Nina Dohel, Director of Education </a:t>
            </a:r>
            <a:r>
              <a:rPr lang="en-GB" sz="1600" dirty="0"/>
              <a:t>and </a:t>
            </a:r>
            <a:r>
              <a:rPr lang="en-GB" sz="1600" b="1" dirty="0"/>
              <a:t>Terry Segarty, Assistant Director of </a:t>
            </a:r>
            <a:r>
              <a:rPr lang="en-GB" sz="1600" b="1" dirty="0" smtClean="0"/>
              <a:t>Learning and Achievement</a:t>
            </a:r>
            <a:r>
              <a:rPr lang="en-GB" sz="1600" dirty="0" smtClean="0"/>
              <a:t> </a:t>
            </a:r>
            <a:r>
              <a:rPr lang="en-GB" sz="1600" dirty="0"/>
              <a:t>– Supporting schools and educational establishments during Covid-19</a:t>
            </a:r>
          </a:p>
          <a:p>
            <a:pPr>
              <a:lnSpc>
                <a:spcPts val="2000"/>
              </a:lnSpc>
            </a:pPr>
            <a:r>
              <a:rPr lang="en-GB" sz="1600" b="1" dirty="0" smtClean="0"/>
              <a:t>18:35 </a:t>
            </a:r>
            <a:r>
              <a:rPr lang="en-GB" sz="1600" dirty="0"/>
              <a:t>How schools and governors coped during lockdown and prepared for a wider re-opening</a:t>
            </a:r>
            <a:r>
              <a:rPr lang="en-GB" sz="1600" dirty="0" smtClean="0"/>
              <a:t>. Sharing </a:t>
            </a:r>
            <a:r>
              <a:rPr lang="en-GB" sz="1600" dirty="0"/>
              <a:t>their </a:t>
            </a:r>
            <a:r>
              <a:rPr lang="en-GB" sz="1600" dirty="0" smtClean="0"/>
              <a:t>experiences: </a:t>
            </a:r>
          </a:p>
          <a:p>
            <a:pPr>
              <a:lnSpc>
                <a:spcPts val="2000"/>
              </a:lnSpc>
            </a:pPr>
            <a:r>
              <a:rPr lang="en-GB" sz="1600" b="1" dirty="0" smtClean="0"/>
              <a:t>Bessemer </a:t>
            </a:r>
            <a:r>
              <a:rPr lang="en-GB" sz="1600" b="1" dirty="0"/>
              <a:t>and </a:t>
            </a:r>
            <a:r>
              <a:rPr lang="en-GB" sz="1600" b="1" dirty="0" err="1"/>
              <a:t>Keyworth</a:t>
            </a:r>
            <a:r>
              <a:rPr lang="en-GB" sz="1600" b="1" dirty="0"/>
              <a:t> Federation</a:t>
            </a:r>
            <a:r>
              <a:rPr lang="en-GB" sz="1600" dirty="0" smtClean="0"/>
              <a:t>: </a:t>
            </a:r>
            <a:r>
              <a:rPr lang="en-GB" sz="1600" dirty="0"/>
              <a:t>Ms Sarah Beard, Executive </a:t>
            </a:r>
            <a:r>
              <a:rPr lang="en-GB" sz="1600" dirty="0" smtClean="0"/>
              <a:t>Headteacher &amp; </a:t>
            </a:r>
            <a:r>
              <a:rPr lang="en-GB" sz="1600" dirty="0"/>
              <a:t>Ms Karen Azaadi, Vice - Chair of </a:t>
            </a:r>
            <a:r>
              <a:rPr lang="en-GB" sz="1600" dirty="0" smtClean="0"/>
              <a:t>Governors</a:t>
            </a:r>
          </a:p>
          <a:p>
            <a:pPr>
              <a:lnSpc>
                <a:spcPts val="2000"/>
              </a:lnSpc>
            </a:pPr>
            <a:r>
              <a:rPr lang="en-GB" sz="1600" b="1" dirty="0" smtClean="0"/>
              <a:t>City </a:t>
            </a:r>
            <a:r>
              <a:rPr lang="en-GB" sz="1600" b="1" dirty="0"/>
              <a:t>of London Academy</a:t>
            </a:r>
            <a:r>
              <a:rPr lang="en-GB" sz="1600" dirty="0" smtClean="0"/>
              <a:t>: Mr </a:t>
            </a:r>
            <a:r>
              <a:rPr lang="en-GB" sz="1600" dirty="0"/>
              <a:t>Michael Baxter, </a:t>
            </a:r>
            <a:r>
              <a:rPr lang="en-GB" sz="1600" dirty="0" smtClean="0"/>
              <a:t>Principal &amp; Mr </a:t>
            </a:r>
            <a:r>
              <a:rPr lang="en-GB" sz="1600" dirty="0"/>
              <a:t>Antony Smyth, Chair of </a:t>
            </a:r>
            <a:r>
              <a:rPr lang="en-GB" sz="1600" dirty="0" smtClean="0"/>
              <a:t>Governors</a:t>
            </a:r>
          </a:p>
          <a:p>
            <a:pPr>
              <a:lnSpc>
                <a:spcPts val="2000"/>
              </a:lnSpc>
            </a:pPr>
            <a:r>
              <a:rPr lang="en-GB" sz="1600" b="1" dirty="0" smtClean="0"/>
              <a:t>Cherry </a:t>
            </a:r>
            <a:r>
              <a:rPr lang="en-GB" sz="1600" b="1" dirty="0"/>
              <a:t>Garden</a:t>
            </a:r>
            <a:r>
              <a:rPr lang="en-GB" sz="1600" b="1" dirty="0" smtClean="0"/>
              <a:t>: </a:t>
            </a:r>
            <a:r>
              <a:rPr lang="en-GB" sz="1600" dirty="0" smtClean="0"/>
              <a:t>Ms </a:t>
            </a:r>
            <a:r>
              <a:rPr lang="en-GB" sz="1600" dirty="0"/>
              <a:t>Teresa Neary, </a:t>
            </a:r>
            <a:r>
              <a:rPr lang="en-GB" sz="1600" dirty="0" smtClean="0"/>
              <a:t>Headteacher &amp; Dr </a:t>
            </a:r>
            <a:r>
              <a:rPr lang="en-GB" sz="1600" dirty="0"/>
              <a:t>Margaret Morton, Chair of Governors	</a:t>
            </a:r>
            <a:endParaRPr lang="en-GB" sz="1600" dirty="0" smtClean="0"/>
          </a:p>
          <a:p>
            <a:pPr>
              <a:lnSpc>
                <a:spcPts val="2000"/>
              </a:lnSpc>
            </a:pPr>
            <a:r>
              <a:rPr lang="en-GB" sz="1600" b="1" dirty="0" smtClean="0"/>
              <a:t>20:00 Close  Dates </a:t>
            </a:r>
            <a:r>
              <a:rPr lang="en-GB" sz="1600" b="1" dirty="0"/>
              <a:t>of future meetings</a:t>
            </a:r>
            <a:r>
              <a:rPr lang="en-GB" sz="1600" b="1" dirty="0" smtClean="0"/>
              <a:t>: 26 </a:t>
            </a:r>
            <a:r>
              <a:rPr lang="en-GB" sz="1600" b="1" dirty="0"/>
              <a:t>November </a:t>
            </a:r>
            <a:r>
              <a:rPr lang="en-GB" sz="1600" b="1" dirty="0" smtClean="0"/>
              <a:t>2020  25 </a:t>
            </a:r>
            <a:r>
              <a:rPr lang="en-GB" sz="1600" b="1" dirty="0"/>
              <a:t>March </a:t>
            </a:r>
            <a:r>
              <a:rPr lang="en-GB" sz="1600" b="1" dirty="0" smtClean="0"/>
              <a:t>2021 24 </a:t>
            </a:r>
            <a:r>
              <a:rPr lang="en-GB" sz="1600" b="1" dirty="0"/>
              <a:t>June </a:t>
            </a:r>
            <a:r>
              <a:rPr lang="en-GB" sz="1600" b="1" dirty="0" smtClean="0"/>
              <a:t>2021 </a:t>
            </a:r>
            <a:endParaRPr lang="en-GB" sz="1600" dirty="0"/>
          </a:p>
        </p:txBody>
      </p:sp>
      <p:sp>
        <p:nvSpPr>
          <p:cNvPr id="4" name="Picture Placeholder 3"/>
          <p:cNvSpPr>
            <a:spLocks noGrp="1"/>
          </p:cNvSpPr>
          <p:nvPr>
            <p:ph type="pic" sz="quarter" idx="10"/>
          </p:nvPr>
        </p:nvSpPr>
        <p:spPr/>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spTree>
    <p:extLst>
      <p:ext uri="{BB962C8B-B14F-4D97-AF65-F5344CB8AC3E}">
        <p14:creationId xmlns:p14="http://schemas.microsoft.com/office/powerpoint/2010/main" val="2301909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mtClean="0"/>
              <a:t>Home learning examples</a:t>
            </a:r>
          </a:p>
        </p:txBody>
      </p:sp>
      <p:pic>
        <p:nvPicPr>
          <p:cNvPr id="17411"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92895" y="1447800"/>
            <a:ext cx="2475310" cy="2476500"/>
          </a:xfrm>
        </p:spPr>
      </p:pic>
      <p:pic>
        <p:nvPicPr>
          <p:cNvPr id="1741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652" y="1265241"/>
            <a:ext cx="3278981"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9781" y="3651250"/>
            <a:ext cx="2325291"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85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7EAAEE52-FA32-4308-8952-BD7336BD23F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406" y="398463"/>
            <a:ext cx="3429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428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smtClean="0"/>
              <a:t>Shifting priorities </a:t>
            </a:r>
          </a:p>
        </p:txBody>
      </p:sp>
      <p:sp>
        <p:nvSpPr>
          <p:cNvPr id="19459" name="Content Placeholder 2"/>
          <p:cNvSpPr>
            <a:spLocks noGrp="1"/>
          </p:cNvSpPr>
          <p:nvPr>
            <p:ph idx="1"/>
          </p:nvPr>
        </p:nvSpPr>
        <p:spPr/>
        <p:txBody>
          <a:bodyPr/>
          <a:lstStyle/>
          <a:p>
            <a:pPr eaLnBrk="1" hangingPunct="1"/>
            <a:r>
              <a:rPr lang="en-GB" altLang="en-US" smtClean="0"/>
              <a:t>From 22</a:t>
            </a:r>
            <a:r>
              <a:rPr lang="en-GB" altLang="en-US" baseline="30000" smtClean="0"/>
              <a:t>nd</a:t>
            </a:r>
            <a:r>
              <a:rPr lang="en-GB" altLang="en-US" smtClean="0"/>
              <a:t> June 60% of pupils will access school.</a:t>
            </a:r>
          </a:p>
          <a:p>
            <a:pPr eaLnBrk="1" hangingPunct="1"/>
            <a:endParaRPr lang="en-GB" altLang="en-US" smtClean="0"/>
          </a:p>
          <a:p>
            <a:pPr eaLnBrk="1" hangingPunct="1"/>
            <a:r>
              <a:rPr lang="en-GB" altLang="en-US" smtClean="0"/>
              <a:t>Set up a home learning team comprising of staff in vulnerable health  category.</a:t>
            </a:r>
          </a:p>
          <a:p>
            <a:pPr eaLnBrk="1" hangingPunct="1"/>
            <a:endParaRPr lang="en-GB" altLang="en-US" smtClean="0"/>
          </a:p>
          <a:p>
            <a:pPr eaLnBrk="1" hangingPunct="1"/>
            <a:r>
              <a:rPr lang="en-GB" altLang="en-US" smtClean="0"/>
              <a:t>Focus is on making very bespoke sensory/visual  resources for pupils with complex needs who will not return until Sept. 2020. </a:t>
            </a:r>
          </a:p>
          <a:p>
            <a:pPr eaLnBrk="1" hangingPunct="1"/>
            <a:endParaRPr lang="en-GB" altLang="en-US" smtClean="0"/>
          </a:p>
          <a:p>
            <a:pPr eaLnBrk="1" hangingPunct="1"/>
            <a:r>
              <a:rPr lang="en-GB" altLang="en-US" smtClean="0"/>
              <a:t>Transitioning for new children taking place.</a:t>
            </a:r>
          </a:p>
        </p:txBody>
      </p:sp>
    </p:spTree>
    <p:extLst>
      <p:ext uri="{BB962C8B-B14F-4D97-AF65-F5344CB8AC3E}">
        <p14:creationId xmlns:p14="http://schemas.microsoft.com/office/powerpoint/2010/main" val="2415415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smtClean="0"/>
              <a:t>Headteacher Journey</a:t>
            </a:r>
            <a:br>
              <a:rPr lang="en-GB" altLang="en-US" smtClean="0"/>
            </a:br>
            <a:endParaRPr lang="en-GB" altLang="en-US" smtClean="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Wingdings 3" charset="2"/>
              <a:buChar char=""/>
              <a:defRPr/>
            </a:pPr>
            <a:r>
              <a:rPr lang="en-GB" dirty="0" smtClean="0">
                <a:solidFill>
                  <a:schemeClr val="tx1">
                    <a:lumMod val="75000"/>
                    <a:lumOff val="25000"/>
                  </a:schemeClr>
                </a:solidFill>
              </a:rPr>
              <a:t>Beginning – Very challenging as we were a ship in the ocean with very few other ships around and unsure if we were steering in the right direction or  whether might hit an iceberg. Confusing and conflicting Government advice has been challenging and media hype.</a:t>
            </a:r>
          </a:p>
          <a:p>
            <a:pPr marL="0" indent="0" eaLnBrk="1" fontAlgn="auto" hangingPunct="1">
              <a:spcAft>
                <a:spcPts val="0"/>
              </a:spcAft>
              <a:buFont typeface="Wingdings 3" charset="2"/>
              <a:buNone/>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dirty="0" smtClean="0">
                <a:solidFill>
                  <a:schemeClr val="tx1">
                    <a:lumMod val="75000"/>
                    <a:lumOff val="25000"/>
                  </a:schemeClr>
                </a:solidFill>
              </a:rPr>
              <a:t>Middle – created a steady flow (new normal) we were comfortable with. All staff on a part-time  rota and regular communications with all staff and parents.</a:t>
            </a:r>
          </a:p>
          <a:p>
            <a:pPr eaLnBrk="1" fontAlgn="auto" hangingPunct="1">
              <a:spcAft>
                <a:spcPts val="0"/>
              </a:spcAft>
              <a:buFont typeface="Wingdings 3" charset="2"/>
              <a:buChar char=""/>
              <a:defRPr/>
            </a:pPr>
            <a:endParaRPr lang="en-GB" dirty="0">
              <a:solidFill>
                <a:schemeClr val="tx1">
                  <a:lumMod val="75000"/>
                  <a:lumOff val="25000"/>
                </a:schemeClr>
              </a:solidFill>
            </a:endParaRPr>
          </a:p>
          <a:p>
            <a:pPr eaLnBrk="1" fontAlgn="auto" hangingPunct="1">
              <a:spcAft>
                <a:spcPts val="0"/>
              </a:spcAft>
              <a:buFont typeface="Wingdings 3" charset="2"/>
              <a:buChar char=""/>
              <a:defRPr/>
            </a:pPr>
            <a:r>
              <a:rPr lang="en-GB" dirty="0" smtClean="0">
                <a:solidFill>
                  <a:schemeClr val="tx1">
                    <a:lumMod val="75000"/>
                    <a:lumOff val="25000"/>
                  </a:schemeClr>
                </a:solidFill>
              </a:rPr>
              <a:t>End period (another new normal) – Ship has a clearer direction but still many uncertainties and the prolonged uncertainties take it’s toll on </a:t>
            </a:r>
            <a:r>
              <a:rPr lang="en-GB" dirty="0" err="1">
                <a:solidFill>
                  <a:schemeClr val="tx1">
                    <a:lumMod val="75000"/>
                    <a:lumOff val="25000"/>
                  </a:schemeClr>
                </a:solidFill>
              </a:rPr>
              <a:t>H</a:t>
            </a:r>
            <a:r>
              <a:rPr lang="en-GB" dirty="0" err="1" smtClean="0">
                <a:solidFill>
                  <a:schemeClr val="tx1">
                    <a:lumMod val="75000"/>
                    <a:lumOff val="25000"/>
                  </a:schemeClr>
                </a:solidFill>
              </a:rPr>
              <a:t>eadteachers</a:t>
            </a:r>
            <a:r>
              <a:rPr lang="en-GB" dirty="0" smtClean="0">
                <a:solidFill>
                  <a:schemeClr val="tx1">
                    <a:lumMod val="75000"/>
                    <a:lumOff val="25000"/>
                  </a:schemeClr>
                </a:solidFill>
              </a:rPr>
              <a:t> and all staff.</a:t>
            </a:r>
            <a:endParaRPr lang="en-GB" dirty="0">
              <a:solidFill>
                <a:schemeClr val="tx1">
                  <a:lumMod val="75000"/>
                  <a:lumOff val="25000"/>
                </a:schemeClr>
              </a:solidFill>
            </a:endParaRPr>
          </a:p>
        </p:txBody>
      </p:sp>
    </p:spTree>
    <p:extLst>
      <p:ext uri="{BB962C8B-B14F-4D97-AF65-F5344CB8AC3E}">
        <p14:creationId xmlns:p14="http://schemas.microsoft.com/office/powerpoint/2010/main" val="2041505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altLang="en-US" smtClean="0"/>
              <a:t>Issues current/going forward</a:t>
            </a:r>
          </a:p>
        </p:txBody>
      </p:sp>
      <p:sp>
        <p:nvSpPr>
          <p:cNvPr id="17411" name="Content Placeholder 2"/>
          <p:cNvSpPr>
            <a:spLocks noGrp="1"/>
          </p:cNvSpPr>
          <p:nvPr>
            <p:ph idx="1"/>
          </p:nvPr>
        </p:nvSpPr>
        <p:spPr/>
        <p:txBody>
          <a:bodyPr/>
          <a:lstStyle/>
          <a:p>
            <a:pPr eaLnBrk="1" hangingPunct="1">
              <a:defRPr/>
            </a:pPr>
            <a:r>
              <a:rPr lang="en-GB" altLang="en-US" dirty="0" smtClean="0"/>
              <a:t>Staff shortage as  due to staggered starts and half day Fridays in some schools. Potential staff shortages with self isolation/track and trace.</a:t>
            </a:r>
          </a:p>
          <a:p>
            <a:pPr eaLnBrk="1" hangingPunct="1">
              <a:defRPr/>
            </a:pPr>
            <a:endParaRPr lang="en-GB" altLang="en-US" dirty="0" smtClean="0"/>
          </a:p>
          <a:p>
            <a:pPr eaLnBrk="1" hangingPunct="1">
              <a:defRPr/>
            </a:pPr>
            <a:r>
              <a:rPr lang="en-GB" altLang="en-US" dirty="0" smtClean="0"/>
              <a:t>Different practises in different schools  around public health guidance. </a:t>
            </a:r>
          </a:p>
          <a:p>
            <a:pPr marL="0" indent="0" eaLnBrk="1" hangingPunct="1">
              <a:buFont typeface="Wingdings 3" pitchFamily="18" charset="2"/>
              <a:buNone/>
              <a:defRPr/>
            </a:pPr>
            <a:endParaRPr lang="en-GB" altLang="en-US" dirty="0" smtClean="0"/>
          </a:p>
          <a:p>
            <a:pPr eaLnBrk="1" hangingPunct="1">
              <a:defRPr/>
            </a:pPr>
            <a:r>
              <a:rPr lang="en-GB" altLang="en-US" dirty="0" smtClean="0"/>
              <a:t>Clash of policies – Health and Education.</a:t>
            </a:r>
          </a:p>
        </p:txBody>
      </p:sp>
    </p:spTree>
    <p:extLst>
      <p:ext uri="{BB962C8B-B14F-4D97-AF65-F5344CB8AC3E}">
        <p14:creationId xmlns:p14="http://schemas.microsoft.com/office/powerpoint/2010/main" val="4205843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720000"/>
            <a:ext cx="8136904" cy="3285064"/>
          </a:xfrm>
        </p:spPr>
        <p:txBody>
          <a:bodyPr/>
          <a:lstStyle/>
          <a:p>
            <a:pPr algn="ctr"/>
            <a:r>
              <a:rPr lang="en-GB" sz="6600" b="1" dirty="0" smtClean="0"/>
              <a:t/>
            </a:r>
            <a:br>
              <a:rPr lang="en-GB" sz="6600" b="1" dirty="0" smtClean="0"/>
            </a:br>
            <a:r>
              <a:rPr lang="en-GB" sz="6600" b="1" dirty="0"/>
              <a:t/>
            </a:r>
            <a:br>
              <a:rPr lang="en-GB" sz="6600" b="1" dirty="0"/>
            </a:br>
            <a:r>
              <a:rPr lang="en-GB" sz="6600" b="1" dirty="0" smtClean="0"/>
              <a:t>Questions?</a:t>
            </a:r>
            <a:endParaRPr lang="en-GB" sz="6600" b="1" dirty="0"/>
          </a:p>
        </p:txBody>
      </p:sp>
      <p:sp>
        <p:nvSpPr>
          <p:cNvPr id="3" name="Subtitle 2"/>
          <p:cNvSpPr>
            <a:spLocks noGrp="1"/>
          </p:cNvSpPr>
          <p:nvPr>
            <p:ph type="subTitle" idx="1"/>
          </p:nvPr>
        </p:nvSpPr>
        <p:spPr>
          <a:xfrm>
            <a:off x="702888" y="4437112"/>
            <a:ext cx="6559200" cy="502160"/>
          </a:xfrm>
        </p:spPr>
        <p:txBody>
          <a:bodyPr/>
          <a:lstStyle/>
          <a:p>
            <a:pPr marL="285750" indent="-285750">
              <a:buFont typeface="Arial" panose="020B0604020202020204" pitchFamily="34" charset="0"/>
              <a:buChar char="•"/>
            </a:pPr>
            <a:endParaRPr lang="en-GB" sz="1600" dirty="0"/>
          </a:p>
          <a:p>
            <a:endParaRPr lang="en-GB" sz="1600" dirty="0"/>
          </a:p>
          <a:p>
            <a:endParaRPr lang="en-GB" dirty="0"/>
          </a:p>
          <a:p>
            <a:endParaRPr lang="en-GB" dirty="0"/>
          </a:p>
        </p:txBody>
      </p:sp>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2027" b="22027"/>
          <a:stretch>
            <a:fillRect/>
          </a:stretch>
        </p:blipFill>
        <p:spPr/>
      </p:pic>
      <p:pic>
        <p:nvPicPr>
          <p:cNvPr id="9" name="Picture Placeholder 8"/>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21139" b="21139"/>
          <a:stretch>
            <a:fillRect/>
          </a:stretch>
        </p:blipFill>
        <p:spPr/>
      </p:pic>
      <p:pic>
        <p:nvPicPr>
          <p:cNvPr id="8" name="Picture Placeholder 7"/>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15533" b="15533"/>
          <a:stretch>
            <a:fillRect/>
          </a:stretch>
        </p:blipFill>
        <p:spPr/>
      </p:pic>
    </p:spTree>
    <p:extLst>
      <p:ext uri="{BB962C8B-B14F-4D97-AF65-F5344CB8AC3E}">
        <p14:creationId xmlns:p14="http://schemas.microsoft.com/office/powerpoint/2010/main" val="51861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2060928"/>
          </a:xfrm>
        </p:spPr>
        <p:txBody>
          <a:bodyPr/>
          <a:lstStyle/>
          <a:p>
            <a:r>
              <a:rPr lang="en-GB" b="1" dirty="0" smtClean="0"/>
              <a:t>Close</a:t>
            </a:r>
            <a:br>
              <a:rPr lang="en-GB" b="1" dirty="0" smtClean="0"/>
            </a:br>
            <a:r>
              <a:rPr lang="en-GB" b="1" dirty="0"/>
              <a:t/>
            </a:r>
            <a:br>
              <a:rPr lang="en-GB" b="1" dirty="0"/>
            </a:br>
            <a:endParaRPr lang="en-GB" b="1" dirty="0"/>
          </a:p>
        </p:txBody>
      </p:sp>
      <p:sp>
        <p:nvSpPr>
          <p:cNvPr id="3" name="Subtitle 2"/>
          <p:cNvSpPr>
            <a:spLocks noGrp="1"/>
          </p:cNvSpPr>
          <p:nvPr>
            <p:ph type="subTitle" idx="1"/>
          </p:nvPr>
        </p:nvSpPr>
        <p:spPr>
          <a:xfrm>
            <a:off x="755576" y="2564904"/>
            <a:ext cx="6559200" cy="1438264"/>
          </a:xfrm>
        </p:spPr>
        <p:txBody>
          <a:bodyPr/>
          <a:lstStyle/>
          <a:p>
            <a:r>
              <a:rPr lang="en-GB" sz="2800" b="1" dirty="0"/>
              <a:t>Dates of future meetings</a:t>
            </a:r>
            <a:r>
              <a:rPr lang="en-GB" sz="2800" b="1" dirty="0" smtClean="0"/>
              <a:t>:</a:t>
            </a:r>
          </a:p>
          <a:p>
            <a:r>
              <a:rPr lang="en-GB" sz="2800" b="1" dirty="0" smtClean="0"/>
              <a:t>26 </a:t>
            </a:r>
            <a:r>
              <a:rPr lang="en-GB" sz="2800" b="1" dirty="0"/>
              <a:t>November </a:t>
            </a:r>
            <a:r>
              <a:rPr lang="en-GB" sz="2800" b="1" dirty="0" smtClean="0"/>
              <a:t>2020</a:t>
            </a:r>
          </a:p>
          <a:p>
            <a:r>
              <a:rPr lang="en-GB" sz="2800" b="1" smtClean="0"/>
              <a:t>25 </a:t>
            </a:r>
            <a:r>
              <a:rPr lang="en-GB" sz="2800" b="1"/>
              <a:t>March </a:t>
            </a:r>
            <a:r>
              <a:rPr lang="en-GB" sz="2800" b="1" smtClean="0"/>
              <a:t>2021</a:t>
            </a:r>
          </a:p>
          <a:p>
            <a:r>
              <a:rPr lang="en-GB" sz="2800" b="1" smtClean="0"/>
              <a:t>24 </a:t>
            </a:r>
            <a:r>
              <a:rPr lang="en-GB" sz="2800" b="1" dirty="0"/>
              <a:t>June 2021</a:t>
            </a:r>
            <a:endParaRPr lang="en-GB" dirty="0" smtClean="0"/>
          </a:p>
          <a:p>
            <a:endParaRPr lang="en-GB" dirty="0" smtClean="0"/>
          </a:p>
          <a:p>
            <a:pPr lvl="0"/>
            <a:endParaRPr lang="en-GB" sz="2400" i="1" dirty="0">
              <a:solidFill>
                <a:schemeClr val="lt1"/>
              </a:solidFill>
            </a:endParaRPr>
          </a:p>
          <a:p>
            <a:endParaRPr lang="en-GB" dirty="0"/>
          </a:p>
        </p:txBody>
      </p:sp>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5533" b="15533"/>
          <a:stretch>
            <a:fillRect/>
          </a:stretch>
        </p:blipFill>
        <p:spPr/>
      </p:pic>
      <p:pic>
        <p:nvPicPr>
          <p:cNvPr id="8" name="Picture Placeholder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2910" b="32910"/>
          <a:stretch>
            <a:fillRect/>
          </a:stretch>
        </p:blipFill>
        <p:spPr/>
      </p:pic>
      <p:pic>
        <p:nvPicPr>
          <p:cNvPr id="9" name="Picture Placeholder 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21139" b="21139"/>
          <a:stretch>
            <a:fillRect/>
          </a:stretch>
        </p:blipFill>
        <p:spPr/>
      </p:pic>
    </p:spTree>
    <p:extLst>
      <p:ext uri="{BB962C8B-B14F-4D97-AF65-F5344CB8AC3E}">
        <p14:creationId xmlns:p14="http://schemas.microsoft.com/office/powerpoint/2010/main" val="3330200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Contact:</a:t>
            </a:r>
            <a:endParaRPr lang="en-GB" dirty="0"/>
          </a:p>
        </p:txBody>
      </p:sp>
      <p:sp>
        <p:nvSpPr>
          <p:cNvPr id="3" name="Subtitle 2"/>
          <p:cNvSpPr>
            <a:spLocks noGrp="1"/>
          </p:cNvSpPr>
          <p:nvPr>
            <p:ph type="subTitle" idx="1"/>
          </p:nvPr>
        </p:nvSpPr>
        <p:spPr/>
        <p:txBody>
          <a:bodyPr/>
          <a:lstStyle/>
          <a:p>
            <a:r>
              <a:rPr lang="en-GB" dirty="0" smtClean="0"/>
              <a:t>Martin Deutz, Chair</a:t>
            </a:r>
          </a:p>
          <a:p>
            <a:r>
              <a:rPr lang="en-GB" smtClean="0">
                <a:hlinkClick r:id="rId2"/>
              </a:rPr>
              <a:t>Mdeutz@compass-schools.com</a:t>
            </a:r>
            <a:endParaRPr lang="en-GB" smtClean="0"/>
          </a:p>
          <a:p>
            <a:endParaRPr lang="en-GB" dirty="0" smtClean="0">
              <a:solidFill>
                <a:srgbClr val="CF0072"/>
              </a:solidFill>
            </a:endParaRPr>
          </a:p>
          <a:p>
            <a:endParaRPr lang="en-GB" dirty="0"/>
          </a:p>
        </p:txBody>
      </p:sp>
      <p:pic>
        <p:nvPicPr>
          <p:cNvPr id="1027" name="Picture 3" descr="H:\Personal\Images\four children reading.JPG"/>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rcRect t="21139" b="2113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Personal\Images\girl drawing.JPG"/>
          <p:cNvPicPr>
            <a:picLocks noGrp="1" noChangeAspect="1" noChangeArrowheads="1"/>
          </p:cNvPicPr>
          <p:nvPr>
            <p:ph type="pic" sz="quarter" idx="11"/>
          </p:nvPr>
        </p:nvPicPr>
        <p:blipFill>
          <a:blip r:embed="rId4" cstate="print">
            <a:extLst>
              <a:ext uri="{28A0092B-C50C-407E-A947-70E740481C1C}">
                <a14:useLocalDpi xmlns:a14="http://schemas.microsoft.com/office/drawing/2010/main" val="0"/>
              </a:ext>
            </a:extLst>
          </a:blip>
          <a:srcRect t="32910" b="3291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Personal\Images\hands up.JPG"/>
          <p:cNvPicPr>
            <a:picLocks noGrp="1" noChangeAspect="1" noChangeArrowheads="1"/>
          </p:cNvPicPr>
          <p:nvPr>
            <p:ph type="pic" sz="quarter" idx="12"/>
          </p:nvPr>
        </p:nvPicPr>
        <p:blipFill>
          <a:blip r:embed="rId5" cstate="print">
            <a:extLst>
              <a:ext uri="{28A0092B-C50C-407E-A947-70E740481C1C}">
                <a14:useLocalDpi xmlns:a14="http://schemas.microsoft.com/office/drawing/2010/main" val="0"/>
              </a:ext>
            </a:extLst>
          </a:blip>
          <a:srcRect t="34681" b="346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0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40432" cy="2060928"/>
          </a:xfrm>
        </p:spPr>
        <p:txBody>
          <a:bodyPr/>
          <a:lstStyle/>
          <a:p>
            <a:r>
              <a:rPr lang="en-GB" b="1" dirty="0" smtClean="0"/>
              <a:t>Director’s message</a:t>
            </a:r>
            <a:endParaRPr lang="en-GB" b="1" dirty="0"/>
          </a:p>
        </p:txBody>
      </p:sp>
      <p:sp>
        <p:nvSpPr>
          <p:cNvPr id="3" name="Subtitle 2"/>
          <p:cNvSpPr>
            <a:spLocks noGrp="1"/>
          </p:cNvSpPr>
          <p:nvPr>
            <p:ph type="subTitle" idx="1"/>
          </p:nvPr>
        </p:nvSpPr>
        <p:spPr>
          <a:xfrm>
            <a:off x="720000" y="2566800"/>
            <a:ext cx="6559200" cy="1438264"/>
          </a:xfrm>
        </p:spPr>
        <p:txBody>
          <a:bodyPr/>
          <a:lstStyle/>
          <a:p>
            <a:endParaRPr lang="en-GB" dirty="0" smtClean="0"/>
          </a:p>
          <a:p>
            <a:endParaRPr lang="en-GB" dirty="0" smtClean="0"/>
          </a:p>
          <a:p>
            <a:r>
              <a:rPr lang="en-GB" b="1" dirty="0" smtClean="0"/>
              <a:t>Nina Dohel – Director of Education</a:t>
            </a:r>
            <a:r>
              <a:rPr lang="en-GB" dirty="0" smtClean="0"/>
              <a:t>	</a:t>
            </a:r>
          </a:p>
          <a:p>
            <a:endParaRPr lang="en-GB" dirty="0"/>
          </a:p>
        </p:txBody>
      </p:sp>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5533" b="15533"/>
          <a:stretch>
            <a:fillRect/>
          </a:stretch>
        </p:blipFill>
        <p:spPr/>
      </p:pic>
      <p:pic>
        <p:nvPicPr>
          <p:cNvPr id="8" name="Picture Placeholder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2910" b="32910"/>
          <a:stretch>
            <a:fillRect/>
          </a:stretch>
        </p:blipFill>
        <p:spPr/>
      </p:pic>
      <p:pic>
        <p:nvPicPr>
          <p:cNvPr id="9" name="Picture Placeholder 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21139" b="21139"/>
          <a:stretch>
            <a:fillRect/>
          </a:stretch>
        </p:blipFill>
        <p:spPr/>
      </p:pic>
    </p:spTree>
    <p:extLst>
      <p:ext uri="{BB962C8B-B14F-4D97-AF65-F5344CB8AC3E}">
        <p14:creationId xmlns:p14="http://schemas.microsoft.com/office/powerpoint/2010/main" val="4293440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668424" cy="2060928"/>
          </a:xfrm>
        </p:spPr>
        <p:txBody>
          <a:bodyPr/>
          <a:lstStyle/>
          <a:p>
            <a:r>
              <a:rPr lang="en-GB" b="1" dirty="0" smtClean="0"/>
              <a:t>Assistant Director’s message</a:t>
            </a:r>
            <a:endParaRPr lang="en-GB" b="1" dirty="0"/>
          </a:p>
        </p:txBody>
      </p:sp>
      <p:sp>
        <p:nvSpPr>
          <p:cNvPr id="3" name="Subtitle 2"/>
          <p:cNvSpPr>
            <a:spLocks noGrp="1"/>
          </p:cNvSpPr>
          <p:nvPr>
            <p:ph type="subTitle" idx="1"/>
          </p:nvPr>
        </p:nvSpPr>
        <p:spPr>
          <a:xfrm>
            <a:off x="720000" y="2566800"/>
            <a:ext cx="7956456" cy="1870312"/>
          </a:xfrm>
        </p:spPr>
        <p:txBody>
          <a:bodyPr/>
          <a:lstStyle/>
          <a:p>
            <a:endParaRPr lang="en-GB" dirty="0" smtClean="0"/>
          </a:p>
          <a:p>
            <a:endParaRPr lang="en-GB" dirty="0" smtClean="0"/>
          </a:p>
          <a:p>
            <a:endParaRPr lang="en-GB" b="1" dirty="0" smtClean="0"/>
          </a:p>
          <a:p>
            <a:r>
              <a:rPr lang="en-GB" b="1" dirty="0" smtClean="0"/>
              <a:t>Terry Segarty – Assistant Director of Learning and Achievement</a:t>
            </a:r>
            <a:r>
              <a:rPr lang="en-GB" dirty="0" smtClean="0"/>
              <a:t>	</a:t>
            </a:r>
          </a:p>
          <a:p>
            <a:endParaRPr lang="en-GB" dirty="0"/>
          </a:p>
        </p:txBody>
      </p:sp>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5533" b="15533"/>
          <a:stretch>
            <a:fillRect/>
          </a:stretch>
        </p:blipFill>
        <p:spPr/>
      </p:pic>
      <p:pic>
        <p:nvPicPr>
          <p:cNvPr id="8" name="Picture Placeholder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2910" b="32910"/>
          <a:stretch>
            <a:fillRect/>
          </a:stretch>
        </p:blipFill>
        <p:spPr/>
      </p:pic>
      <p:pic>
        <p:nvPicPr>
          <p:cNvPr id="9" name="Picture Placeholder 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21139" b="21139"/>
          <a:stretch>
            <a:fillRect/>
          </a:stretch>
        </p:blipFill>
        <p:spPr/>
      </p:pic>
    </p:spTree>
    <p:extLst>
      <p:ext uri="{BB962C8B-B14F-4D97-AF65-F5344CB8AC3E}">
        <p14:creationId xmlns:p14="http://schemas.microsoft.com/office/powerpoint/2010/main" val="4293440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16632"/>
            <a:ext cx="6300272" cy="836792"/>
          </a:xfrm>
        </p:spPr>
        <p:txBody>
          <a:bodyPr/>
          <a:lstStyle/>
          <a:p>
            <a:r>
              <a:rPr lang="en-GB" sz="2400" b="1" dirty="0" smtClean="0"/>
              <a:t>Phased Return to School w/c 15</a:t>
            </a:r>
            <a:r>
              <a:rPr lang="en-GB" sz="2400" b="1" baseline="30000" dirty="0" smtClean="0"/>
              <a:t>th</a:t>
            </a:r>
            <a:r>
              <a:rPr lang="en-GB" sz="2400" b="1" dirty="0" smtClean="0"/>
              <a:t> June</a:t>
            </a:r>
            <a:endParaRPr lang="en-GB" sz="2400" b="1" dirty="0"/>
          </a:p>
        </p:txBody>
      </p:sp>
      <p:sp>
        <p:nvSpPr>
          <p:cNvPr id="4" name="Picture Placeholder 3"/>
          <p:cNvSpPr>
            <a:spLocks noGrp="1"/>
          </p:cNvSpPr>
          <p:nvPr>
            <p:ph type="pic" sz="quarter" idx="10"/>
          </p:nvPr>
        </p:nvSpPr>
        <p:spPr/>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graphicFrame>
        <p:nvGraphicFramePr>
          <p:cNvPr id="7" name="Table 6"/>
          <p:cNvGraphicFramePr>
            <a:graphicFrameLocks noGrp="1"/>
          </p:cNvGraphicFramePr>
          <p:nvPr>
            <p:extLst>
              <p:ext uri="{D42A27DB-BD31-4B8C-83A1-F6EECF244321}">
                <p14:modId xmlns:p14="http://schemas.microsoft.com/office/powerpoint/2010/main" val="3344239842"/>
              </p:ext>
            </p:extLst>
          </p:nvPr>
        </p:nvGraphicFramePr>
        <p:xfrm>
          <a:off x="706700" y="3775894"/>
          <a:ext cx="7267882" cy="1256674"/>
        </p:xfrm>
        <a:graphic>
          <a:graphicData uri="http://schemas.openxmlformats.org/drawingml/2006/table">
            <a:tbl>
              <a:tblPr firstRow="1" firstCol="1" bandRow="1">
                <a:tableStyleId>{5C22544A-7EE6-4342-B048-85BDC9FD1C3A}</a:tableStyleId>
              </a:tblPr>
              <a:tblGrid>
                <a:gridCol w="1016628">
                  <a:extLst>
                    <a:ext uri="{9D8B030D-6E8A-4147-A177-3AD203B41FA5}">
                      <a16:colId xmlns:a16="http://schemas.microsoft.com/office/drawing/2014/main" xmlns="" val="3027001579"/>
                    </a:ext>
                  </a:extLst>
                </a:gridCol>
                <a:gridCol w="861549">
                  <a:extLst>
                    <a:ext uri="{9D8B030D-6E8A-4147-A177-3AD203B41FA5}">
                      <a16:colId xmlns:a16="http://schemas.microsoft.com/office/drawing/2014/main" xmlns="" val="224583684"/>
                    </a:ext>
                  </a:extLst>
                </a:gridCol>
                <a:gridCol w="861549">
                  <a:extLst>
                    <a:ext uri="{9D8B030D-6E8A-4147-A177-3AD203B41FA5}">
                      <a16:colId xmlns:a16="http://schemas.microsoft.com/office/drawing/2014/main" xmlns="" val="3346043854"/>
                    </a:ext>
                  </a:extLst>
                </a:gridCol>
                <a:gridCol w="1647712">
                  <a:extLst>
                    <a:ext uri="{9D8B030D-6E8A-4147-A177-3AD203B41FA5}">
                      <a16:colId xmlns:a16="http://schemas.microsoft.com/office/drawing/2014/main" xmlns="" val="4187241913"/>
                    </a:ext>
                  </a:extLst>
                </a:gridCol>
                <a:gridCol w="1831509">
                  <a:extLst>
                    <a:ext uri="{9D8B030D-6E8A-4147-A177-3AD203B41FA5}">
                      <a16:colId xmlns:a16="http://schemas.microsoft.com/office/drawing/2014/main" xmlns="" val="2377625647"/>
                    </a:ext>
                  </a:extLst>
                </a:gridCol>
                <a:gridCol w="1048935">
                  <a:extLst>
                    <a:ext uri="{9D8B030D-6E8A-4147-A177-3AD203B41FA5}">
                      <a16:colId xmlns:a16="http://schemas.microsoft.com/office/drawing/2014/main" xmlns="" val="26001829"/>
                    </a:ext>
                  </a:extLst>
                </a:gridCol>
              </a:tblGrid>
              <a:tr h="502669">
                <a:tc>
                  <a:txBody>
                    <a:bodyPr/>
                    <a:lstStyle/>
                    <a:p>
                      <a:pPr>
                        <a:spcAft>
                          <a:spcPts val="0"/>
                        </a:spcAft>
                      </a:pPr>
                      <a:r>
                        <a:rPr lang="en-GB" sz="1400">
                          <a:solidFill>
                            <a:srgbClr val="002060"/>
                          </a:solidFill>
                          <a:effectLst/>
                        </a:rPr>
                        <a:t>w/c</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Nursery</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Primary</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Special Primary</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Special Secondary</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Secondary</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2264946451"/>
                  </a:ext>
                </a:extLst>
              </a:tr>
              <a:tr h="251335">
                <a:tc>
                  <a:txBody>
                    <a:bodyPr/>
                    <a:lstStyle/>
                    <a:p>
                      <a:pPr>
                        <a:spcAft>
                          <a:spcPts val="0"/>
                        </a:spcAft>
                      </a:pPr>
                      <a:r>
                        <a:rPr lang="en-GB" sz="1400">
                          <a:solidFill>
                            <a:srgbClr val="002060"/>
                          </a:solidFill>
                          <a:effectLst/>
                        </a:rPr>
                        <a:t>1/6/20</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4/5</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70/75</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1/3</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0</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dirty="0">
                          <a:solidFill>
                            <a:srgbClr val="002060"/>
                          </a:solidFill>
                          <a:effectLst/>
                        </a:rPr>
                        <a:t>0</a:t>
                      </a:r>
                      <a:endParaRPr lang="en-GB" sz="1400" dirty="0">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3874279686"/>
                  </a:ext>
                </a:extLst>
              </a:tr>
              <a:tr h="251335">
                <a:tc>
                  <a:txBody>
                    <a:bodyPr/>
                    <a:lstStyle/>
                    <a:p>
                      <a:pPr>
                        <a:spcAft>
                          <a:spcPts val="0"/>
                        </a:spcAft>
                      </a:pPr>
                      <a:r>
                        <a:rPr lang="en-GB" sz="1400">
                          <a:solidFill>
                            <a:srgbClr val="002060"/>
                          </a:solidFill>
                          <a:effectLst/>
                        </a:rPr>
                        <a:t>8/6/20</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5/5</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74/75</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2/3</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0</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0</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1017837512"/>
                  </a:ext>
                </a:extLst>
              </a:tr>
              <a:tr h="251335">
                <a:tc>
                  <a:txBody>
                    <a:bodyPr/>
                    <a:lstStyle/>
                    <a:p>
                      <a:pPr>
                        <a:spcAft>
                          <a:spcPts val="0"/>
                        </a:spcAft>
                      </a:pPr>
                      <a:r>
                        <a:rPr lang="en-GB" sz="1400">
                          <a:solidFill>
                            <a:srgbClr val="002060"/>
                          </a:solidFill>
                          <a:effectLst/>
                        </a:rPr>
                        <a:t>15/06/20</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5/5</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74/75</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3/3</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a:solidFill>
                            <a:srgbClr val="002060"/>
                          </a:solidFill>
                          <a:effectLst/>
                        </a:rPr>
                        <a:t>4/4</a:t>
                      </a:r>
                      <a:endParaRPr lang="en-GB" sz="140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a:spcAft>
                          <a:spcPts val="0"/>
                        </a:spcAft>
                      </a:pPr>
                      <a:r>
                        <a:rPr lang="en-GB" sz="1400" dirty="0" smtClean="0">
                          <a:solidFill>
                            <a:srgbClr val="002060"/>
                          </a:solidFill>
                          <a:effectLst/>
                        </a:rPr>
                        <a:t>20/21</a:t>
                      </a:r>
                      <a:endParaRPr lang="en-GB" sz="1400" dirty="0">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xmlns="" val="3784784617"/>
                  </a:ext>
                </a:extLst>
              </a:tr>
            </a:tbl>
          </a:graphicData>
        </a:graphic>
      </p:graphicFrame>
      <p:sp>
        <p:nvSpPr>
          <p:cNvPr id="8" name="Rectangle 1"/>
          <p:cNvSpPr>
            <a:spLocks noGrp="1" noChangeArrowheads="1"/>
          </p:cNvSpPr>
          <p:nvPr>
            <p:ph type="subTitle" idx="1"/>
          </p:nvPr>
        </p:nvSpPr>
        <p:spPr bwMode="auto">
          <a:xfrm>
            <a:off x="539552" y="621268"/>
            <a:ext cx="810635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rgbClr val="002060"/>
                </a:solidFill>
                <a:effectLst/>
                <a:ea typeface="Calibri" panose="020F0502020204030204" pitchFamily="34" charset="0"/>
                <a:cs typeface="Arial" panose="020B0604020202020204" pitchFamily="34" charset="0"/>
              </a:rPr>
              <a:t>The phased return to schools continued last week with </a:t>
            </a:r>
            <a:r>
              <a:rPr lang="en-GB" altLang="en-US" sz="1400" dirty="0" smtClean="0">
                <a:solidFill>
                  <a:srgbClr val="002060"/>
                </a:solidFill>
                <a:ea typeface="Calibri" panose="020F0502020204030204" pitchFamily="34" charset="0"/>
                <a:cs typeface="Arial" panose="020B0604020202020204" pitchFamily="34" charset="0"/>
              </a:rPr>
              <a:t>very nearly </a:t>
            </a:r>
            <a:r>
              <a:rPr kumimoji="0" lang="en-GB" altLang="en-US" sz="1400" b="0" i="0" u="none" strike="noStrike" cap="none" normalizeH="0" baseline="0" dirty="0" smtClean="0">
                <a:ln>
                  <a:noFill/>
                </a:ln>
                <a:solidFill>
                  <a:srgbClr val="002060"/>
                </a:solidFill>
                <a:effectLst/>
                <a:ea typeface="Calibri" panose="020F0502020204030204" pitchFamily="34" charset="0"/>
                <a:cs typeface="Arial" panose="020B0604020202020204" pitchFamily="34" charset="0"/>
              </a:rPr>
              <a:t>all secondary school settings in Southwark opening for students in years 10 and 12 (GCSE years). </a:t>
            </a:r>
          </a:p>
          <a:p>
            <a:pPr marL="0" marR="0" lvl="0" indent="0" algn="l" defTabSz="914400" rtl="0" eaLnBrk="0" fontAlgn="base" latinLnBrk="0" hangingPunct="0">
              <a:lnSpc>
                <a:spcPct val="100000"/>
              </a:lnSpc>
              <a:spcBef>
                <a:spcPct val="0"/>
              </a:spcBef>
              <a:spcAft>
                <a:spcPct val="0"/>
              </a:spcAft>
              <a:buClrTx/>
              <a:buSzTx/>
              <a:tabLst/>
            </a:pPr>
            <a:endParaRPr kumimoji="0" lang="en-GB" altLang="en-US" sz="14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rgbClr val="002060"/>
                </a:solidFill>
                <a:effectLst/>
                <a:ea typeface="Calibri" panose="020F0502020204030204" pitchFamily="34" charset="0"/>
                <a:cs typeface="Arial" panose="020B0604020202020204" pitchFamily="34" charset="0"/>
              </a:rPr>
              <a:t>As with primary and nursery settings, students are being taught in “bubbles” of up to 15 students and are working to reduced timetables to account for 2 metre social distancing, voluntary attendance and health and safety hygiene requirements identified from settings’ risk assessments.</a:t>
            </a:r>
          </a:p>
          <a:p>
            <a:pPr marL="0" marR="0" lvl="0" indent="0" algn="l" defTabSz="914400" rtl="0" eaLnBrk="0" fontAlgn="base" latinLnBrk="0" hangingPunct="0">
              <a:lnSpc>
                <a:spcPct val="100000"/>
              </a:lnSpc>
              <a:spcBef>
                <a:spcPct val="0"/>
              </a:spcBef>
              <a:spcAft>
                <a:spcPct val="0"/>
              </a:spcAft>
              <a:buClrTx/>
              <a:buSzTx/>
              <a:tabLst/>
            </a:pPr>
            <a:endParaRPr kumimoji="0" lang="en-GB" altLang="en-US" sz="14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rgbClr val="002060"/>
                </a:solidFill>
                <a:effectLst/>
                <a:ea typeface="Calibri" panose="020F0502020204030204" pitchFamily="34" charset="0"/>
                <a:cs typeface="Arial" panose="020B0604020202020204" pitchFamily="34" charset="0"/>
              </a:rPr>
              <a:t>Special schools and hospital schools have individually risk assessed their pupils and have offered on-site provision where appropriate from March 2020.</a:t>
            </a:r>
          </a:p>
          <a:p>
            <a:pPr marL="0" marR="0" lvl="0" indent="0" algn="l" defTabSz="914400" rtl="0" eaLnBrk="0" fontAlgn="base" latinLnBrk="0" hangingPunct="0">
              <a:lnSpc>
                <a:spcPct val="100000"/>
              </a:lnSpc>
              <a:spcBef>
                <a:spcPct val="0"/>
              </a:spcBef>
              <a:spcAft>
                <a:spcPct val="0"/>
              </a:spcAft>
              <a:buClrTx/>
              <a:buSzTx/>
              <a:tabLst/>
            </a:pPr>
            <a:endParaRPr kumimoji="0" lang="en-GB" altLang="en-US" sz="14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rgbClr val="002060"/>
                </a:solidFill>
                <a:effectLst/>
                <a:ea typeface="Calibri" panose="020F0502020204030204" pitchFamily="34" charset="0"/>
                <a:cs typeface="Arial" panose="020B0604020202020204" pitchFamily="34" charset="0"/>
              </a:rPr>
              <a:t>Vulnerable pupils and young people continue to be carefully monitored by schools, Family Early help and social services if they are not currently attending a setting or their attendance is sporadic.</a:t>
            </a:r>
            <a:endParaRPr kumimoji="0" lang="en-GB" altLang="en-US" sz="1400" b="0"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076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394" y="373503"/>
            <a:ext cx="6559200" cy="908800"/>
          </a:xfrm>
        </p:spPr>
        <p:txBody>
          <a:bodyPr/>
          <a:lstStyle/>
          <a:p>
            <a:r>
              <a:rPr lang="en-GB" sz="2400" b="1" dirty="0"/>
              <a:t>Phased Return to </a:t>
            </a:r>
            <a:r>
              <a:rPr lang="en-GB" sz="2400" b="1" dirty="0" smtClean="0"/>
              <a:t>School: Data</a:t>
            </a:r>
            <a:endParaRPr lang="en-GB" sz="2400" dirty="0"/>
          </a:p>
        </p:txBody>
      </p:sp>
      <p:sp>
        <p:nvSpPr>
          <p:cNvPr id="3" name="Subtitle 2"/>
          <p:cNvSpPr>
            <a:spLocks noGrp="1"/>
          </p:cNvSpPr>
          <p:nvPr>
            <p:ph type="subTitle" idx="1"/>
          </p:nvPr>
        </p:nvSpPr>
        <p:spPr/>
        <p:txBody>
          <a:bodyPr/>
          <a:lstStyle/>
          <a:p>
            <a:endParaRPr lang="en-GB" dirty="0"/>
          </a:p>
        </p:txBody>
      </p:sp>
      <p:sp>
        <p:nvSpPr>
          <p:cNvPr id="4" name="Picture Placeholder 3"/>
          <p:cNvSpPr>
            <a:spLocks noGrp="1"/>
          </p:cNvSpPr>
          <p:nvPr>
            <p:ph type="pic" sz="quarter" idx="10"/>
          </p:nvPr>
        </p:nvSpPr>
        <p:spPr/>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graphicFrame>
        <p:nvGraphicFramePr>
          <p:cNvPr id="7" name="Table 6"/>
          <p:cNvGraphicFramePr>
            <a:graphicFrameLocks noGrp="1"/>
          </p:cNvGraphicFramePr>
          <p:nvPr>
            <p:extLst>
              <p:ext uri="{D42A27DB-BD31-4B8C-83A1-F6EECF244321}">
                <p14:modId xmlns:p14="http://schemas.microsoft.com/office/powerpoint/2010/main" val="1602679185"/>
              </p:ext>
            </p:extLst>
          </p:nvPr>
        </p:nvGraphicFramePr>
        <p:xfrm>
          <a:off x="611560" y="1625159"/>
          <a:ext cx="7976693" cy="3661585"/>
        </p:xfrm>
        <a:graphic>
          <a:graphicData uri="http://schemas.openxmlformats.org/drawingml/2006/table">
            <a:tbl>
              <a:tblPr firstRow="1" firstCol="1" bandRow="1">
                <a:tableStyleId>{5C22544A-7EE6-4342-B048-85BDC9FD1C3A}</a:tableStyleId>
              </a:tblPr>
              <a:tblGrid>
                <a:gridCol w="4016252">
                  <a:extLst>
                    <a:ext uri="{9D8B030D-6E8A-4147-A177-3AD203B41FA5}">
                      <a16:colId xmlns:a16="http://schemas.microsoft.com/office/drawing/2014/main" xmlns="" val="1224982976"/>
                    </a:ext>
                  </a:extLst>
                </a:gridCol>
                <a:gridCol w="1080120">
                  <a:extLst>
                    <a:ext uri="{9D8B030D-6E8A-4147-A177-3AD203B41FA5}">
                      <a16:colId xmlns:a16="http://schemas.microsoft.com/office/drawing/2014/main" xmlns="" val="494660191"/>
                    </a:ext>
                  </a:extLst>
                </a:gridCol>
                <a:gridCol w="720080">
                  <a:extLst>
                    <a:ext uri="{9D8B030D-6E8A-4147-A177-3AD203B41FA5}">
                      <a16:colId xmlns:a16="http://schemas.microsoft.com/office/drawing/2014/main" xmlns="" val="407827546"/>
                    </a:ext>
                  </a:extLst>
                </a:gridCol>
                <a:gridCol w="864096">
                  <a:extLst>
                    <a:ext uri="{9D8B030D-6E8A-4147-A177-3AD203B41FA5}">
                      <a16:colId xmlns:a16="http://schemas.microsoft.com/office/drawing/2014/main" xmlns="" val="3070528396"/>
                    </a:ext>
                  </a:extLst>
                </a:gridCol>
                <a:gridCol w="1296145">
                  <a:extLst>
                    <a:ext uri="{9D8B030D-6E8A-4147-A177-3AD203B41FA5}">
                      <a16:colId xmlns:a16="http://schemas.microsoft.com/office/drawing/2014/main" xmlns="" val="3090004438"/>
                    </a:ext>
                  </a:extLst>
                </a:gridCol>
              </a:tblGrid>
              <a:tr h="1239127">
                <a:tc>
                  <a:txBody>
                    <a:bodyPr/>
                    <a:lstStyle/>
                    <a:p>
                      <a:pPr algn="l">
                        <a:spcAft>
                          <a:spcPts val="0"/>
                        </a:spcAft>
                      </a:pPr>
                      <a:r>
                        <a:rPr lang="en-GB" sz="1400">
                          <a:solidFill>
                            <a:srgbClr val="002060"/>
                          </a:solidFill>
                          <a:effectLst/>
                        </a:rPr>
                        <a:t>Phased return to schools</a:t>
                      </a:r>
                    </a:p>
                    <a:p>
                      <a:pPr algn="l">
                        <a:spcAft>
                          <a:spcPts val="0"/>
                        </a:spcAft>
                      </a:pPr>
                      <a:r>
                        <a:rPr lang="en-GB" sz="1400">
                          <a:solidFill>
                            <a:srgbClr val="002060"/>
                          </a:solidFill>
                          <a:effectLst/>
                        </a:rPr>
                        <a:t>The following data is based upon schools’ attendance returns to the local authority (“Southwark Stats”). </a:t>
                      </a:r>
                    </a:p>
                    <a:p>
                      <a:pPr algn="l">
                        <a:spcAft>
                          <a:spcPts val="0"/>
                        </a:spcAft>
                      </a:pPr>
                      <a:r>
                        <a:rPr lang="en-GB" sz="1400">
                          <a:solidFill>
                            <a:srgbClr val="002060"/>
                          </a:solidFill>
                          <a:effectLst/>
                        </a:rPr>
                        <a:t>All schools are returning their attendance data even if it is a nil return due to closure.</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dirty="0">
                          <a:solidFill>
                            <a:srgbClr val="002060"/>
                          </a:solidFill>
                          <a:effectLst/>
                        </a:rPr>
                        <a:t>Week 1</a:t>
                      </a:r>
                    </a:p>
                    <a:p>
                      <a:pPr algn="ctr">
                        <a:spcAft>
                          <a:spcPts val="0"/>
                        </a:spcAft>
                      </a:pPr>
                      <a:r>
                        <a:rPr lang="en-GB" sz="1400" dirty="0">
                          <a:solidFill>
                            <a:srgbClr val="002060"/>
                          </a:solidFill>
                          <a:effectLst/>
                        </a:rPr>
                        <a:t>w/c  1</a:t>
                      </a:r>
                      <a:r>
                        <a:rPr lang="en-GB" sz="1400" baseline="30000" dirty="0">
                          <a:solidFill>
                            <a:srgbClr val="002060"/>
                          </a:solidFill>
                          <a:effectLst/>
                        </a:rPr>
                        <a:t>st</a:t>
                      </a:r>
                      <a:r>
                        <a:rPr lang="en-GB" sz="1400" dirty="0">
                          <a:solidFill>
                            <a:srgbClr val="002060"/>
                          </a:solidFill>
                          <a:effectLst/>
                        </a:rPr>
                        <a:t> June 2020</a:t>
                      </a:r>
                      <a:endParaRPr lang="en-GB" sz="1400" dirty="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Week 2</a:t>
                      </a:r>
                    </a:p>
                    <a:p>
                      <a:pPr algn="ctr">
                        <a:spcAft>
                          <a:spcPts val="0"/>
                        </a:spcAft>
                      </a:pPr>
                      <a:r>
                        <a:rPr lang="en-GB" sz="1400">
                          <a:solidFill>
                            <a:srgbClr val="002060"/>
                          </a:solidFill>
                          <a:effectLst/>
                        </a:rPr>
                        <a:t>w/c  8</a:t>
                      </a:r>
                      <a:r>
                        <a:rPr lang="en-GB" sz="1400" baseline="30000">
                          <a:solidFill>
                            <a:srgbClr val="002060"/>
                          </a:solidFill>
                          <a:effectLst/>
                        </a:rPr>
                        <a:t>th</a:t>
                      </a:r>
                      <a:r>
                        <a:rPr lang="en-GB" sz="1400">
                          <a:solidFill>
                            <a:srgbClr val="002060"/>
                          </a:solidFill>
                          <a:effectLst/>
                        </a:rPr>
                        <a:t> June 2020</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Week 3</a:t>
                      </a:r>
                    </a:p>
                    <a:p>
                      <a:pPr algn="ctr">
                        <a:spcAft>
                          <a:spcPts val="0"/>
                        </a:spcAft>
                      </a:pPr>
                      <a:r>
                        <a:rPr lang="en-GB" sz="1400">
                          <a:solidFill>
                            <a:srgbClr val="002060"/>
                          </a:solidFill>
                          <a:effectLst/>
                        </a:rPr>
                        <a:t>w/c  15</a:t>
                      </a:r>
                      <a:r>
                        <a:rPr lang="en-GB" sz="1400" baseline="30000">
                          <a:solidFill>
                            <a:srgbClr val="002060"/>
                          </a:solidFill>
                          <a:effectLst/>
                        </a:rPr>
                        <a:t>th</a:t>
                      </a:r>
                      <a:r>
                        <a:rPr lang="en-GB" sz="1400">
                          <a:solidFill>
                            <a:srgbClr val="002060"/>
                          </a:solidFill>
                          <a:effectLst/>
                        </a:rPr>
                        <a:t> </a:t>
                      </a:r>
                    </a:p>
                    <a:p>
                      <a:pPr algn="ctr">
                        <a:spcAft>
                          <a:spcPts val="0"/>
                        </a:spcAft>
                      </a:pPr>
                      <a:r>
                        <a:rPr lang="en-GB" sz="1400">
                          <a:solidFill>
                            <a:srgbClr val="002060"/>
                          </a:solidFill>
                          <a:effectLst/>
                        </a:rPr>
                        <a:t>June 2020</a:t>
                      </a:r>
                      <a:endParaRPr lang="en-GB" sz="1400">
                        <a:solidFill>
                          <a:srgbClr val="002060"/>
                        </a:solidFill>
                        <a:effectLst/>
                        <a:latin typeface="Calibri" panose="020F0502020204030204" pitchFamily="34" charset="0"/>
                        <a:ea typeface="Calibri" panose="020F0502020204030204" pitchFamily="34" charset="0"/>
                      </a:endParaRPr>
                    </a:p>
                  </a:txBody>
                  <a:tcPr marL="0" marR="0" marT="0" marB="0"/>
                </a:tc>
                <a:tc>
                  <a:txBody>
                    <a:bodyPr/>
                    <a:lstStyle/>
                    <a:p>
                      <a:pPr algn="l">
                        <a:spcAft>
                          <a:spcPts val="0"/>
                        </a:spcAft>
                      </a:pPr>
                      <a:r>
                        <a:rPr lang="en-GB" sz="1400">
                          <a:solidFill>
                            <a:srgbClr val="002060"/>
                          </a:solidFill>
                          <a:effectLst/>
                        </a:rPr>
                        <a:t>Commentary</a:t>
                      </a:r>
                      <a:endParaRPr lang="en-GB" sz="1400">
                        <a:solidFill>
                          <a:srgbClr val="002060"/>
                        </a:solidFill>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xmlns="" val="2822913786"/>
                  </a:ext>
                </a:extLst>
              </a:tr>
              <a:tr h="495651">
                <a:tc>
                  <a:txBody>
                    <a:bodyPr/>
                    <a:lstStyle/>
                    <a:p>
                      <a:pPr algn="l">
                        <a:spcAft>
                          <a:spcPts val="0"/>
                        </a:spcAft>
                      </a:pPr>
                      <a:r>
                        <a:rPr lang="en-GB" sz="1400">
                          <a:solidFill>
                            <a:srgbClr val="002060"/>
                          </a:solidFill>
                          <a:effectLst/>
                        </a:rPr>
                        <a:t>Number of schools completing and submitting a return to the LA (2 reported zero attendance due to phased return commencing 22.6.20)</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84</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84</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106</a:t>
                      </a:r>
                      <a:endParaRPr lang="en-GB" sz="1400">
                        <a:solidFill>
                          <a:srgbClr val="002060"/>
                        </a:solidFill>
                        <a:effectLst/>
                        <a:latin typeface="Calibri" panose="020F0502020204030204" pitchFamily="34" charset="0"/>
                        <a:ea typeface="Calibri" panose="020F0502020204030204" pitchFamily="34" charset="0"/>
                      </a:endParaRPr>
                    </a:p>
                  </a:txBody>
                  <a:tcPr marL="0" marR="0" marT="0" marB="0"/>
                </a:tc>
                <a:tc>
                  <a:txBody>
                    <a:bodyPr/>
                    <a:lstStyle/>
                    <a:p>
                      <a:pPr algn="ctr">
                        <a:spcAft>
                          <a:spcPts val="0"/>
                        </a:spcAft>
                      </a:pPr>
                      <a:r>
                        <a:rPr lang="en-GB" sz="1400">
                          <a:solidFill>
                            <a:srgbClr val="002060"/>
                          </a:solidFill>
                          <a:effectLst/>
                        </a:rPr>
                        <a:t>100% of schools</a:t>
                      </a:r>
                      <a:endParaRPr lang="en-GB" sz="1400">
                        <a:solidFill>
                          <a:srgbClr val="002060"/>
                        </a:solidFill>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xmlns="" val="3477684678"/>
                  </a:ext>
                </a:extLst>
              </a:tr>
              <a:tr h="247825">
                <a:tc>
                  <a:txBody>
                    <a:bodyPr/>
                    <a:lstStyle/>
                    <a:p>
                      <a:pPr algn="l">
                        <a:spcAft>
                          <a:spcPts val="0"/>
                        </a:spcAft>
                      </a:pPr>
                      <a:r>
                        <a:rPr lang="en-GB" sz="1400">
                          <a:solidFill>
                            <a:srgbClr val="002060"/>
                          </a:solidFill>
                          <a:effectLst/>
                        </a:rPr>
                        <a:t>Number of children who attended at least once during the week </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2,977</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4,077</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7,499</a:t>
                      </a:r>
                      <a:endParaRPr lang="en-GB" sz="1400">
                        <a:solidFill>
                          <a:srgbClr val="002060"/>
                        </a:solidFill>
                        <a:effectLst/>
                        <a:latin typeface="Calibri" panose="020F0502020204030204" pitchFamily="34" charset="0"/>
                        <a:ea typeface="Calibri" panose="020F0502020204030204" pitchFamily="34" charset="0"/>
                      </a:endParaRPr>
                    </a:p>
                  </a:txBody>
                  <a:tcPr marL="0" marR="0" marT="0" marB="0"/>
                </a:tc>
                <a:tc>
                  <a:txBody>
                    <a:bodyPr/>
                    <a:lstStyle/>
                    <a:p>
                      <a:pPr algn="ctr">
                        <a:spcAft>
                          <a:spcPts val="0"/>
                        </a:spcAft>
                      </a:pPr>
                      <a:r>
                        <a:rPr lang="en-GB" sz="1400">
                          <a:solidFill>
                            <a:srgbClr val="002060"/>
                          </a:solidFill>
                          <a:effectLst/>
                        </a:rPr>
                        <a:t>+45% </a:t>
                      </a:r>
                      <a:endParaRPr lang="en-GB" sz="1400">
                        <a:solidFill>
                          <a:srgbClr val="002060"/>
                        </a:solidFill>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xmlns="" val="388247469"/>
                  </a:ext>
                </a:extLst>
              </a:tr>
              <a:tr h="247825">
                <a:tc>
                  <a:txBody>
                    <a:bodyPr/>
                    <a:lstStyle/>
                    <a:p>
                      <a:pPr algn="l">
                        <a:spcAft>
                          <a:spcPts val="0"/>
                        </a:spcAft>
                      </a:pPr>
                      <a:r>
                        <a:rPr lang="en-GB" sz="1400">
                          <a:solidFill>
                            <a:srgbClr val="002060"/>
                          </a:solidFill>
                          <a:effectLst/>
                        </a:rPr>
                        <a:t>Average daily number of children attending</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2,072</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3,286</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5,231</a:t>
                      </a:r>
                      <a:endParaRPr lang="en-GB" sz="1400">
                        <a:solidFill>
                          <a:srgbClr val="002060"/>
                        </a:solidFill>
                        <a:effectLst/>
                        <a:latin typeface="Calibri" panose="020F0502020204030204" pitchFamily="34" charset="0"/>
                        <a:ea typeface="Calibri" panose="020F0502020204030204" pitchFamily="34" charset="0"/>
                      </a:endParaRPr>
                    </a:p>
                  </a:txBody>
                  <a:tcPr marL="0" marR="0" marT="0" marB="0"/>
                </a:tc>
                <a:tc>
                  <a:txBody>
                    <a:bodyPr/>
                    <a:lstStyle/>
                    <a:p>
                      <a:pPr algn="ctr">
                        <a:spcAft>
                          <a:spcPts val="0"/>
                        </a:spcAft>
                      </a:pPr>
                      <a:r>
                        <a:rPr lang="en-GB" sz="1400">
                          <a:solidFill>
                            <a:srgbClr val="002060"/>
                          </a:solidFill>
                          <a:effectLst/>
                        </a:rPr>
                        <a:t>+37%</a:t>
                      </a:r>
                      <a:endParaRPr lang="en-GB" sz="1400">
                        <a:solidFill>
                          <a:srgbClr val="002060"/>
                        </a:solidFill>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xmlns="" val="3310055315"/>
                  </a:ext>
                </a:extLst>
              </a:tr>
              <a:tr h="247825">
                <a:tc>
                  <a:txBody>
                    <a:bodyPr/>
                    <a:lstStyle/>
                    <a:p>
                      <a:pPr algn="l">
                        <a:spcAft>
                          <a:spcPts val="0"/>
                        </a:spcAft>
                      </a:pPr>
                      <a:r>
                        <a:rPr lang="en-GB" sz="1400">
                          <a:solidFill>
                            <a:srgbClr val="002060"/>
                          </a:solidFill>
                          <a:effectLst/>
                        </a:rPr>
                        <a:t>Lowest daily number of children attending during the week</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1,098</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2,824</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4,483</a:t>
                      </a:r>
                      <a:endParaRPr lang="en-GB" sz="1400">
                        <a:solidFill>
                          <a:srgbClr val="002060"/>
                        </a:solidFill>
                        <a:effectLst/>
                        <a:latin typeface="Calibri" panose="020F0502020204030204" pitchFamily="34" charset="0"/>
                        <a:ea typeface="Calibri" panose="020F0502020204030204" pitchFamily="34" charset="0"/>
                      </a:endParaRPr>
                    </a:p>
                  </a:txBody>
                  <a:tcPr marL="0" marR="0" marT="0" marB="0"/>
                </a:tc>
                <a:tc>
                  <a:txBody>
                    <a:bodyPr/>
                    <a:lstStyle/>
                    <a:p>
                      <a:pPr algn="ctr">
                        <a:spcAft>
                          <a:spcPts val="0"/>
                        </a:spcAft>
                      </a:pPr>
                      <a:r>
                        <a:rPr lang="en-GB" sz="1400">
                          <a:solidFill>
                            <a:srgbClr val="002060"/>
                          </a:solidFill>
                          <a:effectLst/>
                        </a:rPr>
                        <a:t>+37%</a:t>
                      </a:r>
                      <a:endParaRPr lang="en-GB" sz="1400">
                        <a:solidFill>
                          <a:srgbClr val="002060"/>
                        </a:solidFill>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xmlns="" val="2594671869"/>
                  </a:ext>
                </a:extLst>
              </a:tr>
              <a:tr h="247825">
                <a:tc>
                  <a:txBody>
                    <a:bodyPr/>
                    <a:lstStyle/>
                    <a:p>
                      <a:pPr algn="l">
                        <a:spcAft>
                          <a:spcPts val="0"/>
                        </a:spcAft>
                      </a:pPr>
                      <a:r>
                        <a:rPr lang="en-GB" sz="1400">
                          <a:solidFill>
                            <a:srgbClr val="002060"/>
                          </a:solidFill>
                          <a:effectLst/>
                        </a:rPr>
                        <a:t>Highest daily number of children attending during the week</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2,500</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3,504</a:t>
                      </a:r>
                      <a:endParaRPr lang="en-GB" sz="1400">
                        <a:solidFill>
                          <a:srgbClr val="002060"/>
                        </a:solidFill>
                        <a:effectLst/>
                        <a:latin typeface="Calibri" panose="020F0502020204030204" pitchFamily="34" charset="0"/>
                        <a:ea typeface="Calibri" panose="020F0502020204030204" pitchFamily="34" charset="0"/>
                      </a:endParaRPr>
                    </a:p>
                  </a:txBody>
                  <a:tcPr marL="51198" marR="51198" marT="0" marB="0"/>
                </a:tc>
                <a:tc>
                  <a:txBody>
                    <a:bodyPr/>
                    <a:lstStyle/>
                    <a:p>
                      <a:pPr algn="ctr">
                        <a:spcAft>
                          <a:spcPts val="0"/>
                        </a:spcAft>
                      </a:pPr>
                      <a:r>
                        <a:rPr lang="en-GB" sz="1400">
                          <a:solidFill>
                            <a:srgbClr val="002060"/>
                          </a:solidFill>
                          <a:effectLst/>
                        </a:rPr>
                        <a:t>5,569</a:t>
                      </a:r>
                      <a:endParaRPr lang="en-GB" sz="1400">
                        <a:solidFill>
                          <a:srgbClr val="002060"/>
                        </a:solidFill>
                        <a:effectLst/>
                        <a:latin typeface="Calibri" panose="020F0502020204030204" pitchFamily="34" charset="0"/>
                        <a:ea typeface="Calibri" panose="020F0502020204030204" pitchFamily="34" charset="0"/>
                      </a:endParaRPr>
                    </a:p>
                  </a:txBody>
                  <a:tcPr marL="0" marR="0" marT="0" marB="0"/>
                </a:tc>
                <a:tc>
                  <a:txBody>
                    <a:bodyPr/>
                    <a:lstStyle/>
                    <a:p>
                      <a:pPr algn="ctr">
                        <a:spcAft>
                          <a:spcPts val="0"/>
                        </a:spcAft>
                      </a:pPr>
                      <a:r>
                        <a:rPr lang="en-GB" sz="1400" dirty="0">
                          <a:solidFill>
                            <a:srgbClr val="002060"/>
                          </a:solidFill>
                          <a:effectLst/>
                        </a:rPr>
                        <a:t>+37%</a:t>
                      </a:r>
                      <a:endParaRPr lang="en-GB" sz="1400" dirty="0">
                        <a:solidFill>
                          <a:srgbClr val="002060"/>
                        </a:solidFill>
                        <a:effectLst/>
                        <a:latin typeface="Calibri" panose="020F0502020204030204" pitchFamily="34" charset="0"/>
                        <a:ea typeface="Calibri" panose="020F0502020204030204" pitchFamily="34" charset="0"/>
                      </a:endParaRPr>
                    </a:p>
                  </a:txBody>
                  <a:tcPr marL="0" marR="0" marT="0" marB="0"/>
                </a:tc>
                <a:extLst>
                  <a:ext uri="{0D108BD9-81ED-4DB2-BD59-A6C34878D82A}">
                    <a16:rowId xmlns:a16="http://schemas.microsoft.com/office/drawing/2014/main" xmlns="" val="4247753257"/>
                  </a:ext>
                </a:extLst>
              </a:tr>
            </a:tbl>
          </a:graphicData>
        </a:graphic>
      </p:graphicFrame>
    </p:spTree>
    <p:extLst>
      <p:ext uri="{BB962C8B-B14F-4D97-AF65-F5344CB8AC3E}">
        <p14:creationId xmlns:p14="http://schemas.microsoft.com/office/powerpoint/2010/main" val="311388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720000"/>
            <a:ext cx="8136904" cy="3285064"/>
          </a:xfrm>
        </p:spPr>
        <p:txBody>
          <a:bodyPr/>
          <a:lstStyle/>
          <a:p>
            <a:pPr algn="ctr"/>
            <a:r>
              <a:rPr lang="en-GB" sz="6600" b="1" dirty="0" smtClean="0"/>
              <a:t/>
            </a:r>
            <a:br>
              <a:rPr lang="en-GB" sz="6600" b="1" dirty="0" smtClean="0"/>
            </a:br>
            <a:r>
              <a:rPr lang="en-GB" sz="6600" b="1" dirty="0"/>
              <a:t/>
            </a:r>
            <a:br>
              <a:rPr lang="en-GB" sz="6600" b="1" dirty="0"/>
            </a:br>
            <a:r>
              <a:rPr lang="en-GB" sz="6600" b="1" dirty="0" smtClean="0"/>
              <a:t>Questions?</a:t>
            </a:r>
            <a:endParaRPr lang="en-GB" sz="6600" b="1" dirty="0"/>
          </a:p>
        </p:txBody>
      </p:sp>
      <p:sp>
        <p:nvSpPr>
          <p:cNvPr id="3" name="Subtitle 2"/>
          <p:cNvSpPr>
            <a:spLocks noGrp="1"/>
          </p:cNvSpPr>
          <p:nvPr>
            <p:ph type="subTitle" idx="1"/>
          </p:nvPr>
        </p:nvSpPr>
        <p:spPr>
          <a:xfrm>
            <a:off x="702888" y="4437112"/>
            <a:ext cx="6559200" cy="502160"/>
          </a:xfrm>
        </p:spPr>
        <p:txBody>
          <a:bodyPr/>
          <a:lstStyle/>
          <a:p>
            <a:pPr marL="285750" indent="-285750">
              <a:buFont typeface="Arial" panose="020B0604020202020204" pitchFamily="34" charset="0"/>
              <a:buChar char="•"/>
            </a:pPr>
            <a:endParaRPr lang="en-GB" sz="1600" dirty="0"/>
          </a:p>
          <a:p>
            <a:endParaRPr lang="en-GB" sz="1600" dirty="0"/>
          </a:p>
          <a:p>
            <a:endParaRPr lang="en-GB" dirty="0"/>
          </a:p>
          <a:p>
            <a:endParaRPr lang="en-GB" dirty="0"/>
          </a:p>
        </p:txBody>
      </p:sp>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22027" b="22027"/>
          <a:stretch>
            <a:fillRect/>
          </a:stretch>
        </p:blipFill>
        <p:spPr/>
      </p:pic>
      <p:pic>
        <p:nvPicPr>
          <p:cNvPr id="9" name="Picture Placeholder 8"/>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21139" b="21139"/>
          <a:stretch>
            <a:fillRect/>
          </a:stretch>
        </p:blipFill>
        <p:spPr/>
      </p:pic>
      <p:pic>
        <p:nvPicPr>
          <p:cNvPr id="8" name="Picture Placeholder 7"/>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15533" b="15533"/>
          <a:stretch>
            <a:fillRect/>
          </a:stretch>
        </p:blipFill>
        <p:spPr/>
      </p:pic>
    </p:spTree>
    <p:extLst>
      <p:ext uri="{BB962C8B-B14F-4D97-AF65-F5344CB8AC3E}">
        <p14:creationId xmlns:p14="http://schemas.microsoft.com/office/powerpoint/2010/main" val="3070578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2060928"/>
          </a:xfrm>
        </p:spPr>
        <p:txBody>
          <a:bodyPr/>
          <a:lstStyle/>
          <a:p>
            <a:r>
              <a:rPr lang="en-GB" b="1" dirty="0" smtClean="0"/>
              <a:t>Bessemer and </a:t>
            </a:r>
            <a:r>
              <a:rPr lang="en-GB" b="1" dirty="0" err="1" smtClean="0"/>
              <a:t>Keyworth</a:t>
            </a:r>
            <a:r>
              <a:rPr lang="en-GB" b="1" dirty="0" smtClean="0"/>
              <a:t> Federation</a:t>
            </a:r>
            <a:endParaRPr lang="en-GB" b="1" dirty="0"/>
          </a:p>
        </p:txBody>
      </p:sp>
      <p:sp>
        <p:nvSpPr>
          <p:cNvPr id="3" name="Subtitle 2"/>
          <p:cNvSpPr>
            <a:spLocks noGrp="1"/>
          </p:cNvSpPr>
          <p:nvPr>
            <p:ph type="subTitle" idx="1"/>
          </p:nvPr>
        </p:nvSpPr>
        <p:spPr>
          <a:xfrm>
            <a:off x="720000" y="2566800"/>
            <a:ext cx="6559200" cy="1438264"/>
          </a:xfrm>
        </p:spPr>
        <p:txBody>
          <a:bodyPr/>
          <a:lstStyle/>
          <a:p>
            <a:endParaRPr lang="en-GB" dirty="0" smtClean="0"/>
          </a:p>
          <a:p>
            <a:endParaRPr lang="en-GB" dirty="0" smtClean="0"/>
          </a:p>
          <a:p>
            <a:r>
              <a:rPr lang="en-GB" b="1" dirty="0" smtClean="0"/>
              <a:t>Sarah Beard, Executive Headteacher</a:t>
            </a:r>
          </a:p>
          <a:p>
            <a:r>
              <a:rPr lang="en-GB" b="1" dirty="0" smtClean="0"/>
              <a:t>Karen Azaadi, Vice-Chair of Governors</a:t>
            </a:r>
            <a:r>
              <a:rPr lang="en-GB" dirty="0" smtClean="0"/>
              <a:t>	</a:t>
            </a:r>
          </a:p>
          <a:p>
            <a:endParaRPr lang="en-GB" dirty="0"/>
          </a:p>
        </p:txBody>
      </p:sp>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5533" b="15533"/>
          <a:stretch>
            <a:fillRect/>
          </a:stretch>
        </p:blipFill>
        <p:spPr/>
      </p:pic>
      <p:pic>
        <p:nvPicPr>
          <p:cNvPr id="8" name="Picture Placeholder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2910" b="32910"/>
          <a:stretch>
            <a:fillRect/>
          </a:stretch>
        </p:blipFill>
        <p:spPr/>
      </p:pic>
      <p:pic>
        <p:nvPicPr>
          <p:cNvPr id="9" name="Picture Placeholder 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21139" b="21139"/>
          <a:stretch>
            <a:fillRect/>
          </a:stretch>
        </p:blipFill>
        <p:spPr/>
      </p:pic>
    </p:spTree>
    <p:extLst>
      <p:ext uri="{BB962C8B-B14F-4D97-AF65-F5344CB8AC3E}">
        <p14:creationId xmlns:p14="http://schemas.microsoft.com/office/powerpoint/2010/main" val="4293440167"/>
      </p:ext>
    </p:extLst>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outhwark presentation">
  <a:themeElements>
    <a:clrScheme name="Southwark PwP Gold">
      <a:dk1>
        <a:srgbClr val="F0AB00"/>
      </a:dk1>
      <a:lt1>
        <a:srgbClr val="FFFFFF"/>
      </a:lt1>
      <a:dk2>
        <a:srgbClr val="CF0072"/>
      </a:dk2>
      <a:lt2>
        <a:srgbClr val="34B233"/>
      </a:lt2>
      <a:accent1>
        <a:srgbClr val="B6BF00"/>
      </a:accent1>
      <a:accent2>
        <a:srgbClr val="00C0B5"/>
      </a:accent2>
      <a:accent3>
        <a:srgbClr val="00A9E0"/>
      </a:accent3>
      <a:accent4>
        <a:srgbClr val="0065BD"/>
      </a:accent4>
      <a:accent5>
        <a:srgbClr val="80379B"/>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l">
  <a:themeElements>
    <a:clrScheme name="Southwark PwP Teal">
      <a:dk1>
        <a:srgbClr val="00C0B5"/>
      </a:dk1>
      <a:lt1>
        <a:srgbClr val="FFFFFF"/>
      </a:lt1>
      <a:dk2>
        <a:srgbClr val="FF6319"/>
      </a:dk2>
      <a:lt2>
        <a:srgbClr val="34B233"/>
      </a:lt2>
      <a:accent1>
        <a:srgbClr val="B6BF00"/>
      </a:accent1>
      <a:accent2>
        <a:srgbClr val="F0AB00"/>
      </a:accent2>
      <a:accent3>
        <a:srgbClr val="00A9E0"/>
      </a:accent3>
      <a:accent4>
        <a:srgbClr val="0065BD"/>
      </a:accent4>
      <a:accent5>
        <a:srgbClr val="80379B"/>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urple">
  <a:themeElements>
    <a:clrScheme name="Southwark PwP Purple">
      <a:dk1>
        <a:srgbClr val="80379B"/>
      </a:dk1>
      <a:lt1>
        <a:srgbClr val="FFFFFF"/>
      </a:lt1>
      <a:dk2>
        <a:srgbClr val="00A9E0"/>
      </a:dk2>
      <a:lt2>
        <a:srgbClr val="34B233"/>
      </a:lt2>
      <a:accent1>
        <a:srgbClr val="B6BF00"/>
      </a:accent1>
      <a:accent2>
        <a:srgbClr val="00C0B5"/>
      </a:accent2>
      <a:accent3>
        <a:srgbClr val="00A9E0"/>
      </a:accent3>
      <a:accent4>
        <a:srgbClr val="0065BD"/>
      </a:accent4>
      <a:accent5>
        <a:srgbClr val="F0AB00"/>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ark Yellow">
  <a:themeElements>
    <a:clrScheme name="Southwark PwP Purple">
      <a:dk1>
        <a:srgbClr val="B6BF00"/>
      </a:dk1>
      <a:lt1>
        <a:srgbClr val="FFFFFF"/>
      </a:lt1>
      <a:dk2>
        <a:srgbClr val="CF0072"/>
      </a:dk2>
      <a:lt2>
        <a:srgbClr val="34B233"/>
      </a:lt2>
      <a:accent1>
        <a:srgbClr val="B6BF00"/>
      </a:accent1>
      <a:accent2>
        <a:srgbClr val="00C0B5"/>
      </a:accent2>
      <a:accent3>
        <a:srgbClr val="00A9E0"/>
      </a:accent3>
      <a:accent4>
        <a:srgbClr val="0065BD"/>
      </a:accent4>
      <a:accent5>
        <a:srgbClr val="F0AB00"/>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6.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Southwark presentation</Template>
  <TotalTime>567</TotalTime>
  <Words>1904</Words>
  <Application>Microsoft Office PowerPoint</Application>
  <PresentationFormat>On-screen Show (4:3)</PresentationFormat>
  <Paragraphs>272</Paragraphs>
  <Slides>37</Slides>
  <Notes>1</Notes>
  <HiddenSlides>0</HiddenSlides>
  <MMClips>0</MMClips>
  <ScaleCrop>false</ScaleCrop>
  <HeadingPairs>
    <vt:vector size="4" baseType="variant">
      <vt:variant>
        <vt:lpstr>Theme</vt:lpstr>
      </vt:variant>
      <vt:variant>
        <vt:i4>6</vt:i4>
      </vt:variant>
      <vt:variant>
        <vt:lpstr>Slide Titles</vt:lpstr>
      </vt:variant>
      <vt:variant>
        <vt:i4>37</vt:i4>
      </vt:variant>
    </vt:vector>
  </HeadingPairs>
  <TitlesOfParts>
    <vt:vector size="43" baseType="lpstr">
      <vt:lpstr>Southwark presentation</vt:lpstr>
      <vt:lpstr>Teal</vt:lpstr>
      <vt:lpstr>Purple</vt:lpstr>
      <vt:lpstr>Dark Yellow</vt:lpstr>
      <vt:lpstr>Facet</vt:lpstr>
      <vt:lpstr>Adjacency</vt:lpstr>
      <vt:lpstr>Southwark Governors’ Association </vt:lpstr>
      <vt:lpstr>Welcome and introductions</vt:lpstr>
      <vt:lpstr>Agenda</vt:lpstr>
      <vt:lpstr>Director’s message</vt:lpstr>
      <vt:lpstr>Assistant Director’s message</vt:lpstr>
      <vt:lpstr>Phased Return to School w/c 15th June</vt:lpstr>
      <vt:lpstr>Phased Return to School: Data</vt:lpstr>
      <vt:lpstr>  Questions?</vt:lpstr>
      <vt:lpstr>Bessemer and Keyworth Federation</vt:lpstr>
      <vt:lpstr>Lockdown</vt:lpstr>
      <vt:lpstr>Governors support during lockdown</vt:lpstr>
      <vt:lpstr>Wider opening</vt:lpstr>
      <vt:lpstr>Wider opening support from governors </vt:lpstr>
      <vt:lpstr>Can’t Stop the Feeling</vt:lpstr>
      <vt:lpstr>City of London Academy</vt:lpstr>
      <vt:lpstr>PowerPoint Presentation</vt:lpstr>
      <vt:lpstr>Cherry Garden School</vt:lpstr>
      <vt:lpstr>Cherry Garden’s response to COVID 19</vt:lpstr>
      <vt:lpstr>Initial stages</vt:lpstr>
      <vt:lpstr>Risk Assessments </vt:lpstr>
      <vt:lpstr>Communications</vt:lpstr>
      <vt:lpstr>Governors</vt:lpstr>
      <vt:lpstr>Governors</vt:lpstr>
      <vt:lpstr>Pupil Numbers </vt:lpstr>
      <vt:lpstr>PowerPoint Presentation</vt:lpstr>
      <vt:lpstr>Playground initiative</vt:lpstr>
      <vt:lpstr>Home Learning</vt:lpstr>
      <vt:lpstr>PowerPoint Presentation</vt:lpstr>
      <vt:lpstr>PowerPoint Presentation</vt:lpstr>
      <vt:lpstr>Home learning examples</vt:lpstr>
      <vt:lpstr>PowerPoint Presentation</vt:lpstr>
      <vt:lpstr>Shifting priorities </vt:lpstr>
      <vt:lpstr>Headteacher Journey </vt:lpstr>
      <vt:lpstr>Issues current/going forward</vt:lpstr>
      <vt:lpstr>  Questions?</vt:lpstr>
      <vt:lpstr>Close  </vt:lpstr>
      <vt:lpstr>Contact:</vt:lpstr>
    </vt:vector>
  </TitlesOfParts>
  <Company>Southwark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Governor training and development</dc:title>
  <dc:creator>Cleary, Ela</dc:creator>
  <cp:lastModifiedBy>Cleary, Ela</cp:lastModifiedBy>
  <cp:revision>69</cp:revision>
  <cp:lastPrinted>2019-01-29T19:54:09Z</cp:lastPrinted>
  <dcterms:created xsi:type="dcterms:W3CDTF">2018-07-04T06:29:17Z</dcterms:created>
  <dcterms:modified xsi:type="dcterms:W3CDTF">2020-06-25T14:08:56Z</dcterms:modified>
</cp:coreProperties>
</file>