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4" r:id="rId3"/>
    <p:sldId id="265" r:id="rId4"/>
    <p:sldId id="258" r:id="rId5"/>
    <p:sldId id="259" r:id="rId6"/>
    <p:sldId id="269" r:id="rId7"/>
    <p:sldId id="260" r:id="rId8"/>
    <p:sldId id="270" r:id="rId9"/>
    <p:sldId id="271" r:id="rId10"/>
    <p:sldId id="261" r:id="rId11"/>
    <p:sldId id="262" r:id="rId12"/>
    <p:sldId id="263" r:id="rId13"/>
    <p:sldId id="266"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3" autoAdjust="0"/>
    <p:restoredTop sz="94660"/>
  </p:normalViewPr>
  <p:slideViewPr>
    <p:cSldViewPr snapToGrid="0">
      <p:cViewPr varScale="1">
        <p:scale>
          <a:sx n="80" d="100"/>
          <a:sy n="80"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430A7F-A358-48FC-992B-19F22FCBC21C}" type="datetimeFigureOut">
              <a:rPr lang="en-GB" smtClean="0"/>
              <a:t>23/06/2022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E02F5-F081-4B8D-A901-98B2214FFC1A}" type="slidenum">
              <a:rPr lang="en-GB" smtClean="0"/>
              <a:t>‹#›</a:t>
            </a:fld>
            <a:endParaRPr lang="en-GB"/>
          </a:p>
        </p:txBody>
      </p:sp>
    </p:spTree>
    <p:extLst>
      <p:ext uri="{BB962C8B-B14F-4D97-AF65-F5344CB8AC3E}">
        <p14:creationId xmlns:p14="http://schemas.microsoft.com/office/powerpoint/2010/main" val="1720564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9F0B66-00E7-4A4D-97C8-D04277BF503F}"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7965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Most</a:t>
            </a:r>
            <a:r>
              <a:rPr lang="en-GB" baseline="0" dirty="0" smtClean="0"/>
              <a:t> MASH teams have 4 Key agencies. Social Care, Police, Child Health and Education </a:t>
            </a:r>
            <a:endParaRPr lang="en-GB" dirty="0" smtClean="0"/>
          </a:p>
          <a:p>
            <a:pPr marL="171450" indent="-171450">
              <a:buFont typeface="Arial" panose="020B0604020202020204" pitchFamily="34" charset="0"/>
              <a:buChar char="•"/>
            </a:pPr>
            <a:r>
              <a:rPr lang="en-GB" dirty="0" smtClean="0"/>
              <a:t>The absence of educatio</a:t>
            </a:r>
            <a:r>
              <a:rPr lang="en-GB" baseline="0" dirty="0" smtClean="0"/>
              <a:t>n from MASH means that we need to work harder to make children more visible in our screening and risk assessments to get a better understanding of risk and safety for each individual child. </a:t>
            </a:r>
          </a:p>
          <a:p>
            <a:pPr marL="171450" indent="-171450">
              <a:buFont typeface="Arial" panose="020B0604020202020204" pitchFamily="34" charset="0"/>
              <a:buChar char="•"/>
            </a:pPr>
            <a:r>
              <a:rPr lang="en-GB" baseline="0" dirty="0" smtClean="0"/>
              <a:t>Schools and nurseries have regular contact with children and their parents and have a better understanding of their attachment to their carers, basic care quality and daily care arrangements which also feed into building a better picture of parenting capacity. </a:t>
            </a:r>
          </a:p>
          <a:p>
            <a:pPr marL="171450" indent="-171450">
              <a:buFont typeface="Arial" panose="020B0604020202020204" pitchFamily="34" charset="0"/>
              <a:buChar char="•"/>
            </a:pPr>
            <a:r>
              <a:rPr lang="en-GB" baseline="0" dirty="0" smtClean="0"/>
              <a:t>During this training exercise, we will need to discuss and look at what information will help us build a better picture of children during the MAISY process and how we can implement this in daily practice. </a:t>
            </a:r>
          </a:p>
          <a:p>
            <a:pPr marL="171450" indent="-171450">
              <a:buFont typeface="Arial" panose="020B0604020202020204" pitchFamily="34" charset="0"/>
              <a:buChar char="•"/>
            </a:pPr>
            <a:r>
              <a:rPr lang="en-GB" baseline="0" dirty="0" smtClean="0"/>
              <a:t>We need to also look at how we can insure that sibling welfare is also considered during the MAISY process to build a holistic picture of how all the children in the household are impacted by the presenting safeguarding worries raised.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9F0B66-00E7-4A4D-97C8-D04277BF503F}"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3185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Most</a:t>
            </a:r>
            <a:r>
              <a:rPr lang="en-GB" baseline="0" dirty="0" smtClean="0"/>
              <a:t> MASH teams have 4 Key agencies. Social Care, Police, Child Health and Education </a:t>
            </a:r>
            <a:endParaRPr lang="en-GB" dirty="0" smtClean="0"/>
          </a:p>
          <a:p>
            <a:pPr marL="171450" indent="-171450">
              <a:buFont typeface="Arial" panose="020B0604020202020204" pitchFamily="34" charset="0"/>
              <a:buChar char="•"/>
            </a:pPr>
            <a:r>
              <a:rPr lang="en-GB" dirty="0" smtClean="0"/>
              <a:t>The absence of educatio</a:t>
            </a:r>
            <a:r>
              <a:rPr lang="en-GB" baseline="0" dirty="0" smtClean="0"/>
              <a:t>n from MASH means that we need to work harder to make children more visible in our screening and risk assessments to get a better understanding of risk and safety for each individual child. </a:t>
            </a:r>
          </a:p>
          <a:p>
            <a:pPr marL="171450" indent="-171450">
              <a:buFont typeface="Arial" panose="020B0604020202020204" pitchFamily="34" charset="0"/>
              <a:buChar char="•"/>
            </a:pPr>
            <a:r>
              <a:rPr lang="en-GB" baseline="0" dirty="0" smtClean="0"/>
              <a:t>Schools and nurseries have regular contact with children and their parents and have a better understanding of their attachment to their carers, basic care quality and daily care arrangements which also feed into building a better picture of parenting capacity. </a:t>
            </a:r>
          </a:p>
          <a:p>
            <a:pPr marL="171450" indent="-171450">
              <a:buFont typeface="Arial" panose="020B0604020202020204" pitchFamily="34" charset="0"/>
              <a:buChar char="•"/>
            </a:pPr>
            <a:r>
              <a:rPr lang="en-GB" baseline="0" dirty="0" smtClean="0"/>
              <a:t>During this training exercise, we will need to discuss and look at what information will help us build a better picture of children during the MAISY process and how we can implement this in daily practice. </a:t>
            </a:r>
          </a:p>
          <a:p>
            <a:pPr marL="171450" indent="-171450">
              <a:buFont typeface="Arial" panose="020B0604020202020204" pitchFamily="34" charset="0"/>
              <a:buChar char="•"/>
            </a:pPr>
            <a:r>
              <a:rPr lang="en-GB" baseline="0" dirty="0" smtClean="0"/>
              <a:t>We need to also look at how we can insure that sibling welfare is also considered during the MAISY process to build a holistic picture of how all the children in the household are impacted by the presenting safeguarding worries raised.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9F0B66-00E7-4A4D-97C8-D04277BF503F}"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70981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Most</a:t>
            </a:r>
            <a:r>
              <a:rPr lang="en-GB" baseline="0" dirty="0" smtClean="0"/>
              <a:t> MASH teams have 4 Key agencies. Social Care, Police, Child Health and Education </a:t>
            </a:r>
            <a:endParaRPr lang="en-GB" dirty="0" smtClean="0"/>
          </a:p>
          <a:p>
            <a:pPr marL="171450" indent="-171450">
              <a:buFont typeface="Arial" panose="020B0604020202020204" pitchFamily="34" charset="0"/>
              <a:buChar char="•"/>
            </a:pPr>
            <a:r>
              <a:rPr lang="en-GB" dirty="0" smtClean="0"/>
              <a:t>The absence of educatio</a:t>
            </a:r>
            <a:r>
              <a:rPr lang="en-GB" baseline="0" dirty="0" smtClean="0"/>
              <a:t>n from MASH means that we need to work harder to make children more visible in our screening and risk assessments to get a better understanding of risk and safety for each individual child. </a:t>
            </a:r>
          </a:p>
          <a:p>
            <a:pPr marL="171450" indent="-171450">
              <a:buFont typeface="Arial" panose="020B0604020202020204" pitchFamily="34" charset="0"/>
              <a:buChar char="•"/>
            </a:pPr>
            <a:r>
              <a:rPr lang="en-GB" baseline="0" dirty="0" smtClean="0"/>
              <a:t>Schools and nurseries have regular contact with children and their parents and have a better understanding of their attachment to their carers, basic care quality and daily care arrangements which also feed into building a better picture of parenting capacity. </a:t>
            </a:r>
          </a:p>
          <a:p>
            <a:pPr marL="171450" indent="-171450">
              <a:buFont typeface="Arial" panose="020B0604020202020204" pitchFamily="34" charset="0"/>
              <a:buChar char="•"/>
            </a:pPr>
            <a:r>
              <a:rPr lang="en-GB" baseline="0" dirty="0" smtClean="0"/>
              <a:t>During this training exercise, we will need to discuss and look at what information will help us build a better picture of children during the MAISY process and how we can implement this in daily practice. </a:t>
            </a:r>
          </a:p>
          <a:p>
            <a:pPr marL="171450" indent="-171450">
              <a:buFont typeface="Arial" panose="020B0604020202020204" pitchFamily="34" charset="0"/>
              <a:buChar char="•"/>
            </a:pPr>
            <a:r>
              <a:rPr lang="en-GB" baseline="0" dirty="0" smtClean="0"/>
              <a:t>We need to also look at how we can insure that sibling welfare is also considered during the MAISY process to build a holistic picture of how all the children in the household are impacted by the presenting safeguarding worries raised.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9F0B66-00E7-4A4D-97C8-D04277BF503F}"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4391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D62CF9-BDE0-42C5-9FD8-4016C83F1AD8}"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87F2D-1AE2-4DA9-998A-FECAA10FE2D3}" type="slidenum">
              <a:rPr lang="en-GB" smtClean="0"/>
              <a:t>‹#›</a:t>
            </a:fld>
            <a:endParaRPr lang="en-GB"/>
          </a:p>
        </p:txBody>
      </p:sp>
    </p:spTree>
    <p:extLst>
      <p:ext uri="{BB962C8B-B14F-4D97-AF65-F5344CB8AC3E}">
        <p14:creationId xmlns:p14="http://schemas.microsoft.com/office/powerpoint/2010/main" val="288020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D62CF9-BDE0-42C5-9FD8-4016C83F1AD8}"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87F2D-1AE2-4DA9-998A-FECAA10FE2D3}" type="slidenum">
              <a:rPr lang="en-GB" smtClean="0"/>
              <a:t>‹#›</a:t>
            </a:fld>
            <a:endParaRPr lang="en-GB"/>
          </a:p>
        </p:txBody>
      </p:sp>
    </p:spTree>
    <p:extLst>
      <p:ext uri="{BB962C8B-B14F-4D97-AF65-F5344CB8AC3E}">
        <p14:creationId xmlns:p14="http://schemas.microsoft.com/office/powerpoint/2010/main" val="120856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D62CF9-BDE0-42C5-9FD8-4016C83F1AD8}"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87F2D-1AE2-4DA9-998A-FECAA10FE2D3}" type="slidenum">
              <a:rPr lang="en-GB" smtClean="0"/>
              <a:t>‹#›</a:t>
            </a:fld>
            <a:endParaRPr lang="en-GB"/>
          </a:p>
        </p:txBody>
      </p:sp>
    </p:spTree>
    <p:extLst>
      <p:ext uri="{BB962C8B-B14F-4D97-AF65-F5344CB8AC3E}">
        <p14:creationId xmlns:p14="http://schemas.microsoft.com/office/powerpoint/2010/main" val="244472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D62CF9-BDE0-42C5-9FD8-4016C83F1AD8}"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87F2D-1AE2-4DA9-998A-FECAA10FE2D3}" type="slidenum">
              <a:rPr lang="en-GB" smtClean="0"/>
              <a:t>‹#›</a:t>
            </a:fld>
            <a:endParaRPr lang="en-GB"/>
          </a:p>
        </p:txBody>
      </p:sp>
    </p:spTree>
    <p:extLst>
      <p:ext uri="{BB962C8B-B14F-4D97-AF65-F5344CB8AC3E}">
        <p14:creationId xmlns:p14="http://schemas.microsoft.com/office/powerpoint/2010/main" val="75517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D62CF9-BDE0-42C5-9FD8-4016C83F1AD8}"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87F2D-1AE2-4DA9-998A-FECAA10FE2D3}" type="slidenum">
              <a:rPr lang="en-GB" smtClean="0"/>
              <a:t>‹#›</a:t>
            </a:fld>
            <a:endParaRPr lang="en-GB"/>
          </a:p>
        </p:txBody>
      </p:sp>
    </p:spTree>
    <p:extLst>
      <p:ext uri="{BB962C8B-B14F-4D97-AF65-F5344CB8AC3E}">
        <p14:creationId xmlns:p14="http://schemas.microsoft.com/office/powerpoint/2010/main" val="1431797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D62CF9-BDE0-42C5-9FD8-4016C83F1AD8}"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87F2D-1AE2-4DA9-998A-FECAA10FE2D3}" type="slidenum">
              <a:rPr lang="en-GB" smtClean="0"/>
              <a:t>‹#›</a:t>
            </a:fld>
            <a:endParaRPr lang="en-GB"/>
          </a:p>
        </p:txBody>
      </p:sp>
    </p:spTree>
    <p:extLst>
      <p:ext uri="{BB962C8B-B14F-4D97-AF65-F5344CB8AC3E}">
        <p14:creationId xmlns:p14="http://schemas.microsoft.com/office/powerpoint/2010/main" val="1020725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D62CF9-BDE0-42C5-9FD8-4016C83F1AD8}" type="datetimeFigureOut">
              <a:rPr lang="en-GB" smtClean="0"/>
              <a:t>23/06/2022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A87F2D-1AE2-4DA9-998A-FECAA10FE2D3}" type="slidenum">
              <a:rPr lang="en-GB" smtClean="0"/>
              <a:t>‹#›</a:t>
            </a:fld>
            <a:endParaRPr lang="en-GB"/>
          </a:p>
        </p:txBody>
      </p:sp>
    </p:spTree>
    <p:extLst>
      <p:ext uri="{BB962C8B-B14F-4D97-AF65-F5344CB8AC3E}">
        <p14:creationId xmlns:p14="http://schemas.microsoft.com/office/powerpoint/2010/main" val="62653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D62CF9-BDE0-42C5-9FD8-4016C83F1AD8}" type="datetimeFigureOut">
              <a:rPr lang="en-GB" smtClean="0"/>
              <a:t>23/06/2022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A87F2D-1AE2-4DA9-998A-FECAA10FE2D3}" type="slidenum">
              <a:rPr lang="en-GB" smtClean="0"/>
              <a:t>‹#›</a:t>
            </a:fld>
            <a:endParaRPr lang="en-GB"/>
          </a:p>
        </p:txBody>
      </p:sp>
    </p:spTree>
    <p:extLst>
      <p:ext uri="{BB962C8B-B14F-4D97-AF65-F5344CB8AC3E}">
        <p14:creationId xmlns:p14="http://schemas.microsoft.com/office/powerpoint/2010/main" val="239047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62CF9-BDE0-42C5-9FD8-4016C83F1AD8}" type="datetimeFigureOut">
              <a:rPr lang="en-GB" smtClean="0"/>
              <a:t>23/06/2022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A87F2D-1AE2-4DA9-998A-FECAA10FE2D3}" type="slidenum">
              <a:rPr lang="en-GB" smtClean="0"/>
              <a:t>‹#›</a:t>
            </a:fld>
            <a:endParaRPr lang="en-GB"/>
          </a:p>
        </p:txBody>
      </p:sp>
    </p:spTree>
    <p:extLst>
      <p:ext uri="{BB962C8B-B14F-4D97-AF65-F5344CB8AC3E}">
        <p14:creationId xmlns:p14="http://schemas.microsoft.com/office/powerpoint/2010/main" val="905058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D62CF9-BDE0-42C5-9FD8-4016C83F1AD8}"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87F2D-1AE2-4DA9-998A-FECAA10FE2D3}" type="slidenum">
              <a:rPr lang="en-GB" smtClean="0"/>
              <a:t>‹#›</a:t>
            </a:fld>
            <a:endParaRPr lang="en-GB"/>
          </a:p>
        </p:txBody>
      </p:sp>
    </p:spTree>
    <p:extLst>
      <p:ext uri="{BB962C8B-B14F-4D97-AF65-F5344CB8AC3E}">
        <p14:creationId xmlns:p14="http://schemas.microsoft.com/office/powerpoint/2010/main" val="18135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D62CF9-BDE0-42C5-9FD8-4016C83F1AD8}"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87F2D-1AE2-4DA9-998A-FECAA10FE2D3}" type="slidenum">
              <a:rPr lang="en-GB" smtClean="0"/>
              <a:t>‹#›</a:t>
            </a:fld>
            <a:endParaRPr lang="en-GB"/>
          </a:p>
        </p:txBody>
      </p:sp>
    </p:spTree>
    <p:extLst>
      <p:ext uri="{BB962C8B-B14F-4D97-AF65-F5344CB8AC3E}">
        <p14:creationId xmlns:p14="http://schemas.microsoft.com/office/powerpoint/2010/main" val="858387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62CF9-BDE0-42C5-9FD8-4016C83F1AD8}" type="datetimeFigureOut">
              <a:rPr lang="en-GB" smtClean="0"/>
              <a:t>23/06/2022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87F2D-1AE2-4DA9-998A-FECAA10FE2D3}" type="slidenum">
              <a:rPr lang="en-GB" smtClean="0"/>
              <a:t>‹#›</a:t>
            </a:fld>
            <a:endParaRPr lang="en-GB"/>
          </a:p>
        </p:txBody>
      </p:sp>
    </p:spTree>
    <p:extLst>
      <p:ext uri="{BB962C8B-B14F-4D97-AF65-F5344CB8AC3E}">
        <p14:creationId xmlns:p14="http://schemas.microsoft.com/office/powerpoint/2010/main" val="1930156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giu.org.uk/wp-content/uploads/2013/10/Daniel-Pelka-Serious-Case-Review-Coventry-LSCB.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mash@southwark.gov.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20000"/>
              <a:lumOff val="80000"/>
            </a:schemeClr>
          </a:solidFill>
        </p:spPr>
        <p:txBody>
          <a:bodyPr anchor="ctr">
            <a:normAutofit fontScale="90000"/>
          </a:bodyPr>
          <a:lstStyle/>
          <a:p>
            <a:pPr lvl="0">
              <a:spcBef>
                <a:spcPct val="20000"/>
              </a:spcBef>
            </a:pPr>
            <a:r>
              <a:rPr lang="en-GB" dirty="0" smtClean="0"/>
              <a:t>Southwark MASH /Assessment &amp; Intervention</a:t>
            </a:r>
            <a:endParaRPr lang="en-GB" dirty="0"/>
          </a:p>
        </p:txBody>
      </p:sp>
      <p:sp>
        <p:nvSpPr>
          <p:cNvPr id="3" name="Subtitle 2"/>
          <p:cNvSpPr>
            <a:spLocks noGrp="1"/>
          </p:cNvSpPr>
          <p:nvPr>
            <p:ph type="subTitle" idx="1"/>
          </p:nvPr>
        </p:nvSpPr>
        <p:spPr/>
        <p:txBody>
          <a:bodyPr>
            <a:normAutofit/>
          </a:bodyPr>
          <a:lstStyle/>
          <a:p>
            <a:endParaRPr lang="en-GB" dirty="0"/>
          </a:p>
          <a:p>
            <a:r>
              <a:rPr lang="en-GB" sz="1700" b="1" dirty="0" smtClean="0"/>
              <a:t>Charlotte Allen| Team Manager</a:t>
            </a:r>
            <a:r>
              <a:rPr lang="en-GB" sz="1700" dirty="0"/>
              <a:t/>
            </a:r>
            <a:br>
              <a:rPr lang="en-GB" sz="1700" dirty="0"/>
            </a:br>
            <a:r>
              <a:rPr lang="en-GB" sz="1700" dirty="0"/>
              <a:t>MASH, Assessment &amp; Intervention &amp; Out Of Hours</a:t>
            </a:r>
            <a:r>
              <a:rPr lang="en-GB" sz="1700" dirty="0" smtClean="0"/>
              <a:t>  </a:t>
            </a:r>
            <a:endParaRPr lang="en-GB" sz="1700" dirty="0"/>
          </a:p>
        </p:txBody>
      </p:sp>
    </p:spTree>
    <p:extLst>
      <p:ext uri="{BB962C8B-B14F-4D97-AF65-F5344CB8AC3E}">
        <p14:creationId xmlns:p14="http://schemas.microsoft.com/office/powerpoint/2010/main" val="11739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pPr algn="ctr"/>
            <a:r>
              <a:rPr lang="en-GB" dirty="0" smtClean="0">
                <a:latin typeface="+mn-lt"/>
              </a:rPr>
              <a:t>Open </a:t>
            </a:r>
            <a:r>
              <a:rPr lang="en-GB" dirty="0">
                <a:latin typeface="+mn-lt"/>
              </a:rPr>
              <a:t>C</a:t>
            </a:r>
            <a:r>
              <a:rPr lang="en-GB" dirty="0" smtClean="0">
                <a:latin typeface="+mn-lt"/>
              </a:rPr>
              <a:t>ases</a:t>
            </a:r>
            <a:endParaRPr lang="en-GB" dirty="0">
              <a:latin typeface="+mn-lt"/>
            </a:endParaRPr>
          </a:p>
        </p:txBody>
      </p:sp>
      <p:sp>
        <p:nvSpPr>
          <p:cNvPr id="3" name="Content Placeholder 2"/>
          <p:cNvSpPr>
            <a:spLocks noGrp="1"/>
          </p:cNvSpPr>
          <p:nvPr>
            <p:ph idx="1"/>
          </p:nvPr>
        </p:nvSpPr>
        <p:spPr>
          <a:solidFill>
            <a:schemeClr val="tx2">
              <a:lumMod val="20000"/>
              <a:lumOff val="80000"/>
            </a:schemeClr>
          </a:solidFill>
        </p:spPr>
        <p:txBody>
          <a:bodyPr>
            <a:normAutofit/>
          </a:bodyPr>
          <a:lstStyle/>
          <a:p>
            <a:r>
              <a:rPr lang="en-GB" sz="2200" dirty="0" smtClean="0"/>
              <a:t>Assessment and Intervention Service continues to work with children and families in need of protection during this time with some slight changes to the way they work. </a:t>
            </a:r>
          </a:p>
          <a:p>
            <a:r>
              <a:rPr lang="en-GB" sz="2200" dirty="0" smtClean="0"/>
              <a:t>Most practitioners continue to work from home </a:t>
            </a:r>
          </a:p>
          <a:p>
            <a:r>
              <a:rPr lang="en-GB" sz="2200" dirty="0" smtClean="0"/>
              <a:t>All </a:t>
            </a:r>
            <a:r>
              <a:rPr lang="en-GB" sz="2200" dirty="0"/>
              <a:t>inquiries on cases that are open and allocated to a Social Worker should be made to our services by dialling </a:t>
            </a:r>
            <a:r>
              <a:rPr lang="en-GB" sz="2200" b="1" dirty="0"/>
              <a:t>0207 525 1049</a:t>
            </a:r>
            <a:r>
              <a:rPr lang="en-GB" sz="2200" dirty="0"/>
              <a:t> and asking to speak to the allocated Social Worker.</a:t>
            </a:r>
            <a:endParaRPr lang="en-GB" sz="2200" dirty="0" smtClean="0"/>
          </a:p>
          <a:p>
            <a:endParaRPr lang="en-GB" dirty="0" smtClean="0"/>
          </a:p>
          <a:p>
            <a:endParaRPr lang="en-GB" dirty="0" smtClean="0"/>
          </a:p>
        </p:txBody>
      </p:sp>
    </p:spTree>
    <p:extLst>
      <p:ext uri="{BB962C8B-B14F-4D97-AF65-F5344CB8AC3E}">
        <p14:creationId xmlns:p14="http://schemas.microsoft.com/office/powerpoint/2010/main" val="147167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wipe(down)">
                                      <p:cBhvr>
                                        <p:cTn id="25" dur="580">
                                          <p:stCondLst>
                                            <p:cond delay="0"/>
                                          </p:stCondLst>
                                        </p:cTn>
                                        <p:tgtEl>
                                          <p:spTgt spid="3">
                                            <p:bg/>
                                          </p:spTgt>
                                        </p:tgtEl>
                                      </p:cBhvr>
                                    </p:animEffect>
                                    <p:anim calcmode="lin" valueType="num">
                                      <p:cBhvr>
                                        <p:cTn id="2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bg/>
                                          </p:spTgt>
                                        </p:tgtEl>
                                      </p:cBhvr>
                                      <p:to x="100000" y="60000"/>
                                    </p:animScale>
                                    <p:animScale>
                                      <p:cBhvr>
                                        <p:cTn id="32" dur="166" decel="50000">
                                          <p:stCondLst>
                                            <p:cond delay="676"/>
                                          </p:stCondLst>
                                        </p:cTn>
                                        <p:tgtEl>
                                          <p:spTgt spid="3">
                                            <p:bg/>
                                          </p:spTgt>
                                        </p:tgtEl>
                                      </p:cBhvr>
                                      <p:to x="100000" y="100000"/>
                                    </p:animScale>
                                    <p:animScale>
                                      <p:cBhvr>
                                        <p:cTn id="33" dur="26">
                                          <p:stCondLst>
                                            <p:cond delay="1312"/>
                                          </p:stCondLst>
                                        </p:cTn>
                                        <p:tgtEl>
                                          <p:spTgt spid="3">
                                            <p:bg/>
                                          </p:spTgt>
                                        </p:tgtEl>
                                      </p:cBhvr>
                                      <p:to x="100000" y="80000"/>
                                    </p:animScale>
                                    <p:animScale>
                                      <p:cBhvr>
                                        <p:cTn id="34" dur="166" decel="50000">
                                          <p:stCondLst>
                                            <p:cond delay="1338"/>
                                          </p:stCondLst>
                                        </p:cTn>
                                        <p:tgtEl>
                                          <p:spTgt spid="3">
                                            <p:bg/>
                                          </p:spTgt>
                                        </p:tgtEl>
                                      </p:cBhvr>
                                      <p:to x="100000" y="100000"/>
                                    </p:animScale>
                                    <p:animScale>
                                      <p:cBhvr>
                                        <p:cTn id="35" dur="26">
                                          <p:stCondLst>
                                            <p:cond delay="1642"/>
                                          </p:stCondLst>
                                        </p:cTn>
                                        <p:tgtEl>
                                          <p:spTgt spid="3">
                                            <p:bg/>
                                          </p:spTgt>
                                        </p:tgtEl>
                                      </p:cBhvr>
                                      <p:to x="100000" y="90000"/>
                                    </p:animScale>
                                    <p:animScale>
                                      <p:cBhvr>
                                        <p:cTn id="36" dur="166" decel="50000">
                                          <p:stCondLst>
                                            <p:cond delay="1668"/>
                                          </p:stCondLst>
                                        </p:cTn>
                                        <p:tgtEl>
                                          <p:spTgt spid="3">
                                            <p:bg/>
                                          </p:spTgt>
                                        </p:tgtEl>
                                      </p:cBhvr>
                                      <p:to x="100000" y="100000"/>
                                    </p:animScale>
                                    <p:animScale>
                                      <p:cBhvr>
                                        <p:cTn id="37" dur="26">
                                          <p:stCondLst>
                                            <p:cond delay="1808"/>
                                          </p:stCondLst>
                                        </p:cTn>
                                        <p:tgtEl>
                                          <p:spTgt spid="3">
                                            <p:bg/>
                                          </p:spTgt>
                                        </p:tgtEl>
                                      </p:cBhvr>
                                      <p:to x="100000" y="95000"/>
                                    </p:animScale>
                                    <p:animScale>
                                      <p:cBhvr>
                                        <p:cTn id="38" dur="166" decel="50000">
                                          <p:stCondLst>
                                            <p:cond delay="1834"/>
                                          </p:stCondLst>
                                        </p:cTn>
                                        <p:tgtEl>
                                          <p:spTgt spid="3">
                                            <p:bg/>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Effect transition="in" filter="wipe(down)">
                                      <p:cBhvr>
                                        <p:cTn id="43" dur="580">
                                          <p:stCondLst>
                                            <p:cond delay="0"/>
                                          </p:stCondLst>
                                        </p:cTn>
                                        <p:tgtEl>
                                          <p:spTgt spid="3">
                                            <p:txEl>
                                              <p:pRg st="0" end="0"/>
                                            </p:txEl>
                                          </p:spTgt>
                                        </p:tgtEl>
                                      </p:cBhvr>
                                    </p:animEffect>
                                    <p:anim calcmode="lin" valueType="num">
                                      <p:cBhvr>
                                        <p:cTn id="4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0" end="0"/>
                                            </p:txEl>
                                          </p:spTgt>
                                        </p:tgtEl>
                                      </p:cBhvr>
                                      <p:to x="100000" y="60000"/>
                                    </p:animScale>
                                    <p:animScale>
                                      <p:cBhvr>
                                        <p:cTn id="50" dur="166" decel="50000">
                                          <p:stCondLst>
                                            <p:cond delay="676"/>
                                          </p:stCondLst>
                                        </p:cTn>
                                        <p:tgtEl>
                                          <p:spTgt spid="3">
                                            <p:txEl>
                                              <p:pRg st="0" end="0"/>
                                            </p:txEl>
                                          </p:spTgt>
                                        </p:tgtEl>
                                      </p:cBhvr>
                                      <p:to x="100000" y="100000"/>
                                    </p:animScale>
                                    <p:animScale>
                                      <p:cBhvr>
                                        <p:cTn id="51" dur="26">
                                          <p:stCondLst>
                                            <p:cond delay="1312"/>
                                          </p:stCondLst>
                                        </p:cTn>
                                        <p:tgtEl>
                                          <p:spTgt spid="3">
                                            <p:txEl>
                                              <p:pRg st="0" end="0"/>
                                            </p:txEl>
                                          </p:spTgt>
                                        </p:tgtEl>
                                      </p:cBhvr>
                                      <p:to x="100000" y="80000"/>
                                    </p:animScale>
                                    <p:animScale>
                                      <p:cBhvr>
                                        <p:cTn id="52" dur="166" decel="50000">
                                          <p:stCondLst>
                                            <p:cond delay="1338"/>
                                          </p:stCondLst>
                                        </p:cTn>
                                        <p:tgtEl>
                                          <p:spTgt spid="3">
                                            <p:txEl>
                                              <p:pRg st="0" end="0"/>
                                            </p:txEl>
                                          </p:spTgt>
                                        </p:tgtEl>
                                      </p:cBhvr>
                                      <p:to x="100000" y="100000"/>
                                    </p:animScale>
                                    <p:animScale>
                                      <p:cBhvr>
                                        <p:cTn id="53" dur="26">
                                          <p:stCondLst>
                                            <p:cond delay="1642"/>
                                          </p:stCondLst>
                                        </p:cTn>
                                        <p:tgtEl>
                                          <p:spTgt spid="3">
                                            <p:txEl>
                                              <p:pRg st="0" end="0"/>
                                            </p:txEl>
                                          </p:spTgt>
                                        </p:tgtEl>
                                      </p:cBhvr>
                                      <p:to x="100000" y="90000"/>
                                    </p:animScale>
                                    <p:animScale>
                                      <p:cBhvr>
                                        <p:cTn id="54" dur="166" decel="50000">
                                          <p:stCondLst>
                                            <p:cond delay="1668"/>
                                          </p:stCondLst>
                                        </p:cTn>
                                        <p:tgtEl>
                                          <p:spTgt spid="3">
                                            <p:txEl>
                                              <p:pRg st="0" end="0"/>
                                            </p:txEl>
                                          </p:spTgt>
                                        </p:tgtEl>
                                      </p:cBhvr>
                                      <p:to x="100000" y="100000"/>
                                    </p:animScale>
                                    <p:animScale>
                                      <p:cBhvr>
                                        <p:cTn id="55" dur="26">
                                          <p:stCondLst>
                                            <p:cond delay="1808"/>
                                          </p:stCondLst>
                                        </p:cTn>
                                        <p:tgtEl>
                                          <p:spTgt spid="3">
                                            <p:txEl>
                                              <p:pRg st="0" end="0"/>
                                            </p:txEl>
                                          </p:spTgt>
                                        </p:tgtEl>
                                      </p:cBhvr>
                                      <p:to x="100000" y="95000"/>
                                    </p:animScale>
                                    <p:animScale>
                                      <p:cBhvr>
                                        <p:cTn id="56" dur="166" decel="50000">
                                          <p:stCondLst>
                                            <p:cond delay="1834"/>
                                          </p:stCondLst>
                                        </p:cTn>
                                        <p:tgtEl>
                                          <p:spTgt spid="3">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Effect transition="in" filter="wipe(down)">
                                      <p:cBhvr>
                                        <p:cTn id="61" dur="580">
                                          <p:stCondLst>
                                            <p:cond delay="0"/>
                                          </p:stCondLst>
                                        </p:cTn>
                                        <p:tgtEl>
                                          <p:spTgt spid="3">
                                            <p:txEl>
                                              <p:pRg st="1" end="1"/>
                                            </p:txEl>
                                          </p:spTgt>
                                        </p:tgtEl>
                                      </p:cBhvr>
                                    </p:animEffect>
                                    <p:anim calcmode="lin" valueType="num">
                                      <p:cBhvr>
                                        <p:cTn id="6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1" end="1"/>
                                            </p:txEl>
                                          </p:spTgt>
                                        </p:tgtEl>
                                      </p:cBhvr>
                                      <p:to x="100000" y="60000"/>
                                    </p:animScale>
                                    <p:animScale>
                                      <p:cBhvr>
                                        <p:cTn id="68" dur="166" decel="50000">
                                          <p:stCondLst>
                                            <p:cond delay="676"/>
                                          </p:stCondLst>
                                        </p:cTn>
                                        <p:tgtEl>
                                          <p:spTgt spid="3">
                                            <p:txEl>
                                              <p:pRg st="1" end="1"/>
                                            </p:txEl>
                                          </p:spTgt>
                                        </p:tgtEl>
                                      </p:cBhvr>
                                      <p:to x="100000" y="100000"/>
                                    </p:animScale>
                                    <p:animScale>
                                      <p:cBhvr>
                                        <p:cTn id="69" dur="26">
                                          <p:stCondLst>
                                            <p:cond delay="1312"/>
                                          </p:stCondLst>
                                        </p:cTn>
                                        <p:tgtEl>
                                          <p:spTgt spid="3">
                                            <p:txEl>
                                              <p:pRg st="1" end="1"/>
                                            </p:txEl>
                                          </p:spTgt>
                                        </p:tgtEl>
                                      </p:cBhvr>
                                      <p:to x="100000" y="80000"/>
                                    </p:animScale>
                                    <p:animScale>
                                      <p:cBhvr>
                                        <p:cTn id="70" dur="166" decel="50000">
                                          <p:stCondLst>
                                            <p:cond delay="1338"/>
                                          </p:stCondLst>
                                        </p:cTn>
                                        <p:tgtEl>
                                          <p:spTgt spid="3">
                                            <p:txEl>
                                              <p:pRg st="1" end="1"/>
                                            </p:txEl>
                                          </p:spTgt>
                                        </p:tgtEl>
                                      </p:cBhvr>
                                      <p:to x="100000" y="100000"/>
                                    </p:animScale>
                                    <p:animScale>
                                      <p:cBhvr>
                                        <p:cTn id="71" dur="26">
                                          <p:stCondLst>
                                            <p:cond delay="1642"/>
                                          </p:stCondLst>
                                        </p:cTn>
                                        <p:tgtEl>
                                          <p:spTgt spid="3">
                                            <p:txEl>
                                              <p:pRg st="1" end="1"/>
                                            </p:txEl>
                                          </p:spTgt>
                                        </p:tgtEl>
                                      </p:cBhvr>
                                      <p:to x="100000" y="90000"/>
                                    </p:animScale>
                                    <p:animScale>
                                      <p:cBhvr>
                                        <p:cTn id="72" dur="166" decel="50000">
                                          <p:stCondLst>
                                            <p:cond delay="1668"/>
                                          </p:stCondLst>
                                        </p:cTn>
                                        <p:tgtEl>
                                          <p:spTgt spid="3">
                                            <p:txEl>
                                              <p:pRg st="1" end="1"/>
                                            </p:txEl>
                                          </p:spTgt>
                                        </p:tgtEl>
                                      </p:cBhvr>
                                      <p:to x="100000" y="100000"/>
                                    </p:animScale>
                                    <p:animScale>
                                      <p:cBhvr>
                                        <p:cTn id="73" dur="26">
                                          <p:stCondLst>
                                            <p:cond delay="1808"/>
                                          </p:stCondLst>
                                        </p:cTn>
                                        <p:tgtEl>
                                          <p:spTgt spid="3">
                                            <p:txEl>
                                              <p:pRg st="1" end="1"/>
                                            </p:txEl>
                                          </p:spTgt>
                                        </p:tgtEl>
                                      </p:cBhvr>
                                      <p:to x="100000" y="95000"/>
                                    </p:animScale>
                                    <p:animScale>
                                      <p:cBhvr>
                                        <p:cTn id="74" dur="166" decel="50000">
                                          <p:stCondLst>
                                            <p:cond delay="1834"/>
                                          </p:stCondLst>
                                        </p:cTn>
                                        <p:tgtEl>
                                          <p:spTgt spid="3">
                                            <p:txEl>
                                              <p:pRg st="1" end="1"/>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2" end="2"/>
                                            </p:txEl>
                                          </p:spTgt>
                                        </p:tgtEl>
                                        <p:attrNameLst>
                                          <p:attrName>style.visibility</p:attrName>
                                        </p:attrNameLst>
                                      </p:cBhvr>
                                      <p:to>
                                        <p:strVal val="visible"/>
                                      </p:to>
                                    </p:set>
                                    <p:animEffect transition="in" filter="wipe(down)">
                                      <p:cBhvr>
                                        <p:cTn id="79" dur="580">
                                          <p:stCondLst>
                                            <p:cond delay="0"/>
                                          </p:stCondLst>
                                        </p:cTn>
                                        <p:tgtEl>
                                          <p:spTgt spid="3">
                                            <p:txEl>
                                              <p:pRg st="2" end="2"/>
                                            </p:txEl>
                                          </p:spTgt>
                                        </p:tgtEl>
                                      </p:cBhvr>
                                    </p:animEffect>
                                    <p:anim calcmode="lin" valueType="num">
                                      <p:cBhvr>
                                        <p:cTn id="8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2" end="2"/>
                                            </p:txEl>
                                          </p:spTgt>
                                        </p:tgtEl>
                                      </p:cBhvr>
                                      <p:to x="100000" y="60000"/>
                                    </p:animScale>
                                    <p:animScale>
                                      <p:cBhvr>
                                        <p:cTn id="86" dur="166" decel="50000">
                                          <p:stCondLst>
                                            <p:cond delay="676"/>
                                          </p:stCondLst>
                                        </p:cTn>
                                        <p:tgtEl>
                                          <p:spTgt spid="3">
                                            <p:txEl>
                                              <p:pRg st="2" end="2"/>
                                            </p:txEl>
                                          </p:spTgt>
                                        </p:tgtEl>
                                      </p:cBhvr>
                                      <p:to x="100000" y="100000"/>
                                    </p:animScale>
                                    <p:animScale>
                                      <p:cBhvr>
                                        <p:cTn id="87" dur="26">
                                          <p:stCondLst>
                                            <p:cond delay="1312"/>
                                          </p:stCondLst>
                                        </p:cTn>
                                        <p:tgtEl>
                                          <p:spTgt spid="3">
                                            <p:txEl>
                                              <p:pRg st="2" end="2"/>
                                            </p:txEl>
                                          </p:spTgt>
                                        </p:tgtEl>
                                      </p:cBhvr>
                                      <p:to x="100000" y="80000"/>
                                    </p:animScale>
                                    <p:animScale>
                                      <p:cBhvr>
                                        <p:cTn id="88" dur="166" decel="50000">
                                          <p:stCondLst>
                                            <p:cond delay="1338"/>
                                          </p:stCondLst>
                                        </p:cTn>
                                        <p:tgtEl>
                                          <p:spTgt spid="3">
                                            <p:txEl>
                                              <p:pRg st="2" end="2"/>
                                            </p:txEl>
                                          </p:spTgt>
                                        </p:tgtEl>
                                      </p:cBhvr>
                                      <p:to x="100000" y="100000"/>
                                    </p:animScale>
                                    <p:animScale>
                                      <p:cBhvr>
                                        <p:cTn id="89" dur="26">
                                          <p:stCondLst>
                                            <p:cond delay="1642"/>
                                          </p:stCondLst>
                                        </p:cTn>
                                        <p:tgtEl>
                                          <p:spTgt spid="3">
                                            <p:txEl>
                                              <p:pRg st="2" end="2"/>
                                            </p:txEl>
                                          </p:spTgt>
                                        </p:tgtEl>
                                      </p:cBhvr>
                                      <p:to x="100000" y="90000"/>
                                    </p:animScale>
                                    <p:animScale>
                                      <p:cBhvr>
                                        <p:cTn id="90" dur="166" decel="50000">
                                          <p:stCondLst>
                                            <p:cond delay="1668"/>
                                          </p:stCondLst>
                                        </p:cTn>
                                        <p:tgtEl>
                                          <p:spTgt spid="3">
                                            <p:txEl>
                                              <p:pRg st="2" end="2"/>
                                            </p:txEl>
                                          </p:spTgt>
                                        </p:tgtEl>
                                      </p:cBhvr>
                                      <p:to x="100000" y="100000"/>
                                    </p:animScale>
                                    <p:animScale>
                                      <p:cBhvr>
                                        <p:cTn id="91" dur="26">
                                          <p:stCondLst>
                                            <p:cond delay="1808"/>
                                          </p:stCondLst>
                                        </p:cTn>
                                        <p:tgtEl>
                                          <p:spTgt spid="3">
                                            <p:txEl>
                                              <p:pRg st="2" end="2"/>
                                            </p:txEl>
                                          </p:spTgt>
                                        </p:tgtEl>
                                      </p:cBhvr>
                                      <p:to x="100000" y="95000"/>
                                    </p:animScale>
                                    <p:animScale>
                                      <p:cBhvr>
                                        <p:cTn id="92"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pPr algn="ctr"/>
            <a:r>
              <a:rPr lang="en-GB" b="1" dirty="0" smtClean="0">
                <a:latin typeface="+mn-lt"/>
              </a:rPr>
              <a:t>‘Threshold’</a:t>
            </a:r>
            <a:endParaRPr lang="en-GB" b="1" dirty="0">
              <a:latin typeface="+mn-lt"/>
            </a:endParaRPr>
          </a:p>
        </p:txBody>
      </p:sp>
      <p:sp>
        <p:nvSpPr>
          <p:cNvPr id="3" name="Content Placeholder 2"/>
          <p:cNvSpPr>
            <a:spLocks noGrp="1"/>
          </p:cNvSpPr>
          <p:nvPr>
            <p:ph idx="1"/>
          </p:nvPr>
        </p:nvSpPr>
        <p:spPr>
          <a:solidFill>
            <a:schemeClr val="tx2">
              <a:lumMod val="20000"/>
              <a:lumOff val="80000"/>
            </a:schemeClr>
          </a:solidFill>
        </p:spPr>
        <p:txBody>
          <a:bodyPr>
            <a:normAutofit fontScale="40000" lnSpcReduction="20000"/>
          </a:bodyPr>
          <a:lstStyle/>
          <a:p>
            <a:r>
              <a:rPr lang="en-GB" b="1" dirty="0" smtClean="0">
                <a:solidFill>
                  <a:srgbClr val="0070C0"/>
                </a:solidFill>
              </a:rPr>
              <a:t>Tier </a:t>
            </a:r>
            <a:r>
              <a:rPr lang="en-GB" b="1" dirty="0">
                <a:solidFill>
                  <a:srgbClr val="0070C0"/>
                </a:solidFill>
              </a:rPr>
              <a:t>1: </a:t>
            </a:r>
            <a:r>
              <a:rPr lang="en-GB" dirty="0"/>
              <a:t>No additional needs These are children with no additional needs; all their health and developmental needs will be met by </a:t>
            </a:r>
            <a:r>
              <a:rPr lang="en-GB" sz="3000" dirty="0"/>
              <a:t>universal services. These are children who consistently receive child focused care giving from their parents or carers. The majority of children living in each local authority area require support from universal services alone. </a:t>
            </a:r>
            <a:endParaRPr lang="en-GB" sz="3000" dirty="0" smtClean="0"/>
          </a:p>
          <a:p>
            <a:pPr marL="0" indent="0">
              <a:buNone/>
            </a:pPr>
            <a:endParaRPr lang="en-GB" sz="3000" dirty="0" smtClean="0"/>
          </a:p>
          <a:p>
            <a:r>
              <a:rPr lang="en-GB" sz="3000" b="1" dirty="0" smtClean="0">
                <a:solidFill>
                  <a:srgbClr val="00B050"/>
                </a:solidFill>
              </a:rPr>
              <a:t>Tier </a:t>
            </a:r>
            <a:r>
              <a:rPr lang="en-GB" sz="3000" b="1" dirty="0">
                <a:solidFill>
                  <a:srgbClr val="00B050"/>
                </a:solidFill>
              </a:rPr>
              <a:t>2: </a:t>
            </a:r>
            <a:r>
              <a:rPr lang="en-GB" sz="3000" dirty="0"/>
              <a:t>Early help These are children with additional needs, who may be vulnerable and showing early signs of abuse and/or neglect; their needs are not clear, not known or not being met. These children may be subject to adult focused care giving. This is the threshold for a multi-agency early help assessment to begin. These are children who require a lead professional for a co-ordinated approach to the provision of additional services such as family support services, parenting programmes and children’s centres. These will be provided within universal or targeted services provision and do not include services from children’s social care. </a:t>
            </a:r>
            <a:endParaRPr lang="en-GB" sz="3000" dirty="0" smtClean="0"/>
          </a:p>
          <a:p>
            <a:pPr marL="0" indent="0">
              <a:buNone/>
            </a:pPr>
            <a:endParaRPr lang="en-GB" sz="3000" dirty="0" smtClean="0"/>
          </a:p>
          <a:p>
            <a:r>
              <a:rPr lang="en-GB" sz="3000" b="1" dirty="0" smtClean="0">
                <a:solidFill>
                  <a:srgbClr val="FFC000"/>
                </a:solidFill>
              </a:rPr>
              <a:t>Tier </a:t>
            </a:r>
            <a:r>
              <a:rPr lang="en-GB" sz="3000" b="1" dirty="0">
                <a:solidFill>
                  <a:srgbClr val="FFC000"/>
                </a:solidFill>
              </a:rPr>
              <a:t>3: </a:t>
            </a:r>
            <a:r>
              <a:rPr lang="en-GB" sz="3000" dirty="0"/>
              <a:t>Children with complex multiple needs These children require specialist services in order to achieve or maintain a satisfactory level of health or development or to prevent significant impairment of their health and development and/or who are disabled. They may require longer term intervention from specialist services. In some cases these children’s needs may be secondary to the adults needs. This is the threshold for an assessment led by children’s social care under Section 17, Children Act 1989 although the assessments and services required may come from a range of provision outside of children’s social care. </a:t>
            </a:r>
            <a:endParaRPr lang="en-GB" sz="3000" dirty="0" smtClean="0"/>
          </a:p>
          <a:p>
            <a:pPr marL="0" indent="0">
              <a:buNone/>
            </a:pPr>
            <a:endParaRPr lang="en-GB" sz="3000" dirty="0" smtClean="0"/>
          </a:p>
          <a:p>
            <a:r>
              <a:rPr lang="en-GB" sz="3000" b="1" dirty="0" smtClean="0">
                <a:solidFill>
                  <a:srgbClr val="FF0000"/>
                </a:solidFill>
              </a:rPr>
              <a:t>Tier </a:t>
            </a:r>
            <a:r>
              <a:rPr lang="en-GB" sz="3000" b="1" dirty="0">
                <a:solidFill>
                  <a:srgbClr val="FF0000"/>
                </a:solidFill>
              </a:rPr>
              <a:t>4: </a:t>
            </a:r>
            <a:r>
              <a:rPr lang="en-GB" sz="3000" dirty="0"/>
              <a:t>Children in acute need These children are suffering or are likely to suffer significant harm. This is the threshold for child protection. These children are likely to have already experienced adverse effects and to be suffering from poor outcomes. Their needs may not be considered by their parents. This tier also includes Tier 4 health services which are very specialised services in residential, day patient or outpatient settings for children and adolescents with severe and /or complex health problems. This is likely to mean that they may be referred to children’s social care under section 20, 47 or 31 of the Children Act 1989. This would also include those children remanded into custody and statutory youth offending services.</a:t>
            </a:r>
          </a:p>
        </p:txBody>
      </p:sp>
    </p:spTree>
    <p:extLst>
      <p:ext uri="{BB962C8B-B14F-4D97-AF65-F5344CB8AC3E}">
        <p14:creationId xmlns:p14="http://schemas.microsoft.com/office/powerpoint/2010/main" val="310756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wipe(down)">
                                      <p:cBhvr>
                                        <p:cTn id="25" dur="580">
                                          <p:stCondLst>
                                            <p:cond delay="0"/>
                                          </p:stCondLst>
                                        </p:cTn>
                                        <p:tgtEl>
                                          <p:spTgt spid="3">
                                            <p:bg/>
                                          </p:spTgt>
                                        </p:tgtEl>
                                      </p:cBhvr>
                                    </p:animEffect>
                                    <p:anim calcmode="lin" valueType="num">
                                      <p:cBhvr>
                                        <p:cTn id="2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bg/>
                                          </p:spTgt>
                                        </p:tgtEl>
                                      </p:cBhvr>
                                      <p:to x="100000" y="60000"/>
                                    </p:animScale>
                                    <p:animScale>
                                      <p:cBhvr>
                                        <p:cTn id="32" dur="166" decel="50000">
                                          <p:stCondLst>
                                            <p:cond delay="676"/>
                                          </p:stCondLst>
                                        </p:cTn>
                                        <p:tgtEl>
                                          <p:spTgt spid="3">
                                            <p:bg/>
                                          </p:spTgt>
                                        </p:tgtEl>
                                      </p:cBhvr>
                                      <p:to x="100000" y="100000"/>
                                    </p:animScale>
                                    <p:animScale>
                                      <p:cBhvr>
                                        <p:cTn id="33" dur="26">
                                          <p:stCondLst>
                                            <p:cond delay="1312"/>
                                          </p:stCondLst>
                                        </p:cTn>
                                        <p:tgtEl>
                                          <p:spTgt spid="3">
                                            <p:bg/>
                                          </p:spTgt>
                                        </p:tgtEl>
                                      </p:cBhvr>
                                      <p:to x="100000" y="80000"/>
                                    </p:animScale>
                                    <p:animScale>
                                      <p:cBhvr>
                                        <p:cTn id="34" dur="166" decel="50000">
                                          <p:stCondLst>
                                            <p:cond delay="1338"/>
                                          </p:stCondLst>
                                        </p:cTn>
                                        <p:tgtEl>
                                          <p:spTgt spid="3">
                                            <p:bg/>
                                          </p:spTgt>
                                        </p:tgtEl>
                                      </p:cBhvr>
                                      <p:to x="100000" y="100000"/>
                                    </p:animScale>
                                    <p:animScale>
                                      <p:cBhvr>
                                        <p:cTn id="35" dur="26">
                                          <p:stCondLst>
                                            <p:cond delay="1642"/>
                                          </p:stCondLst>
                                        </p:cTn>
                                        <p:tgtEl>
                                          <p:spTgt spid="3">
                                            <p:bg/>
                                          </p:spTgt>
                                        </p:tgtEl>
                                      </p:cBhvr>
                                      <p:to x="100000" y="90000"/>
                                    </p:animScale>
                                    <p:animScale>
                                      <p:cBhvr>
                                        <p:cTn id="36" dur="166" decel="50000">
                                          <p:stCondLst>
                                            <p:cond delay="1668"/>
                                          </p:stCondLst>
                                        </p:cTn>
                                        <p:tgtEl>
                                          <p:spTgt spid="3">
                                            <p:bg/>
                                          </p:spTgt>
                                        </p:tgtEl>
                                      </p:cBhvr>
                                      <p:to x="100000" y="100000"/>
                                    </p:animScale>
                                    <p:animScale>
                                      <p:cBhvr>
                                        <p:cTn id="37" dur="26">
                                          <p:stCondLst>
                                            <p:cond delay="1808"/>
                                          </p:stCondLst>
                                        </p:cTn>
                                        <p:tgtEl>
                                          <p:spTgt spid="3">
                                            <p:bg/>
                                          </p:spTgt>
                                        </p:tgtEl>
                                      </p:cBhvr>
                                      <p:to x="100000" y="95000"/>
                                    </p:animScale>
                                    <p:animScale>
                                      <p:cBhvr>
                                        <p:cTn id="38" dur="166" decel="50000">
                                          <p:stCondLst>
                                            <p:cond delay="1834"/>
                                          </p:stCondLst>
                                        </p:cTn>
                                        <p:tgtEl>
                                          <p:spTgt spid="3">
                                            <p:bg/>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Effect transition="in" filter="wipe(down)">
                                      <p:cBhvr>
                                        <p:cTn id="43" dur="580">
                                          <p:stCondLst>
                                            <p:cond delay="0"/>
                                          </p:stCondLst>
                                        </p:cTn>
                                        <p:tgtEl>
                                          <p:spTgt spid="3">
                                            <p:txEl>
                                              <p:pRg st="0" end="0"/>
                                            </p:txEl>
                                          </p:spTgt>
                                        </p:tgtEl>
                                      </p:cBhvr>
                                    </p:animEffect>
                                    <p:anim calcmode="lin" valueType="num">
                                      <p:cBhvr>
                                        <p:cTn id="4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0" end="0"/>
                                            </p:txEl>
                                          </p:spTgt>
                                        </p:tgtEl>
                                      </p:cBhvr>
                                      <p:to x="100000" y="60000"/>
                                    </p:animScale>
                                    <p:animScale>
                                      <p:cBhvr>
                                        <p:cTn id="50" dur="166" decel="50000">
                                          <p:stCondLst>
                                            <p:cond delay="676"/>
                                          </p:stCondLst>
                                        </p:cTn>
                                        <p:tgtEl>
                                          <p:spTgt spid="3">
                                            <p:txEl>
                                              <p:pRg st="0" end="0"/>
                                            </p:txEl>
                                          </p:spTgt>
                                        </p:tgtEl>
                                      </p:cBhvr>
                                      <p:to x="100000" y="100000"/>
                                    </p:animScale>
                                    <p:animScale>
                                      <p:cBhvr>
                                        <p:cTn id="51" dur="26">
                                          <p:stCondLst>
                                            <p:cond delay="1312"/>
                                          </p:stCondLst>
                                        </p:cTn>
                                        <p:tgtEl>
                                          <p:spTgt spid="3">
                                            <p:txEl>
                                              <p:pRg st="0" end="0"/>
                                            </p:txEl>
                                          </p:spTgt>
                                        </p:tgtEl>
                                      </p:cBhvr>
                                      <p:to x="100000" y="80000"/>
                                    </p:animScale>
                                    <p:animScale>
                                      <p:cBhvr>
                                        <p:cTn id="52" dur="166" decel="50000">
                                          <p:stCondLst>
                                            <p:cond delay="1338"/>
                                          </p:stCondLst>
                                        </p:cTn>
                                        <p:tgtEl>
                                          <p:spTgt spid="3">
                                            <p:txEl>
                                              <p:pRg st="0" end="0"/>
                                            </p:txEl>
                                          </p:spTgt>
                                        </p:tgtEl>
                                      </p:cBhvr>
                                      <p:to x="100000" y="100000"/>
                                    </p:animScale>
                                    <p:animScale>
                                      <p:cBhvr>
                                        <p:cTn id="53" dur="26">
                                          <p:stCondLst>
                                            <p:cond delay="1642"/>
                                          </p:stCondLst>
                                        </p:cTn>
                                        <p:tgtEl>
                                          <p:spTgt spid="3">
                                            <p:txEl>
                                              <p:pRg st="0" end="0"/>
                                            </p:txEl>
                                          </p:spTgt>
                                        </p:tgtEl>
                                      </p:cBhvr>
                                      <p:to x="100000" y="90000"/>
                                    </p:animScale>
                                    <p:animScale>
                                      <p:cBhvr>
                                        <p:cTn id="54" dur="166" decel="50000">
                                          <p:stCondLst>
                                            <p:cond delay="1668"/>
                                          </p:stCondLst>
                                        </p:cTn>
                                        <p:tgtEl>
                                          <p:spTgt spid="3">
                                            <p:txEl>
                                              <p:pRg st="0" end="0"/>
                                            </p:txEl>
                                          </p:spTgt>
                                        </p:tgtEl>
                                      </p:cBhvr>
                                      <p:to x="100000" y="100000"/>
                                    </p:animScale>
                                    <p:animScale>
                                      <p:cBhvr>
                                        <p:cTn id="55" dur="26">
                                          <p:stCondLst>
                                            <p:cond delay="1808"/>
                                          </p:stCondLst>
                                        </p:cTn>
                                        <p:tgtEl>
                                          <p:spTgt spid="3">
                                            <p:txEl>
                                              <p:pRg st="0" end="0"/>
                                            </p:txEl>
                                          </p:spTgt>
                                        </p:tgtEl>
                                      </p:cBhvr>
                                      <p:to x="100000" y="95000"/>
                                    </p:animScale>
                                    <p:animScale>
                                      <p:cBhvr>
                                        <p:cTn id="56" dur="166" decel="50000">
                                          <p:stCondLst>
                                            <p:cond delay="1834"/>
                                          </p:stCondLst>
                                        </p:cTn>
                                        <p:tgtEl>
                                          <p:spTgt spid="3">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Effect transition="in" filter="wipe(down)">
                                      <p:cBhvr>
                                        <p:cTn id="97" dur="580">
                                          <p:stCondLst>
                                            <p:cond delay="0"/>
                                          </p:stCondLst>
                                        </p:cTn>
                                        <p:tgtEl>
                                          <p:spTgt spid="3">
                                            <p:txEl>
                                              <p:pRg st="6" end="6"/>
                                            </p:txEl>
                                          </p:spTgt>
                                        </p:tgtEl>
                                      </p:cBhvr>
                                    </p:animEffect>
                                    <p:anim calcmode="lin" valueType="num">
                                      <p:cBhvr>
                                        <p:cTn id="9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6" end="6"/>
                                            </p:txEl>
                                          </p:spTgt>
                                        </p:tgtEl>
                                      </p:cBhvr>
                                      <p:to x="100000" y="60000"/>
                                    </p:animScale>
                                    <p:animScale>
                                      <p:cBhvr>
                                        <p:cTn id="104" dur="166" decel="50000">
                                          <p:stCondLst>
                                            <p:cond delay="676"/>
                                          </p:stCondLst>
                                        </p:cTn>
                                        <p:tgtEl>
                                          <p:spTgt spid="3">
                                            <p:txEl>
                                              <p:pRg st="6" end="6"/>
                                            </p:txEl>
                                          </p:spTgt>
                                        </p:tgtEl>
                                      </p:cBhvr>
                                      <p:to x="100000" y="100000"/>
                                    </p:animScale>
                                    <p:animScale>
                                      <p:cBhvr>
                                        <p:cTn id="105" dur="26">
                                          <p:stCondLst>
                                            <p:cond delay="1312"/>
                                          </p:stCondLst>
                                        </p:cTn>
                                        <p:tgtEl>
                                          <p:spTgt spid="3">
                                            <p:txEl>
                                              <p:pRg st="6" end="6"/>
                                            </p:txEl>
                                          </p:spTgt>
                                        </p:tgtEl>
                                      </p:cBhvr>
                                      <p:to x="100000" y="80000"/>
                                    </p:animScale>
                                    <p:animScale>
                                      <p:cBhvr>
                                        <p:cTn id="106" dur="166" decel="50000">
                                          <p:stCondLst>
                                            <p:cond delay="1338"/>
                                          </p:stCondLst>
                                        </p:cTn>
                                        <p:tgtEl>
                                          <p:spTgt spid="3">
                                            <p:txEl>
                                              <p:pRg st="6" end="6"/>
                                            </p:txEl>
                                          </p:spTgt>
                                        </p:tgtEl>
                                      </p:cBhvr>
                                      <p:to x="100000" y="100000"/>
                                    </p:animScale>
                                    <p:animScale>
                                      <p:cBhvr>
                                        <p:cTn id="107" dur="26">
                                          <p:stCondLst>
                                            <p:cond delay="1642"/>
                                          </p:stCondLst>
                                        </p:cTn>
                                        <p:tgtEl>
                                          <p:spTgt spid="3">
                                            <p:txEl>
                                              <p:pRg st="6" end="6"/>
                                            </p:txEl>
                                          </p:spTgt>
                                        </p:tgtEl>
                                      </p:cBhvr>
                                      <p:to x="100000" y="90000"/>
                                    </p:animScale>
                                    <p:animScale>
                                      <p:cBhvr>
                                        <p:cTn id="108" dur="166" decel="50000">
                                          <p:stCondLst>
                                            <p:cond delay="1668"/>
                                          </p:stCondLst>
                                        </p:cTn>
                                        <p:tgtEl>
                                          <p:spTgt spid="3">
                                            <p:txEl>
                                              <p:pRg st="6" end="6"/>
                                            </p:txEl>
                                          </p:spTgt>
                                        </p:tgtEl>
                                      </p:cBhvr>
                                      <p:to x="100000" y="100000"/>
                                    </p:animScale>
                                    <p:animScale>
                                      <p:cBhvr>
                                        <p:cTn id="109" dur="26">
                                          <p:stCondLst>
                                            <p:cond delay="1808"/>
                                          </p:stCondLst>
                                        </p:cTn>
                                        <p:tgtEl>
                                          <p:spTgt spid="3">
                                            <p:txEl>
                                              <p:pRg st="6" end="6"/>
                                            </p:txEl>
                                          </p:spTgt>
                                        </p:tgtEl>
                                      </p:cBhvr>
                                      <p:to x="100000" y="95000"/>
                                    </p:animScale>
                                    <p:animScale>
                                      <p:cBhvr>
                                        <p:cTn id="110"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pPr algn="ctr"/>
            <a:r>
              <a:rPr lang="en-GB" b="1" dirty="0" smtClean="0">
                <a:latin typeface="+mn-lt"/>
              </a:rPr>
              <a:t>What difference should MASH make </a:t>
            </a:r>
            <a:r>
              <a:rPr lang="en-GB" b="1" i="1" dirty="0" smtClean="0">
                <a:latin typeface="+mn-lt"/>
              </a:rPr>
              <a:t>?</a:t>
            </a:r>
            <a:endParaRPr lang="en-GB" b="1" dirty="0">
              <a:latin typeface="+mn-lt"/>
            </a:endParaRPr>
          </a:p>
        </p:txBody>
      </p:sp>
      <p:sp>
        <p:nvSpPr>
          <p:cNvPr id="3" name="Content Placeholder 2"/>
          <p:cNvSpPr>
            <a:spLocks noGrp="1"/>
          </p:cNvSpPr>
          <p:nvPr>
            <p:ph idx="1"/>
          </p:nvPr>
        </p:nvSpPr>
        <p:spPr>
          <a:solidFill>
            <a:schemeClr val="tx2">
              <a:lumMod val="20000"/>
              <a:lumOff val="80000"/>
            </a:schemeClr>
          </a:solidFill>
        </p:spPr>
        <p:txBody>
          <a:bodyPr>
            <a:normAutofit lnSpcReduction="10000"/>
          </a:bodyPr>
          <a:lstStyle/>
          <a:p>
            <a:r>
              <a:rPr lang="en-GB" dirty="0"/>
              <a:t>Accurate assessment of risk and need, as safeguarding decisions are based on collaborative work between agencies.  </a:t>
            </a:r>
          </a:p>
          <a:p>
            <a:r>
              <a:rPr lang="en-GB" dirty="0"/>
              <a:t>It should offer a proportionate and timely response to concerns that have come through to Children’s </a:t>
            </a:r>
            <a:r>
              <a:rPr lang="en-GB" dirty="0" smtClean="0"/>
              <a:t>Services (timeframe of 2 hours for RED, 1 working day for Amber and ideally up to 2 working days for Green)</a:t>
            </a:r>
            <a:endParaRPr lang="en-GB" dirty="0"/>
          </a:p>
          <a:p>
            <a:r>
              <a:rPr lang="en-GB" dirty="0"/>
              <a:t>Least intrusive </a:t>
            </a:r>
            <a:r>
              <a:rPr lang="en-GB" dirty="0" smtClean="0"/>
              <a:t>and interventionist approach</a:t>
            </a:r>
            <a:r>
              <a:rPr lang="en-GB" dirty="0"/>
              <a:t>.  </a:t>
            </a:r>
          </a:p>
          <a:p>
            <a:r>
              <a:rPr lang="en-GB" dirty="0"/>
              <a:t>Earlier interventions and helps to decide what level of service provision is needed. </a:t>
            </a:r>
          </a:p>
        </p:txBody>
      </p:sp>
    </p:spTree>
    <p:extLst>
      <p:ext uri="{BB962C8B-B14F-4D97-AF65-F5344CB8AC3E}">
        <p14:creationId xmlns:p14="http://schemas.microsoft.com/office/powerpoint/2010/main" val="124236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a:t> </a:t>
            </a:r>
            <a:r>
              <a:rPr lang="en-GB" dirty="0">
                <a:latin typeface="+mn-lt"/>
              </a:rPr>
              <a:t>What makes a good referral?</a:t>
            </a:r>
          </a:p>
        </p:txBody>
      </p:sp>
      <p:sp>
        <p:nvSpPr>
          <p:cNvPr id="3" name="Content Placeholder 2"/>
          <p:cNvSpPr>
            <a:spLocks noGrp="1"/>
          </p:cNvSpPr>
          <p:nvPr>
            <p:ph idx="1"/>
          </p:nvPr>
        </p:nvSpPr>
        <p:spPr>
          <a:solidFill>
            <a:schemeClr val="tx2">
              <a:lumMod val="20000"/>
              <a:lumOff val="80000"/>
            </a:schemeClr>
          </a:solidFill>
        </p:spPr>
        <p:txBody>
          <a:bodyPr>
            <a:normAutofit fontScale="70000" lnSpcReduction="20000"/>
          </a:bodyPr>
          <a:lstStyle/>
          <a:p>
            <a:r>
              <a:rPr lang="en-GB" sz="3100" dirty="0"/>
              <a:t>Who is in the family?  (siblings in and outside of </a:t>
            </a:r>
            <a:r>
              <a:rPr lang="en-GB" sz="3100" dirty="0" smtClean="0"/>
              <a:t>the home)</a:t>
            </a:r>
            <a:endParaRPr lang="en-GB" sz="3100" dirty="0"/>
          </a:p>
          <a:p>
            <a:r>
              <a:rPr lang="en-GB" sz="3100" dirty="0"/>
              <a:t>Contact details for the </a:t>
            </a:r>
            <a:r>
              <a:rPr lang="en-GB" sz="3100" dirty="0" smtClean="0"/>
              <a:t>family, demographics such as address , ethnicity, school information.  </a:t>
            </a:r>
            <a:endParaRPr lang="en-GB" sz="3100" dirty="0"/>
          </a:p>
          <a:p>
            <a:r>
              <a:rPr lang="en-GB" sz="3100" dirty="0"/>
              <a:t>Clearly document if you have informed the family of the </a:t>
            </a:r>
            <a:r>
              <a:rPr lang="en-GB" sz="3100" dirty="0" smtClean="0"/>
              <a:t>referral, their views and if have obtained consent. </a:t>
            </a:r>
            <a:endParaRPr lang="en-GB" sz="3100" dirty="0"/>
          </a:p>
          <a:p>
            <a:r>
              <a:rPr lang="en-GB" sz="3100" dirty="0" smtClean="0"/>
              <a:t>Parental </a:t>
            </a:r>
            <a:r>
              <a:rPr lang="en-GB" sz="3100" dirty="0"/>
              <a:t>consent should never be a barrier to report safeguarding concerns however the rationale must be clear within the referral</a:t>
            </a:r>
          </a:p>
          <a:p>
            <a:r>
              <a:rPr lang="en-GB" sz="3100" dirty="0"/>
              <a:t>Referrals made in a timely </a:t>
            </a:r>
            <a:r>
              <a:rPr lang="en-GB" sz="3100" dirty="0" smtClean="0"/>
              <a:t>manner</a:t>
            </a:r>
            <a:r>
              <a:rPr lang="en-GB" sz="3100" dirty="0"/>
              <a:t> </a:t>
            </a:r>
            <a:r>
              <a:rPr lang="en-GB" sz="3100" dirty="0" smtClean="0"/>
              <a:t>(delay could increase risk and impact on response).</a:t>
            </a:r>
            <a:endParaRPr lang="en-GB" sz="3100" dirty="0"/>
          </a:p>
          <a:p>
            <a:r>
              <a:rPr lang="en-GB" sz="3100" dirty="0"/>
              <a:t>State clearly the nature of the concern. </a:t>
            </a:r>
          </a:p>
          <a:p>
            <a:r>
              <a:rPr lang="en-GB" sz="3100" dirty="0"/>
              <a:t>Include as </a:t>
            </a:r>
            <a:r>
              <a:rPr lang="en-GB" sz="3100" dirty="0" smtClean="0"/>
              <a:t>relevant much </a:t>
            </a:r>
            <a:r>
              <a:rPr lang="en-GB" sz="3100" dirty="0"/>
              <a:t>information as possible.  </a:t>
            </a:r>
          </a:p>
          <a:p>
            <a:r>
              <a:rPr lang="en-GB" sz="3100" dirty="0"/>
              <a:t>If there is a </a:t>
            </a:r>
            <a:r>
              <a:rPr lang="en-GB" sz="3100" dirty="0" smtClean="0"/>
              <a:t>mark/bruise to the child , </a:t>
            </a:r>
            <a:r>
              <a:rPr lang="en-GB" sz="3100" dirty="0"/>
              <a:t>please contact MASH as soon as possible. </a:t>
            </a:r>
          </a:p>
          <a:p>
            <a:pPr marL="0" indent="0">
              <a:buNone/>
            </a:pPr>
            <a:endParaRPr lang="en-GB" dirty="0"/>
          </a:p>
        </p:txBody>
      </p:sp>
    </p:spTree>
    <p:extLst>
      <p:ext uri="{BB962C8B-B14F-4D97-AF65-F5344CB8AC3E}">
        <p14:creationId xmlns:p14="http://schemas.microsoft.com/office/powerpoint/2010/main" val="415618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t>Questions </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0682" y="2510442"/>
            <a:ext cx="2762636" cy="2705478"/>
          </a:xfrm>
          <a:solidFill>
            <a:srgbClr val="00B0F0"/>
          </a:solidFill>
        </p:spPr>
      </p:pic>
    </p:spTree>
    <p:extLst>
      <p:ext uri="{BB962C8B-B14F-4D97-AF65-F5344CB8AC3E}">
        <p14:creationId xmlns:p14="http://schemas.microsoft.com/office/powerpoint/2010/main" val="366425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t>Why ?</a:t>
            </a:r>
            <a:endParaRPr lang="en-GB" dirty="0"/>
          </a:p>
        </p:txBody>
      </p:sp>
      <p:sp>
        <p:nvSpPr>
          <p:cNvPr id="3" name="Content Placeholder 2"/>
          <p:cNvSpPr>
            <a:spLocks noGrp="1"/>
          </p:cNvSpPr>
          <p:nvPr>
            <p:ph idx="1"/>
          </p:nvPr>
        </p:nvSpPr>
        <p:spPr>
          <a:solidFill>
            <a:schemeClr val="tx2">
              <a:lumMod val="20000"/>
              <a:lumOff val="80000"/>
            </a:schemeClr>
          </a:solidFill>
        </p:spPr>
        <p:txBody>
          <a:bodyPr>
            <a:normAutofit fontScale="70000" lnSpcReduction="20000"/>
          </a:bodyPr>
          <a:lstStyle/>
          <a:p>
            <a:pPr marL="0" indent="0">
              <a:buNone/>
            </a:pPr>
            <a:r>
              <a:rPr lang="en-GB" sz="2000" b="1" dirty="0"/>
              <a:t>The Victoria </a:t>
            </a:r>
            <a:r>
              <a:rPr lang="en-GB" sz="2000" b="1" dirty="0" err="1"/>
              <a:t>Climbié</a:t>
            </a:r>
            <a:r>
              <a:rPr lang="en-GB" sz="2000" b="1" dirty="0"/>
              <a:t> Inquiry, 2003-  </a:t>
            </a:r>
            <a:r>
              <a:rPr lang="en-GB" sz="2000" dirty="0"/>
              <a:t>emphasised the need for better communication, better information sharing,  joint working.  </a:t>
            </a:r>
            <a:endParaRPr lang="en-GB" sz="2000" b="1" dirty="0"/>
          </a:p>
          <a:p>
            <a:pPr marL="0" indent="0">
              <a:buNone/>
            </a:pPr>
            <a:r>
              <a:rPr lang="en-GB" sz="2000" b="1" dirty="0"/>
              <a:t>The Children Act 2004- </a:t>
            </a:r>
            <a:r>
              <a:rPr lang="en-GB" sz="2000" dirty="0"/>
              <a:t>importance of safeguarding children, working together to promote the wellbeing of the child.  (sections 10 and 11 places obligations on partner </a:t>
            </a:r>
            <a:r>
              <a:rPr lang="en-GB" sz="2000" dirty="0" smtClean="0"/>
              <a:t>agencies)</a:t>
            </a:r>
            <a:endParaRPr lang="en-GB" sz="2000" dirty="0"/>
          </a:p>
          <a:p>
            <a:pPr marL="0" indent="0">
              <a:buNone/>
            </a:pPr>
            <a:r>
              <a:rPr lang="en-GB" sz="2000" b="1" dirty="0"/>
              <a:t>Serious Case Reviews </a:t>
            </a:r>
            <a:r>
              <a:rPr lang="en-GB" sz="2000" dirty="0"/>
              <a:t>for example: Daniel </a:t>
            </a:r>
            <a:r>
              <a:rPr lang="en-GB" sz="2000" dirty="0" err="1"/>
              <a:t>Pelka</a:t>
            </a:r>
            <a:r>
              <a:rPr lang="en-GB" sz="2000" dirty="0"/>
              <a:t>- 2013 </a:t>
            </a:r>
          </a:p>
          <a:p>
            <a:pPr marL="0" indent="0">
              <a:buNone/>
            </a:pPr>
            <a:r>
              <a:rPr lang="en-GB" sz="2000" dirty="0">
                <a:hlinkClick r:id="rId2"/>
              </a:rPr>
              <a:t>https://</a:t>
            </a:r>
            <a:r>
              <a:rPr lang="en-GB" sz="2000" dirty="0" smtClean="0">
                <a:hlinkClick r:id="rId2"/>
              </a:rPr>
              <a:t>www.lgiu.org.uk/wp-content/uploads/2013/10/Daniel-Pelka-Serious-Case-Review-Coventry-LSCB.pdf</a:t>
            </a:r>
            <a:endParaRPr lang="en-GB" sz="2000" dirty="0" smtClean="0"/>
          </a:p>
          <a:p>
            <a:pPr marL="0" indent="0">
              <a:buNone/>
            </a:pPr>
            <a:endParaRPr lang="en-GB" sz="2000" dirty="0" smtClean="0"/>
          </a:p>
          <a:p>
            <a:pPr marL="0" indent="0">
              <a:buNone/>
            </a:pPr>
            <a:endParaRPr lang="en-GB" dirty="0"/>
          </a:p>
          <a:p>
            <a:pPr marL="0" indent="0">
              <a:buNone/>
            </a:pPr>
            <a:r>
              <a:rPr lang="en-GB" b="1" dirty="0" smtClean="0"/>
              <a:t>National </a:t>
            </a:r>
            <a:r>
              <a:rPr lang="en-GB" b="1" dirty="0"/>
              <a:t>review </a:t>
            </a:r>
            <a:r>
              <a:rPr lang="en-GB" dirty="0"/>
              <a:t>into the murders of Arthur </a:t>
            </a:r>
            <a:r>
              <a:rPr lang="en-GB" dirty="0" err="1"/>
              <a:t>Labinjo</a:t>
            </a:r>
            <a:r>
              <a:rPr lang="en-GB" dirty="0"/>
              <a:t>-Hughes and Star Hobson </a:t>
            </a:r>
            <a:r>
              <a:rPr lang="en-GB" dirty="0" smtClean="0"/>
              <a:t>–</a:t>
            </a:r>
          </a:p>
          <a:p>
            <a:pPr marL="0" indent="0">
              <a:buNone/>
            </a:pPr>
            <a:r>
              <a:rPr lang="en-GB" i="1" dirty="0" smtClean="0"/>
              <a:t>This </a:t>
            </a:r>
            <a:r>
              <a:rPr lang="en-GB" i="1" dirty="0"/>
              <a:t>report asserts that the child protection system must be strengthened, both locally and nationally. That does not mean that the child protection system is ‘broken’; indeed there is good evidence that, every day, many thousands of children are protected from harm by conscientious, committed and capable social workers, police officers, health, educational and many other professionals. </a:t>
            </a:r>
            <a:endParaRPr lang="en-GB" sz="2000" i="1" dirty="0"/>
          </a:p>
          <a:p>
            <a:endParaRPr lang="en-GB" sz="1600" dirty="0" smtClean="0"/>
          </a:p>
        </p:txBody>
      </p:sp>
    </p:spTree>
    <p:extLst>
      <p:ext uri="{BB962C8B-B14F-4D97-AF65-F5344CB8AC3E}">
        <p14:creationId xmlns:p14="http://schemas.microsoft.com/office/powerpoint/2010/main" val="386536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wipe(down)">
                                      <p:cBhvr>
                                        <p:cTn id="25" dur="580">
                                          <p:stCondLst>
                                            <p:cond delay="0"/>
                                          </p:stCondLst>
                                        </p:cTn>
                                        <p:tgtEl>
                                          <p:spTgt spid="3">
                                            <p:bg/>
                                          </p:spTgt>
                                        </p:tgtEl>
                                      </p:cBhvr>
                                    </p:animEffect>
                                    <p:anim calcmode="lin" valueType="num">
                                      <p:cBhvr>
                                        <p:cTn id="2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bg/>
                                          </p:spTgt>
                                        </p:tgtEl>
                                      </p:cBhvr>
                                      <p:to x="100000" y="60000"/>
                                    </p:animScale>
                                    <p:animScale>
                                      <p:cBhvr>
                                        <p:cTn id="32" dur="166" decel="50000">
                                          <p:stCondLst>
                                            <p:cond delay="676"/>
                                          </p:stCondLst>
                                        </p:cTn>
                                        <p:tgtEl>
                                          <p:spTgt spid="3">
                                            <p:bg/>
                                          </p:spTgt>
                                        </p:tgtEl>
                                      </p:cBhvr>
                                      <p:to x="100000" y="100000"/>
                                    </p:animScale>
                                    <p:animScale>
                                      <p:cBhvr>
                                        <p:cTn id="33" dur="26">
                                          <p:stCondLst>
                                            <p:cond delay="1312"/>
                                          </p:stCondLst>
                                        </p:cTn>
                                        <p:tgtEl>
                                          <p:spTgt spid="3">
                                            <p:bg/>
                                          </p:spTgt>
                                        </p:tgtEl>
                                      </p:cBhvr>
                                      <p:to x="100000" y="80000"/>
                                    </p:animScale>
                                    <p:animScale>
                                      <p:cBhvr>
                                        <p:cTn id="34" dur="166" decel="50000">
                                          <p:stCondLst>
                                            <p:cond delay="1338"/>
                                          </p:stCondLst>
                                        </p:cTn>
                                        <p:tgtEl>
                                          <p:spTgt spid="3">
                                            <p:bg/>
                                          </p:spTgt>
                                        </p:tgtEl>
                                      </p:cBhvr>
                                      <p:to x="100000" y="100000"/>
                                    </p:animScale>
                                    <p:animScale>
                                      <p:cBhvr>
                                        <p:cTn id="35" dur="26">
                                          <p:stCondLst>
                                            <p:cond delay="1642"/>
                                          </p:stCondLst>
                                        </p:cTn>
                                        <p:tgtEl>
                                          <p:spTgt spid="3">
                                            <p:bg/>
                                          </p:spTgt>
                                        </p:tgtEl>
                                      </p:cBhvr>
                                      <p:to x="100000" y="90000"/>
                                    </p:animScale>
                                    <p:animScale>
                                      <p:cBhvr>
                                        <p:cTn id="36" dur="166" decel="50000">
                                          <p:stCondLst>
                                            <p:cond delay="1668"/>
                                          </p:stCondLst>
                                        </p:cTn>
                                        <p:tgtEl>
                                          <p:spTgt spid="3">
                                            <p:bg/>
                                          </p:spTgt>
                                        </p:tgtEl>
                                      </p:cBhvr>
                                      <p:to x="100000" y="100000"/>
                                    </p:animScale>
                                    <p:animScale>
                                      <p:cBhvr>
                                        <p:cTn id="37" dur="26">
                                          <p:stCondLst>
                                            <p:cond delay="1808"/>
                                          </p:stCondLst>
                                        </p:cTn>
                                        <p:tgtEl>
                                          <p:spTgt spid="3">
                                            <p:bg/>
                                          </p:spTgt>
                                        </p:tgtEl>
                                      </p:cBhvr>
                                      <p:to x="100000" y="95000"/>
                                    </p:animScale>
                                    <p:animScale>
                                      <p:cBhvr>
                                        <p:cTn id="38" dur="166" decel="50000">
                                          <p:stCondLst>
                                            <p:cond delay="1834"/>
                                          </p:stCondLst>
                                        </p:cTn>
                                        <p:tgtEl>
                                          <p:spTgt spid="3">
                                            <p:bg/>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Effect transition="in" filter="wipe(down)">
                                      <p:cBhvr>
                                        <p:cTn id="43" dur="580">
                                          <p:stCondLst>
                                            <p:cond delay="0"/>
                                          </p:stCondLst>
                                        </p:cTn>
                                        <p:tgtEl>
                                          <p:spTgt spid="3">
                                            <p:txEl>
                                              <p:pRg st="0" end="0"/>
                                            </p:txEl>
                                          </p:spTgt>
                                        </p:tgtEl>
                                      </p:cBhvr>
                                    </p:animEffect>
                                    <p:anim calcmode="lin" valueType="num">
                                      <p:cBhvr>
                                        <p:cTn id="4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0" end="0"/>
                                            </p:txEl>
                                          </p:spTgt>
                                        </p:tgtEl>
                                      </p:cBhvr>
                                      <p:to x="100000" y="60000"/>
                                    </p:animScale>
                                    <p:animScale>
                                      <p:cBhvr>
                                        <p:cTn id="50" dur="166" decel="50000">
                                          <p:stCondLst>
                                            <p:cond delay="676"/>
                                          </p:stCondLst>
                                        </p:cTn>
                                        <p:tgtEl>
                                          <p:spTgt spid="3">
                                            <p:txEl>
                                              <p:pRg st="0" end="0"/>
                                            </p:txEl>
                                          </p:spTgt>
                                        </p:tgtEl>
                                      </p:cBhvr>
                                      <p:to x="100000" y="100000"/>
                                    </p:animScale>
                                    <p:animScale>
                                      <p:cBhvr>
                                        <p:cTn id="51" dur="26">
                                          <p:stCondLst>
                                            <p:cond delay="1312"/>
                                          </p:stCondLst>
                                        </p:cTn>
                                        <p:tgtEl>
                                          <p:spTgt spid="3">
                                            <p:txEl>
                                              <p:pRg st="0" end="0"/>
                                            </p:txEl>
                                          </p:spTgt>
                                        </p:tgtEl>
                                      </p:cBhvr>
                                      <p:to x="100000" y="80000"/>
                                    </p:animScale>
                                    <p:animScale>
                                      <p:cBhvr>
                                        <p:cTn id="52" dur="166" decel="50000">
                                          <p:stCondLst>
                                            <p:cond delay="1338"/>
                                          </p:stCondLst>
                                        </p:cTn>
                                        <p:tgtEl>
                                          <p:spTgt spid="3">
                                            <p:txEl>
                                              <p:pRg st="0" end="0"/>
                                            </p:txEl>
                                          </p:spTgt>
                                        </p:tgtEl>
                                      </p:cBhvr>
                                      <p:to x="100000" y="100000"/>
                                    </p:animScale>
                                    <p:animScale>
                                      <p:cBhvr>
                                        <p:cTn id="53" dur="26">
                                          <p:stCondLst>
                                            <p:cond delay="1642"/>
                                          </p:stCondLst>
                                        </p:cTn>
                                        <p:tgtEl>
                                          <p:spTgt spid="3">
                                            <p:txEl>
                                              <p:pRg st="0" end="0"/>
                                            </p:txEl>
                                          </p:spTgt>
                                        </p:tgtEl>
                                      </p:cBhvr>
                                      <p:to x="100000" y="90000"/>
                                    </p:animScale>
                                    <p:animScale>
                                      <p:cBhvr>
                                        <p:cTn id="54" dur="166" decel="50000">
                                          <p:stCondLst>
                                            <p:cond delay="1668"/>
                                          </p:stCondLst>
                                        </p:cTn>
                                        <p:tgtEl>
                                          <p:spTgt spid="3">
                                            <p:txEl>
                                              <p:pRg st="0" end="0"/>
                                            </p:txEl>
                                          </p:spTgt>
                                        </p:tgtEl>
                                      </p:cBhvr>
                                      <p:to x="100000" y="100000"/>
                                    </p:animScale>
                                    <p:animScale>
                                      <p:cBhvr>
                                        <p:cTn id="55" dur="26">
                                          <p:stCondLst>
                                            <p:cond delay="1808"/>
                                          </p:stCondLst>
                                        </p:cTn>
                                        <p:tgtEl>
                                          <p:spTgt spid="3">
                                            <p:txEl>
                                              <p:pRg st="0" end="0"/>
                                            </p:txEl>
                                          </p:spTgt>
                                        </p:tgtEl>
                                      </p:cBhvr>
                                      <p:to x="100000" y="95000"/>
                                    </p:animScale>
                                    <p:animScale>
                                      <p:cBhvr>
                                        <p:cTn id="56" dur="166" decel="50000">
                                          <p:stCondLst>
                                            <p:cond delay="1834"/>
                                          </p:stCondLst>
                                        </p:cTn>
                                        <p:tgtEl>
                                          <p:spTgt spid="3">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Effect transition="in" filter="wipe(down)">
                                      <p:cBhvr>
                                        <p:cTn id="61" dur="580">
                                          <p:stCondLst>
                                            <p:cond delay="0"/>
                                          </p:stCondLst>
                                        </p:cTn>
                                        <p:tgtEl>
                                          <p:spTgt spid="3">
                                            <p:txEl>
                                              <p:pRg st="1" end="1"/>
                                            </p:txEl>
                                          </p:spTgt>
                                        </p:tgtEl>
                                      </p:cBhvr>
                                    </p:animEffect>
                                    <p:anim calcmode="lin" valueType="num">
                                      <p:cBhvr>
                                        <p:cTn id="6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1" end="1"/>
                                            </p:txEl>
                                          </p:spTgt>
                                        </p:tgtEl>
                                      </p:cBhvr>
                                      <p:to x="100000" y="60000"/>
                                    </p:animScale>
                                    <p:animScale>
                                      <p:cBhvr>
                                        <p:cTn id="68" dur="166" decel="50000">
                                          <p:stCondLst>
                                            <p:cond delay="676"/>
                                          </p:stCondLst>
                                        </p:cTn>
                                        <p:tgtEl>
                                          <p:spTgt spid="3">
                                            <p:txEl>
                                              <p:pRg st="1" end="1"/>
                                            </p:txEl>
                                          </p:spTgt>
                                        </p:tgtEl>
                                      </p:cBhvr>
                                      <p:to x="100000" y="100000"/>
                                    </p:animScale>
                                    <p:animScale>
                                      <p:cBhvr>
                                        <p:cTn id="69" dur="26">
                                          <p:stCondLst>
                                            <p:cond delay="1312"/>
                                          </p:stCondLst>
                                        </p:cTn>
                                        <p:tgtEl>
                                          <p:spTgt spid="3">
                                            <p:txEl>
                                              <p:pRg st="1" end="1"/>
                                            </p:txEl>
                                          </p:spTgt>
                                        </p:tgtEl>
                                      </p:cBhvr>
                                      <p:to x="100000" y="80000"/>
                                    </p:animScale>
                                    <p:animScale>
                                      <p:cBhvr>
                                        <p:cTn id="70" dur="166" decel="50000">
                                          <p:stCondLst>
                                            <p:cond delay="1338"/>
                                          </p:stCondLst>
                                        </p:cTn>
                                        <p:tgtEl>
                                          <p:spTgt spid="3">
                                            <p:txEl>
                                              <p:pRg st="1" end="1"/>
                                            </p:txEl>
                                          </p:spTgt>
                                        </p:tgtEl>
                                      </p:cBhvr>
                                      <p:to x="100000" y="100000"/>
                                    </p:animScale>
                                    <p:animScale>
                                      <p:cBhvr>
                                        <p:cTn id="71" dur="26">
                                          <p:stCondLst>
                                            <p:cond delay="1642"/>
                                          </p:stCondLst>
                                        </p:cTn>
                                        <p:tgtEl>
                                          <p:spTgt spid="3">
                                            <p:txEl>
                                              <p:pRg st="1" end="1"/>
                                            </p:txEl>
                                          </p:spTgt>
                                        </p:tgtEl>
                                      </p:cBhvr>
                                      <p:to x="100000" y="90000"/>
                                    </p:animScale>
                                    <p:animScale>
                                      <p:cBhvr>
                                        <p:cTn id="72" dur="166" decel="50000">
                                          <p:stCondLst>
                                            <p:cond delay="1668"/>
                                          </p:stCondLst>
                                        </p:cTn>
                                        <p:tgtEl>
                                          <p:spTgt spid="3">
                                            <p:txEl>
                                              <p:pRg st="1" end="1"/>
                                            </p:txEl>
                                          </p:spTgt>
                                        </p:tgtEl>
                                      </p:cBhvr>
                                      <p:to x="100000" y="100000"/>
                                    </p:animScale>
                                    <p:animScale>
                                      <p:cBhvr>
                                        <p:cTn id="73" dur="26">
                                          <p:stCondLst>
                                            <p:cond delay="1808"/>
                                          </p:stCondLst>
                                        </p:cTn>
                                        <p:tgtEl>
                                          <p:spTgt spid="3">
                                            <p:txEl>
                                              <p:pRg st="1" end="1"/>
                                            </p:txEl>
                                          </p:spTgt>
                                        </p:tgtEl>
                                      </p:cBhvr>
                                      <p:to x="100000" y="95000"/>
                                    </p:animScale>
                                    <p:animScale>
                                      <p:cBhvr>
                                        <p:cTn id="74" dur="166" decel="50000">
                                          <p:stCondLst>
                                            <p:cond delay="1834"/>
                                          </p:stCondLst>
                                        </p:cTn>
                                        <p:tgtEl>
                                          <p:spTgt spid="3">
                                            <p:txEl>
                                              <p:pRg st="1" end="1"/>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2" end="2"/>
                                            </p:txEl>
                                          </p:spTgt>
                                        </p:tgtEl>
                                        <p:attrNameLst>
                                          <p:attrName>style.visibility</p:attrName>
                                        </p:attrNameLst>
                                      </p:cBhvr>
                                      <p:to>
                                        <p:strVal val="visible"/>
                                      </p:to>
                                    </p:set>
                                    <p:animEffect transition="in" filter="wipe(down)">
                                      <p:cBhvr>
                                        <p:cTn id="79" dur="580">
                                          <p:stCondLst>
                                            <p:cond delay="0"/>
                                          </p:stCondLst>
                                        </p:cTn>
                                        <p:tgtEl>
                                          <p:spTgt spid="3">
                                            <p:txEl>
                                              <p:pRg st="2" end="2"/>
                                            </p:txEl>
                                          </p:spTgt>
                                        </p:tgtEl>
                                      </p:cBhvr>
                                    </p:animEffect>
                                    <p:anim calcmode="lin" valueType="num">
                                      <p:cBhvr>
                                        <p:cTn id="8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2" end="2"/>
                                            </p:txEl>
                                          </p:spTgt>
                                        </p:tgtEl>
                                      </p:cBhvr>
                                      <p:to x="100000" y="60000"/>
                                    </p:animScale>
                                    <p:animScale>
                                      <p:cBhvr>
                                        <p:cTn id="86" dur="166" decel="50000">
                                          <p:stCondLst>
                                            <p:cond delay="676"/>
                                          </p:stCondLst>
                                        </p:cTn>
                                        <p:tgtEl>
                                          <p:spTgt spid="3">
                                            <p:txEl>
                                              <p:pRg st="2" end="2"/>
                                            </p:txEl>
                                          </p:spTgt>
                                        </p:tgtEl>
                                      </p:cBhvr>
                                      <p:to x="100000" y="100000"/>
                                    </p:animScale>
                                    <p:animScale>
                                      <p:cBhvr>
                                        <p:cTn id="87" dur="26">
                                          <p:stCondLst>
                                            <p:cond delay="1312"/>
                                          </p:stCondLst>
                                        </p:cTn>
                                        <p:tgtEl>
                                          <p:spTgt spid="3">
                                            <p:txEl>
                                              <p:pRg st="2" end="2"/>
                                            </p:txEl>
                                          </p:spTgt>
                                        </p:tgtEl>
                                      </p:cBhvr>
                                      <p:to x="100000" y="80000"/>
                                    </p:animScale>
                                    <p:animScale>
                                      <p:cBhvr>
                                        <p:cTn id="88" dur="166" decel="50000">
                                          <p:stCondLst>
                                            <p:cond delay="1338"/>
                                          </p:stCondLst>
                                        </p:cTn>
                                        <p:tgtEl>
                                          <p:spTgt spid="3">
                                            <p:txEl>
                                              <p:pRg st="2" end="2"/>
                                            </p:txEl>
                                          </p:spTgt>
                                        </p:tgtEl>
                                      </p:cBhvr>
                                      <p:to x="100000" y="100000"/>
                                    </p:animScale>
                                    <p:animScale>
                                      <p:cBhvr>
                                        <p:cTn id="89" dur="26">
                                          <p:stCondLst>
                                            <p:cond delay="1642"/>
                                          </p:stCondLst>
                                        </p:cTn>
                                        <p:tgtEl>
                                          <p:spTgt spid="3">
                                            <p:txEl>
                                              <p:pRg st="2" end="2"/>
                                            </p:txEl>
                                          </p:spTgt>
                                        </p:tgtEl>
                                      </p:cBhvr>
                                      <p:to x="100000" y="90000"/>
                                    </p:animScale>
                                    <p:animScale>
                                      <p:cBhvr>
                                        <p:cTn id="90" dur="166" decel="50000">
                                          <p:stCondLst>
                                            <p:cond delay="1668"/>
                                          </p:stCondLst>
                                        </p:cTn>
                                        <p:tgtEl>
                                          <p:spTgt spid="3">
                                            <p:txEl>
                                              <p:pRg st="2" end="2"/>
                                            </p:txEl>
                                          </p:spTgt>
                                        </p:tgtEl>
                                      </p:cBhvr>
                                      <p:to x="100000" y="100000"/>
                                    </p:animScale>
                                    <p:animScale>
                                      <p:cBhvr>
                                        <p:cTn id="91" dur="26">
                                          <p:stCondLst>
                                            <p:cond delay="1808"/>
                                          </p:stCondLst>
                                        </p:cTn>
                                        <p:tgtEl>
                                          <p:spTgt spid="3">
                                            <p:txEl>
                                              <p:pRg st="2" end="2"/>
                                            </p:txEl>
                                          </p:spTgt>
                                        </p:tgtEl>
                                      </p:cBhvr>
                                      <p:to x="100000" y="95000"/>
                                    </p:animScale>
                                    <p:animScale>
                                      <p:cBhvr>
                                        <p:cTn id="92" dur="166" decel="50000">
                                          <p:stCondLst>
                                            <p:cond delay="1834"/>
                                          </p:stCondLst>
                                        </p:cTn>
                                        <p:tgtEl>
                                          <p:spTgt spid="3">
                                            <p:txEl>
                                              <p:pRg st="2" end="2"/>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3" end="3"/>
                                            </p:txEl>
                                          </p:spTgt>
                                        </p:tgtEl>
                                        <p:attrNameLst>
                                          <p:attrName>style.visibility</p:attrName>
                                        </p:attrNameLst>
                                      </p:cBhvr>
                                      <p:to>
                                        <p:strVal val="visible"/>
                                      </p:to>
                                    </p:set>
                                    <p:animEffect transition="in" filter="wipe(down)">
                                      <p:cBhvr>
                                        <p:cTn id="97" dur="580">
                                          <p:stCondLst>
                                            <p:cond delay="0"/>
                                          </p:stCondLst>
                                        </p:cTn>
                                        <p:tgtEl>
                                          <p:spTgt spid="3">
                                            <p:txEl>
                                              <p:pRg st="3" end="3"/>
                                            </p:txEl>
                                          </p:spTgt>
                                        </p:tgtEl>
                                      </p:cBhvr>
                                    </p:animEffect>
                                    <p:anim calcmode="lin" valueType="num">
                                      <p:cBhvr>
                                        <p:cTn id="9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3" end="3"/>
                                            </p:txEl>
                                          </p:spTgt>
                                        </p:tgtEl>
                                      </p:cBhvr>
                                      <p:to x="100000" y="60000"/>
                                    </p:animScale>
                                    <p:animScale>
                                      <p:cBhvr>
                                        <p:cTn id="104" dur="166" decel="50000">
                                          <p:stCondLst>
                                            <p:cond delay="676"/>
                                          </p:stCondLst>
                                        </p:cTn>
                                        <p:tgtEl>
                                          <p:spTgt spid="3">
                                            <p:txEl>
                                              <p:pRg st="3" end="3"/>
                                            </p:txEl>
                                          </p:spTgt>
                                        </p:tgtEl>
                                      </p:cBhvr>
                                      <p:to x="100000" y="100000"/>
                                    </p:animScale>
                                    <p:animScale>
                                      <p:cBhvr>
                                        <p:cTn id="105" dur="26">
                                          <p:stCondLst>
                                            <p:cond delay="1312"/>
                                          </p:stCondLst>
                                        </p:cTn>
                                        <p:tgtEl>
                                          <p:spTgt spid="3">
                                            <p:txEl>
                                              <p:pRg st="3" end="3"/>
                                            </p:txEl>
                                          </p:spTgt>
                                        </p:tgtEl>
                                      </p:cBhvr>
                                      <p:to x="100000" y="80000"/>
                                    </p:animScale>
                                    <p:animScale>
                                      <p:cBhvr>
                                        <p:cTn id="106" dur="166" decel="50000">
                                          <p:stCondLst>
                                            <p:cond delay="1338"/>
                                          </p:stCondLst>
                                        </p:cTn>
                                        <p:tgtEl>
                                          <p:spTgt spid="3">
                                            <p:txEl>
                                              <p:pRg st="3" end="3"/>
                                            </p:txEl>
                                          </p:spTgt>
                                        </p:tgtEl>
                                      </p:cBhvr>
                                      <p:to x="100000" y="100000"/>
                                    </p:animScale>
                                    <p:animScale>
                                      <p:cBhvr>
                                        <p:cTn id="107" dur="26">
                                          <p:stCondLst>
                                            <p:cond delay="1642"/>
                                          </p:stCondLst>
                                        </p:cTn>
                                        <p:tgtEl>
                                          <p:spTgt spid="3">
                                            <p:txEl>
                                              <p:pRg st="3" end="3"/>
                                            </p:txEl>
                                          </p:spTgt>
                                        </p:tgtEl>
                                      </p:cBhvr>
                                      <p:to x="100000" y="90000"/>
                                    </p:animScale>
                                    <p:animScale>
                                      <p:cBhvr>
                                        <p:cTn id="108" dur="166" decel="50000">
                                          <p:stCondLst>
                                            <p:cond delay="1668"/>
                                          </p:stCondLst>
                                        </p:cTn>
                                        <p:tgtEl>
                                          <p:spTgt spid="3">
                                            <p:txEl>
                                              <p:pRg st="3" end="3"/>
                                            </p:txEl>
                                          </p:spTgt>
                                        </p:tgtEl>
                                      </p:cBhvr>
                                      <p:to x="100000" y="100000"/>
                                    </p:animScale>
                                    <p:animScale>
                                      <p:cBhvr>
                                        <p:cTn id="109" dur="26">
                                          <p:stCondLst>
                                            <p:cond delay="1808"/>
                                          </p:stCondLst>
                                        </p:cTn>
                                        <p:tgtEl>
                                          <p:spTgt spid="3">
                                            <p:txEl>
                                              <p:pRg st="3" end="3"/>
                                            </p:txEl>
                                          </p:spTgt>
                                        </p:tgtEl>
                                      </p:cBhvr>
                                      <p:to x="100000" y="95000"/>
                                    </p:animScale>
                                    <p:animScale>
                                      <p:cBhvr>
                                        <p:cTn id="110" dur="166" decel="50000">
                                          <p:stCondLst>
                                            <p:cond delay="1834"/>
                                          </p:stCondLst>
                                        </p:cTn>
                                        <p:tgtEl>
                                          <p:spTgt spid="3">
                                            <p:txEl>
                                              <p:pRg st="3" end="3"/>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latin typeface="+mn-lt"/>
              </a:rPr>
              <a:t>MASH Principles </a:t>
            </a:r>
            <a:endParaRPr lang="en-GB" dirty="0">
              <a:latin typeface="+mn-lt"/>
            </a:endParaRPr>
          </a:p>
        </p:txBody>
      </p:sp>
      <p:sp>
        <p:nvSpPr>
          <p:cNvPr id="3" name="Content Placeholder 2"/>
          <p:cNvSpPr>
            <a:spLocks noGrp="1"/>
          </p:cNvSpPr>
          <p:nvPr>
            <p:ph idx="1"/>
          </p:nvPr>
        </p:nvSpPr>
        <p:spPr>
          <a:solidFill>
            <a:schemeClr val="tx2">
              <a:lumMod val="20000"/>
              <a:lumOff val="80000"/>
            </a:schemeClr>
          </a:solidFill>
        </p:spPr>
        <p:txBody>
          <a:bodyPr>
            <a:normAutofit lnSpcReduction="10000"/>
          </a:bodyPr>
          <a:lstStyle/>
          <a:p>
            <a:r>
              <a:rPr lang="en-GB" sz="2000" dirty="0"/>
              <a:t>The Multi-Agency Safeguarding Hub (MASH) model has led to more accurate assessment of risk and need at the ‘front door’ of child protection, when it has been implemented well (Home Office, 2014</a:t>
            </a:r>
            <a:r>
              <a:rPr lang="en-GB" sz="2000" dirty="0" smtClean="0"/>
              <a:t>).</a:t>
            </a:r>
            <a:endParaRPr lang="en-GB" sz="2000" dirty="0"/>
          </a:p>
          <a:p>
            <a:r>
              <a:rPr lang="en-GB" sz="2000" dirty="0" smtClean="0"/>
              <a:t>The </a:t>
            </a:r>
            <a:r>
              <a:rPr lang="en-GB" sz="2000" dirty="0"/>
              <a:t>MASH aims to promote the safety and welfare of children by providing better access to the information that will help to identify safeguarding risk, underpin a clearer understanding of need and </a:t>
            </a:r>
            <a:r>
              <a:rPr lang="en-GB" sz="2000" dirty="0" smtClean="0"/>
              <a:t>then in turn, lead </a:t>
            </a:r>
            <a:r>
              <a:rPr lang="en-GB" sz="2000" dirty="0"/>
              <a:t>to </a:t>
            </a:r>
            <a:r>
              <a:rPr lang="en-GB" sz="2000" dirty="0" smtClean="0"/>
              <a:t>effective, timely </a:t>
            </a:r>
            <a:r>
              <a:rPr lang="en-GB" sz="2000" dirty="0"/>
              <a:t>and proportionate </a:t>
            </a:r>
            <a:r>
              <a:rPr lang="en-GB" sz="2000" dirty="0" smtClean="0"/>
              <a:t>interventions.</a:t>
            </a:r>
          </a:p>
          <a:p>
            <a:r>
              <a:rPr lang="en-GB" sz="2000" dirty="0" smtClean="0"/>
              <a:t>MASH prioritise work, in order of risk, urgency and need.</a:t>
            </a:r>
          </a:p>
          <a:p>
            <a:r>
              <a:rPr lang="en-GB" sz="2000" dirty="0" smtClean="0"/>
              <a:t>The </a:t>
            </a:r>
            <a:r>
              <a:rPr lang="en-GB" sz="2000" dirty="0"/>
              <a:t>MASH way of working ensures that children and young people have a better chance of receiving the service that is suitable for them, and we spot any potential problems earlier</a:t>
            </a:r>
            <a:r>
              <a:rPr lang="en-GB" sz="2000" dirty="0" smtClean="0"/>
              <a:t>. Accurate case recording also helps us understand family history and past harm.</a:t>
            </a:r>
          </a:p>
          <a:p>
            <a:r>
              <a:rPr lang="en-GB" sz="2000" dirty="0" smtClean="0"/>
              <a:t>The </a:t>
            </a:r>
            <a:r>
              <a:rPr lang="en-GB" sz="2000" dirty="0"/>
              <a:t>focus of the MASH is to work across partner agencies ensuring families receive early help in order to reduce the need for statutory intervention</a:t>
            </a:r>
            <a:r>
              <a:rPr lang="en-GB" sz="2000" dirty="0" smtClean="0"/>
              <a:t>.</a:t>
            </a:r>
          </a:p>
        </p:txBody>
      </p:sp>
    </p:spTree>
    <p:extLst>
      <p:ext uri="{BB962C8B-B14F-4D97-AF65-F5344CB8AC3E}">
        <p14:creationId xmlns:p14="http://schemas.microsoft.com/office/powerpoint/2010/main" val="63388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wipe(down)">
                                      <p:cBhvr>
                                        <p:cTn id="25" dur="580">
                                          <p:stCondLst>
                                            <p:cond delay="0"/>
                                          </p:stCondLst>
                                        </p:cTn>
                                        <p:tgtEl>
                                          <p:spTgt spid="3">
                                            <p:bg/>
                                          </p:spTgt>
                                        </p:tgtEl>
                                      </p:cBhvr>
                                    </p:animEffect>
                                    <p:anim calcmode="lin" valueType="num">
                                      <p:cBhvr>
                                        <p:cTn id="2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bg/>
                                          </p:spTgt>
                                        </p:tgtEl>
                                      </p:cBhvr>
                                      <p:to x="100000" y="60000"/>
                                    </p:animScale>
                                    <p:animScale>
                                      <p:cBhvr>
                                        <p:cTn id="32" dur="166" decel="50000">
                                          <p:stCondLst>
                                            <p:cond delay="676"/>
                                          </p:stCondLst>
                                        </p:cTn>
                                        <p:tgtEl>
                                          <p:spTgt spid="3">
                                            <p:bg/>
                                          </p:spTgt>
                                        </p:tgtEl>
                                      </p:cBhvr>
                                      <p:to x="100000" y="100000"/>
                                    </p:animScale>
                                    <p:animScale>
                                      <p:cBhvr>
                                        <p:cTn id="33" dur="26">
                                          <p:stCondLst>
                                            <p:cond delay="1312"/>
                                          </p:stCondLst>
                                        </p:cTn>
                                        <p:tgtEl>
                                          <p:spTgt spid="3">
                                            <p:bg/>
                                          </p:spTgt>
                                        </p:tgtEl>
                                      </p:cBhvr>
                                      <p:to x="100000" y="80000"/>
                                    </p:animScale>
                                    <p:animScale>
                                      <p:cBhvr>
                                        <p:cTn id="34" dur="166" decel="50000">
                                          <p:stCondLst>
                                            <p:cond delay="1338"/>
                                          </p:stCondLst>
                                        </p:cTn>
                                        <p:tgtEl>
                                          <p:spTgt spid="3">
                                            <p:bg/>
                                          </p:spTgt>
                                        </p:tgtEl>
                                      </p:cBhvr>
                                      <p:to x="100000" y="100000"/>
                                    </p:animScale>
                                    <p:animScale>
                                      <p:cBhvr>
                                        <p:cTn id="35" dur="26">
                                          <p:stCondLst>
                                            <p:cond delay="1642"/>
                                          </p:stCondLst>
                                        </p:cTn>
                                        <p:tgtEl>
                                          <p:spTgt spid="3">
                                            <p:bg/>
                                          </p:spTgt>
                                        </p:tgtEl>
                                      </p:cBhvr>
                                      <p:to x="100000" y="90000"/>
                                    </p:animScale>
                                    <p:animScale>
                                      <p:cBhvr>
                                        <p:cTn id="36" dur="166" decel="50000">
                                          <p:stCondLst>
                                            <p:cond delay="1668"/>
                                          </p:stCondLst>
                                        </p:cTn>
                                        <p:tgtEl>
                                          <p:spTgt spid="3">
                                            <p:bg/>
                                          </p:spTgt>
                                        </p:tgtEl>
                                      </p:cBhvr>
                                      <p:to x="100000" y="100000"/>
                                    </p:animScale>
                                    <p:animScale>
                                      <p:cBhvr>
                                        <p:cTn id="37" dur="26">
                                          <p:stCondLst>
                                            <p:cond delay="1808"/>
                                          </p:stCondLst>
                                        </p:cTn>
                                        <p:tgtEl>
                                          <p:spTgt spid="3">
                                            <p:bg/>
                                          </p:spTgt>
                                        </p:tgtEl>
                                      </p:cBhvr>
                                      <p:to x="100000" y="95000"/>
                                    </p:animScale>
                                    <p:animScale>
                                      <p:cBhvr>
                                        <p:cTn id="38" dur="166" decel="50000">
                                          <p:stCondLst>
                                            <p:cond delay="1834"/>
                                          </p:stCondLst>
                                        </p:cTn>
                                        <p:tgtEl>
                                          <p:spTgt spid="3">
                                            <p:bg/>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Effect transition="in" filter="wipe(down)">
                                      <p:cBhvr>
                                        <p:cTn id="43" dur="580">
                                          <p:stCondLst>
                                            <p:cond delay="0"/>
                                          </p:stCondLst>
                                        </p:cTn>
                                        <p:tgtEl>
                                          <p:spTgt spid="3">
                                            <p:txEl>
                                              <p:pRg st="0" end="0"/>
                                            </p:txEl>
                                          </p:spTgt>
                                        </p:tgtEl>
                                      </p:cBhvr>
                                    </p:animEffect>
                                    <p:anim calcmode="lin" valueType="num">
                                      <p:cBhvr>
                                        <p:cTn id="4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0" end="0"/>
                                            </p:txEl>
                                          </p:spTgt>
                                        </p:tgtEl>
                                      </p:cBhvr>
                                      <p:to x="100000" y="60000"/>
                                    </p:animScale>
                                    <p:animScale>
                                      <p:cBhvr>
                                        <p:cTn id="50" dur="166" decel="50000">
                                          <p:stCondLst>
                                            <p:cond delay="676"/>
                                          </p:stCondLst>
                                        </p:cTn>
                                        <p:tgtEl>
                                          <p:spTgt spid="3">
                                            <p:txEl>
                                              <p:pRg st="0" end="0"/>
                                            </p:txEl>
                                          </p:spTgt>
                                        </p:tgtEl>
                                      </p:cBhvr>
                                      <p:to x="100000" y="100000"/>
                                    </p:animScale>
                                    <p:animScale>
                                      <p:cBhvr>
                                        <p:cTn id="51" dur="26">
                                          <p:stCondLst>
                                            <p:cond delay="1312"/>
                                          </p:stCondLst>
                                        </p:cTn>
                                        <p:tgtEl>
                                          <p:spTgt spid="3">
                                            <p:txEl>
                                              <p:pRg st="0" end="0"/>
                                            </p:txEl>
                                          </p:spTgt>
                                        </p:tgtEl>
                                      </p:cBhvr>
                                      <p:to x="100000" y="80000"/>
                                    </p:animScale>
                                    <p:animScale>
                                      <p:cBhvr>
                                        <p:cTn id="52" dur="166" decel="50000">
                                          <p:stCondLst>
                                            <p:cond delay="1338"/>
                                          </p:stCondLst>
                                        </p:cTn>
                                        <p:tgtEl>
                                          <p:spTgt spid="3">
                                            <p:txEl>
                                              <p:pRg st="0" end="0"/>
                                            </p:txEl>
                                          </p:spTgt>
                                        </p:tgtEl>
                                      </p:cBhvr>
                                      <p:to x="100000" y="100000"/>
                                    </p:animScale>
                                    <p:animScale>
                                      <p:cBhvr>
                                        <p:cTn id="53" dur="26">
                                          <p:stCondLst>
                                            <p:cond delay="1642"/>
                                          </p:stCondLst>
                                        </p:cTn>
                                        <p:tgtEl>
                                          <p:spTgt spid="3">
                                            <p:txEl>
                                              <p:pRg st="0" end="0"/>
                                            </p:txEl>
                                          </p:spTgt>
                                        </p:tgtEl>
                                      </p:cBhvr>
                                      <p:to x="100000" y="90000"/>
                                    </p:animScale>
                                    <p:animScale>
                                      <p:cBhvr>
                                        <p:cTn id="54" dur="166" decel="50000">
                                          <p:stCondLst>
                                            <p:cond delay="1668"/>
                                          </p:stCondLst>
                                        </p:cTn>
                                        <p:tgtEl>
                                          <p:spTgt spid="3">
                                            <p:txEl>
                                              <p:pRg st="0" end="0"/>
                                            </p:txEl>
                                          </p:spTgt>
                                        </p:tgtEl>
                                      </p:cBhvr>
                                      <p:to x="100000" y="100000"/>
                                    </p:animScale>
                                    <p:animScale>
                                      <p:cBhvr>
                                        <p:cTn id="55" dur="26">
                                          <p:stCondLst>
                                            <p:cond delay="1808"/>
                                          </p:stCondLst>
                                        </p:cTn>
                                        <p:tgtEl>
                                          <p:spTgt spid="3">
                                            <p:txEl>
                                              <p:pRg st="0" end="0"/>
                                            </p:txEl>
                                          </p:spTgt>
                                        </p:tgtEl>
                                      </p:cBhvr>
                                      <p:to x="100000" y="95000"/>
                                    </p:animScale>
                                    <p:animScale>
                                      <p:cBhvr>
                                        <p:cTn id="56" dur="166" decel="50000">
                                          <p:stCondLst>
                                            <p:cond delay="1834"/>
                                          </p:stCondLst>
                                        </p:cTn>
                                        <p:tgtEl>
                                          <p:spTgt spid="3">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Effect transition="in" filter="wipe(down)">
                                      <p:cBhvr>
                                        <p:cTn id="61" dur="580">
                                          <p:stCondLst>
                                            <p:cond delay="0"/>
                                          </p:stCondLst>
                                        </p:cTn>
                                        <p:tgtEl>
                                          <p:spTgt spid="3">
                                            <p:txEl>
                                              <p:pRg st="1" end="1"/>
                                            </p:txEl>
                                          </p:spTgt>
                                        </p:tgtEl>
                                      </p:cBhvr>
                                    </p:animEffect>
                                    <p:anim calcmode="lin" valueType="num">
                                      <p:cBhvr>
                                        <p:cTn id="6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1" end="1"/>
                                            </p:txEl>
                                          </p:spTgt>
                                        </p:tgtEl>
                                      </p:cBhvr>
                                      <p:to x="100000" y="60000"/>
                                    </p:animScale>
                                    <p:animScale>
                                      <p:cBhvr>
                                        <p:cTn id="68" dur="166" decel="50000">
                                          <p:stCondLst>
                                            <p:cond delay="676"/>
                                          </p:stCondLst>
                                        </p:cTn>
                                        <p:tgtEl>
                                          <p:spTgt spid="3">
                                            <p:txEl>
                                              <p:pRg st="1" end="1"/>
                                            </p:txEl>
                                          </p:spTgt>
                                        </p:tgtEl>
                                      </p:cBhvr>
                                      <p:to x="100000" y="100000"/>
                                    </p:animScale>
                                    <p:animScale>
                                      <p:cBhvr>
                                        <p:cTn id="69" dur="26">
                                          <p:stCondLst>
                                            <p:cond delay="1312"/>
                                          </p:stCondLst>
                                        </p:cTn>
                                        <p:tgtEl>
                                          <p:spTgt spid="3">
                                            <p:txEl>
                                              <p:pRg st="1" end="1"/>
                                            </p:txEl>
                                          </p:spTgt>
                                        </p:tgtEl>
                                      </p:cBhvr>
                                      <p:to x="100000" y="80000"/>
                                    </p:animScale>
                                    <p:animScale>
                                      <p:cBhvr>
                                        <p:cTn id="70" dur="166" decel="50000">
                                          <p:stCondLst>
                                            <p:cond delay="1338"/>
                                          </p:stCondLst>
                                        </p:cTn>
                                        <p:tgtEl>
                                          <p:spTgt spid="3">
                                            <p:txEl>
                                              <p:pRg st="1" end="1"/>
                                            </p:txEl>
                                          </p:spTgt>
                                        </p:tgtEl>
                                      </p:cBhvr>
                                      <p:to x="100000" y="100000"/>
                                    </p:animScale>
                                    <p:animScale>
                                      <p:cBhvr>
                                        <p:cTn id="71" dur="26">
                                          <p:stCondLst>
                                            <p:cond delay="1642"/>
                                          </p:stCondLst>
                                        </p:cTn>
                                        <p:tgtEl>
                                          <p:spTgt spid="3">
                                            <p:txEl>
                                              <p:pRg st="1" end="1"/>
                                            </p:txEl>
                                          </p:spTgt>
                                        </p:tgtEl>
                                      </p:cBhvr>
                                      <p:to x="100000" y="90000"/>
                                    </p:animScale>
                                    <p:animScale>
                                      <p:cBhvr>
                                        <p:cTn id="72" dur="166" decel="50000">
                                          <p:stCondLst>
                                            <p:cond delay="1668"/>
                                          </p:stCondLst>
                                        </p:cTn>
                                        <p:tgtEl>
                                          <p:spTgt spid="3">
                                            <p:txEl>
                                              <p:pRg st="1" end="1"/>
                                            </p:txEl>
                                          </p:spTgt>
                                        </p:tgtEl>
                                      </p:cBhvr>
                                      <p:to x="100000" y="100000"/>
                                    </p:animScale>
                                    <p:animScale>
                                      <p:cBhvr>
                                        <p:cTn id="73" dur="26">
                                          <p:stCondLst>
                                            <p:cond delay="1808"/>
                                          </p:stCondLst>
                                        </p:cTn>
                                        <p:tgtEl>
                                          <p:spTgt spid="3">
                                            <p:txEl>
                                              <p:pRg st="1" end="1"/>
                                            </p:txEl>
                                          </p:spTgt>
                                        </p:tgtEl>
                                      </p:cBhvr>
                                      <p:to x="100000" y="95000"/>
                                    </p:animScale>
                                    <p:animScale>
                                      <p:cBhvr>
                                        <p:cTn id="74" dur="166" decel="50000">
                                          <p:stCondLst>
                                            <p:cond delay="1834"/>
                                          </p:stCondLst>
                                        </p:cTn>
                                        <p:tgtEl>
                                          <p:spTgt spid="3">
                                            <p:txEl>
                                              <p:pRg st="1" end="1"/>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2" end="2"/>
                                            </p:txEl>
                                          </p:spTgt>
                                        </p:tgtEl>
                                        <p:attrNameLst>
                                          <p:attrName>style.visibility</p:attrName>
                                        </p:attrNameLst>
                                      </p:cBhvr>
                                      <p:to>
                                        <p:strVal val="visible"/>
                                      </p:to>
                                    </p:set>
                                    <p:animEffect transition="in" filter="wipe(down)">
                                      <p:cBhvr>
                                        <p:cTn id="79" dur="580">
                                          <p:stCondLst>
                                            <p:cond delay="0"/>
                                          </p:stCondLst>
                                        </p:cTn>
                                        <p:tgtEl>
                                          <p:spTgt spid="3">
                                            <p:txEl>
                                              <p:pRg st="2" end="2"/>
                                            </p:txEl>
                                          </p:spTgt>
                                        </p:tgtEl>
                                      </p:cBhvr>
                                    </p:animEffect>
                                    <p:anim calcmode="lin" valueType="num">
                                      <p:cBhvr>
                                        <p:cTn id="8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2" end="2"/>
                                            </p:txEl>
                                          </p:spTgt>
                                        </p:tgtEl>
                                      </p:cBhvr>
                                      <p:to x="100000" y="60000"/>
                                    </p:animScale>
                                    <p:animScale>
                                      <p:cBhvr>
                                        <p:cTn id="86" dur="166" decel="50000">
                                          <p:stCondLst>
                                            <p:cond delay="676"/>
                                          </p:stCondLst>
                                        </p:cTn>
                                        <p:tgtEl>
                                          <p:spTgt spid="3">
                                            <p:txEl>
                                              <p:pRg st="2" end="2"/>
                                            </p:txEl>
                                          </p:spTgt>
                                        </p:tgtEl>
                                      </p:cBhvr>
                                      <p:to x="100000" y="100000"/>
                                    </p:animScale>
                                    <p:animScale>
                                      <p:cBhvr>
                                        <p:cTn id="87" dur="26">
                                          <p:stCondLst>
                                            <p:cond delay="1312"/>
                                          </p:stCondLst>
                                        </p:cTn>
                                        <p:tgtEl>
                                          <p:spTgt spid="3">
                                            <p:txEl>
                                              <p:pRg st="2" end="2"/>
                                            </p:txEl>
                                          </p:spTgt>
                                        </p:tgtEl>
                                      </p:cBhvr>
                                      <p:to x="100000" y="80000"/>
                                    </p:animScale>
                                    <p:animScale>
                                      <p:cBhvr>
                                        <p:cTn id="88" dur="166" decel="50000">
                                          <p:stCondLst>
                                            <p:cond delay="1338"/>
                                          </p:stCondLst>
                                        </p:cTn>
                                        <p:tgtEl>
                                          <p:spTgt spid="3">
                                            <p:txEl>
                                              <p:pRg st="2" end="2"/>
                                            </p:txEl>
                                          </p:spTgt>
                                        </p:tgtEl>
                                      </p:cBhvr>
                                      <p:to x="100000" y="100000"/>
                                    </p:animScale>
                                    <p:animScale>
                                      <p:cBhvr>
                                        <p:cTn id="89" dur="26">
                                          <p:stCondLst>
                                            <p:cond delay="1642"/>
                                          </p:stCondLst>
                                        </p:cTn>
                                        <p:tgtEl>
                                          <p:spTgt spid="3">
                                            <p:txEl>
                                              <p:pRg st="2" end="2"/>
                                            </p:txEl>
                                          </p:spTgt>
                                        </p:tgtEl>
                                      </p:cBhvr>
                                      <p:to x="100000" y="90000"/>
                                    </p:animScale>
                                    <p:animScale>
                                      <p:cBhvr>
                                        <p:cTn id="90" dur="166" decel="50000">
                                          <p:stCondLst>
                                            <p:cond delay="1668"/>
                                          </p:stCondLst>
                                        </p:cTn>
                                        <p:tgtEl>
                                          <p:spTgt spid="3">
                                            <p:txEl>
                                              <p:pRg st="2" end="2"/>
                                            </p:txEl>
                                          </p:spTgt>
                                        </p:tgtEl>
                                      </p:cBhvr>
                                      <p:to x="100000" y="100000"/>
                                    </p:animScale>
                                    <p:animScale>
                                      <p:cBhvr>
                                        <p:cTn id="91" dur="26">
                                          <p:stCondLst>
                                            <p:cond delay="1808"/>
                                          </p:stCondLst>
                                        </p:cTn>
                                        <p:tgtEl>
                                          <p:spTgt spid="3">
                                            <p:txEl>
                                              <p:pRg st="2" end="2"/>
                                            </p:txEl>
                                          </p:spTgt>
                                        </p:tgtEl>
                                      </p:cBhvr>
                                      <p:to x="100000" y="95000"/>
                                    </p:animScale>
                                    <p:animScale>
                                      <p:cBhvr>
                                        <p:cTn id="92" dur="166" decel="50000">
                                          <p:stCondLst>
                                            <p:cond delay="1834"/>
                                          </p:stCondLst>
                                        </p:cTn>
                                        <p:tgtEl>
                                          <p:spTgt spid="3">
                                            <p:txEl>
                                              <p:pRg st="2" end="2"/>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3" end="3"/>
                                            </p:txEl>
                                          </p:spTgt>
                                        </p:tgtEl>
                                        <p:attrNameLst>
                                          <p:attrName>style.visibility</p:attrName>
                                        </p:attrNameLst>
                                      </p:cBhvr>
                                      <p:to>
                                        <p:strVal val="visible"/>
                                      </p:to>
                                    </p:set>
                                    <p:animEffect transition="in" filter="wipe(down)">
                                      <p:cBhvr>
                                        <p:cTn id="97" dur="580">
                                          <p:stCondLst>
                                            <p:cond delay="0"/>
                                          </p:stCondLst>
                                        </p:cTn>
                                        <p:tgtEl>
                                          <p:spTgt spid="3">
                                            <p:txEl>
                                              <p:pRg st="3" end="3"/>
                                            </p:txEl>
                                          </p:spTgt>
                                        </p:tgtEl>
                                      </p:cBhvr>
                                    </p:animEffect>
                                    <p:anim calcmode="lin" valueType="num">
                                      <p:cBhvr>
                                        <p:cTn id="9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3" end="3"/>
                                            </p:txEl>
                                          </p:spTgt>
                                        </p:tgtEl>
                                      </p:cBhvr>
                                      <p:to x="100000" y="60000"/>
                                    </p:animScale>
                                    <p:animScale>
                                      <p:cBhvr>
                                        <p:cTn id="104" dur="166" decel="50000">
                                          <p:stCondLst>
                                            <p:cond delay="676"/>
                                          </p:stCondLst>
                                        </p:cTn>
                                        <p:tgtEl>
                                          <p:spTgt spid="3">
                                            <p:txEl>
                                              <p:pRg st="3" end="3"/>
                                            </p:txEl>
                                          </p:spTgt>
                                        </p:tgtEl>
                                      </p:cBhvr>
                                      <p:to x="100000" y="100000"/>
                                    </p:animScale>
                                    <p:animScale>
                                      <p:cBhvr>
                                        <p:cTn id="105" dur="26">
                                          <p:stCondLst>
                                            <p:cond delay="1312"/>
                                          </p:stCondLst>
                                        </p:cTn>
                                        <p:tgtEl>
                                          <p:spTgt spid="3">
                                            <p:txEl>
                                              <p:pRg st="3" end="3"/>
                                            </p:txEl>
                                          </p:spTgt>
                                        </p:tgtEl>
                                      </p:cBhvr>
                                      <p:to x="100000" y="80000"/>
                                    </p:animScale>
                                    <p:animScale>
                                      <p:cBhvr>
                                        <p:cTn id="106" dur="166" decel="50000">
                                          <p:stCondLst>
                                            <p:cond delay="1338"/>
                                          </p:stCondLst>
                                        </p:cTn>
                                        <p:tgtEl>
                                          <p:spTgt spid="3">
                                            <p:txEl>
                                              <p:pRg st="3" end="3"/>
                                            </p:txEl>
                                          </p:spTgt>
                                        </p:tgtEl>
                                      </p:cBhvr>
                                      <p:to x="100000" y="100000"/>
                                    </p:animScale>
                                    <p:animScale>
                                      <p:cBhvr>
                                        <p:cTn id="107" dur="26">
                                          <p:stCondLst>
                                            <p:cond delay="1642"/>
                                          </p:stCondLst>
                                        </p:cTn>
                                        <p:tgtEl>
                                          <p:spTgt spid="3">
                                            <p:txEl>
                                              <p:pRg st="3" end="3"/>
                                            </p:txEl>
                                          </p:spTgt>
                                        </p:tgtEl>
                                      </p:cBhvr>
                                      <p:to x="100000" y="90000"/>
                                    </p:animScale>
                                    <p:animScale>
                                      <p:cBhvr>
                                        <p:cTn id="108" dur="166" decel="50000">
                                          <p:stCondLst>
                                            <p:cond delay="1668"/>
                                          </p:stCondLst>
                                        </p:cTn>
                                        <p:tgtEl>
                                          <p:spTgt spid="3">
                                            <p:txEl>
                                              <p:pRg st="3" end="3"/>
                                            </p:txEl>
                                          </p:spTgt>
                                        </p:tgtEl>
                                      </p:cBhvr>
                                      <p:to x="100000" y="100000"/>
                                    </p:animScale>
                                    <p:animScale>
                                      <p:cBhvr>
                                        <p:cTn id="109" dur="26">
                                          <p:stCondLst>
                                            <p:cond delay="1808"/>
                                          </p:stCondLst>
                                        </p:cTn>
                                        <p:tgtEl>
                                          <p:spTgt spid="3">
                                            <p:txEl>
                                              <p:pRg st="3" end="3"/>
                                            </p:txEl>
                                          </p:spTgt>
                                        </p:tgtEl>
                                      </p:cBhvr>
                                      <p:to x="100000" y="95000"/>
                                    </p:animScale>
                                    <p:animScale>
                                      <p:cBhvr>
                                        <p:cTn id="110" dur="166" decel="50000">
                                          <p:stCondLst>
                                            <p:cond delay="1834"/>
                                          </p:stCondLst>
                                        </p:cTn>
                                        <p:tgtEl>
                                          <p:spTgt spid="3">
                                            <p:txEl>
                                              <p:pRg st="3" end="3"/>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4" end="4"/>
                                            </p:txEl>
                                          </p:spTgt>
                                        </p:tgtEl>
                                        <p:attrNameLst>
                                          <p:attrName>style.visibility</p:attrName>
                                        </p:attrNameLst>
                                      </p:cBhvr>
                                      <p:to>
                                        <p:strVal val="visible"/>
                                      </p:to>
                                    </p:set>
                                    <p:animEffect transition="in" filter="wipe(down)">
                                      <p:cBhvr>
                                        <p:cTn id="115" dur="580">
                                          <p:stCondLst>
                                            <p:cond delay="0"/>
                                          </p:stCondLst>
                                        </p:cTn>
                                        <p:tgtEl>
                                          <p:spTgt spid="3">
                                            <p:txEl>
                                              <p:pRg st="4" end="4"/>
                                            </p:txEl>
                                          </p:spTgt>
                                        </p:tgtEl>
                                      </p:cBhvr>
                                    </p:animEffect>
                                    <p:anim calcmode="lin" valueType="num">
                                      <p:cBhvr>
                                        <p:cTn id="11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4" end="4"/>
                                            </p:txEl>
                                          </p:spTgt>
                                        </p:tgtEl>
                                      </p:cBhvr>
                                      <p:to x="100000" y="60000"/>
                                    </p:animScale>
                                    <p:animScale>
                                      <p:cBhvr>
                                        <p:cTn id="122" dur="166" decel="50000">
                                          <p:stCondLst>
                                            <p:cond delay="676"/>
                                          </p:stCondLst>
                                        </p:cTn>
                                        <p:tgtEl>
                                          <p:spTgt spid="3">
                                            <p:txEl>
                                              <p:pRg st="4" end="4"/>
                                            </p:txEl>
                                          </p:spTgt>
                                        </p:tgtEl>
                                      </p:cBhvr>
                                      <p:to x="100000" y="100000"/>
                                    </p:animScale>
                                    <p:animScale>
                                      <p:cBhvr>
                                        <p:cTn id="123" dur="26">
                                          <p:stCondLst>
                                            <p:cond delay="1312"/>
                                          </p:stCondLst>
                                        </p:cTn>
                                        <p:tgtEl>
                                          <p:spTgt spid="3">
                                            <p:txEl>
                                              <p:pRg st="4" end="4"/>
                                            </p:txEl>
                                          </p:spTgt>
                                        </p:tgtEl>
                                      </p:cBhvr>
                                      <p:to x="100000" y="80000"/>
                                    </p:animScale>
                                    <p:animScale>
                                      <p:cBhvr>
                                        <p:cTn id="124" dur="166" decel="50000">
                                          <p:stCondLst>
                                            <p:cond delay="1338"/>
                                          </p:stCondLst>
                                        </p:cTn>
                                        <p:tgtEl>
                                          <p:spTgt spid="3">
                                            <p:txEl>
                                              <p:pRg st="4" end="4"/>
                                            </p:txEl>
                                          </p:spTgt>
                                        </p:tgtEl>
                                      </p:cBhvr>
                                      <p:to x="100000" y="100000"/>
                                    </p:animScale>
                                    <p:animScale>
                                      <p:cBhvr>
                                        <p:cTn id="125" dur="26">
                                          <p:stCondLst>
                                            <p:cond delay="1642"/>
                                          </p:stCondLst>
                                        </p:cTn>
                                        <p:tgtEl>
                                          <p:spTgt spid="3">
                                            <p:txEl>
                                              <p:pRg st="4" end="4"/>
                                            </p:txEl>
                                          </p:spTgt>
                                        </p:tgtEl>
                                      </p:cBhvr>
                                      <p:to x="100000" y="90000"/>
                                    </p:animScale>
                                    <p:animScale>
                                      <p:cBhvr>
                                        <p:cTn id="126" dur="166" decel="50000">
                                          <p:stCondLst>
                                            <p:cond delay="1668"/>
                                          </p:stCondLst>
                                        </p:cTn>
                                        <p:tgtEl>
                                          <p:spTgt spid="3">
                                            <p:txEl>
                                              <p:pRg st="4" end="4"/>
                                            </p:txEl>
                                          </p:spTgt>
                                        </p:tgtEl>
                                      </p:cBhvr>
                                      <p:to x="100000" y="100000"/>
                                    </p:animScale>
                                    <p:animScale>
                                      <p:cBhvr>
                                        <p:cTn id="127" dur="26">
                                          <p:stCondLst>
                                            <p:cond delay="1808"/>
                                          </p:stCondLst>
                                        </p:cTn>
                                        <p:tgtEl>
                                          <p:spTgt spid="3">
                                            <p:txEl>
                                              <p:pRg st="4" end="4"/>
                                            </p:txEl>
                                          </p:spTgt>
                                        </p:tgtEl>
                                      </p:cBhvr>
                                      <p:to x="100000" y="95000"/>
                                    </p:animScale>
                                    <p:animScale>
                                      <p:cBhvr>
                                        <p:cTn id="128"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GB" dirty="0" smtClean="0">
                <a:latin typeface="+mn-lt"/>
              </a:rPr>
              <a:t>Who is in the MASH?  </a:t>
            </a:r>
            <a:endParaRPr lang="en-GB" dirty="0">
              <a:latin typeface="+mn-lt"/>
            </a:endParaRPr>
          </a:p>
        </p:txBody>
      </p:sp>
      <p:sp>
        <p:nvSpPr>
          <p:cNvPr id="3" name="Content Placeholder 2"/>
          <p:cNvSpPr>
            <a:spLocks noGrp="1"/>
          </p:cNvSpPr>
          <p:nvPr>
            <p:ph idx="1"/>
          </p:nvPr>
        </p:nvSpPr>
        <p:spPr>
          <a:solidFill>
            <a:schemeClr val="tx2">
              <a:lumMod val="20000"/>
              <a:lumOff val="80000"/>
            </a:schemeClr>
          </a:solidFill>
        </p:spPr>
        <p:txBody>
          <a:bodyPr>
            <a:normAutofit lnSpcReduction="10000"/>
          </a:bodyPr>
          <a:lstStyle/>
          <a:p>
            <a:r>
              <a:rPr lang="en-GB" sz="2000" dirty="0" smtClean="0"/>
              <a:t>Southwark Children’s Social Care (1 SM, 4 TM 8 SWs, 1 BSM, 6 MIOs)</a:t>
            </a:r>
          </a:p>
          <a:p>
            <a:r>
              <a:rPr lang="en-GB" sz="2000" dirty="0" smtClean="0"/>
              <a:t>Family Early Help </a:t>
            </a:r>
          </a:p>
          <a:p>
            <a:r>
              <a:rPr lang="en-GB" sz="2000" dirty="0" smtClean="0"/>
              <a:t>Police Public Protection Unit  (MASH Police)</a:t>
            </a:r>
          </a:p>
          <a:p>
            <a:r>
              <a:rPr lang="en-GB" sz="2000" dirty="0" smtClean="0"/>
              <a:t>Community Health </a:t>
            </a:r>
          </a:p>
          <a:p>
            <a:r>
              <a:rPr lang="en-GB" sz="2000" dirty="0" smtClean="0"/>
              <a:t>SLAM (Adult Mental Health)</a:t>
            </a:r>
          </a:p>
          <a:p>
            <a:r>
              <a:rPr lang="en-GB" sz="2000" dirty="0" smtClean="0"/>
              <a:t>CAMHS (child adolescent mental health service)</a:t>
            </a:r>
          </a:p>
          <a:p>
            <a:r>
              <a:rPr lang="en-GB" sz="2000" dirty="0" smtClean="0"/>
              <a:t>Solace Women’s Aid (Domestic Abuse)</a:t>
            </a:r>
          </a:p>
          <a:p>
            <a:r>
              <a:rPr lang="en-GB" sz="2000" dirty="0" smtClean="0"/>
              <a:t>Youth Justice Service</a:t>
            </a:r>
          </a:p>
          <a:p>
            <a:r>
              <a:rPr lang="en-GB" sz="2000" dirty="0"/>
              <a:t>Probation </a:t>
            </a:r>
            <a:endParaRPr lang="en-GB" sz="2000" dirty="0" smtClean="0"/>
          </a:p>
          <a:p>
            <a:r>
              <a:rPr lang="en-GB" sz="2000" dirty="0" smtClean="0"/>
              <a:t>Housing Department </a:t>
            </a:r>
          </a:p>
          <a:p>
            <a:r>
              <a:rPr lang="en-GB" sz="2000" dirty="0" smtClean="0"/>
              <a:t>CGL (Change Grow Live ) Hidden Harm/substance abuse Worker </a:t>
            </a:r>
          </a:p>
          <a:p>
            <a:endParaRPr lang="en-GB" sz="2000" dirty="0" smtClean="0"/>
          </a:p>
          <a:p>
            <a:pPr marL="0" indent="0">
              <a:buNone/>
            </a:pPr>
            <a:endParaRPr lang="en-GB" dirty="0" smtClean="0"/>
          </a:p>
        </p:txBody>
      </p:sp>
    </p:spTree>
    <p:extLst>
      <p:ext uri="{BB962C8B-B14F-4D97-AF65-F5344CB8AC3E}">
        <p14:creationId xmlns:p14="http://schemas.microsoft.com/office/powerpoint/2010/main" val="269137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wipe(down)">
                                      <p:cBhvr>
                                        <p:cTn id="25" dur="580">
                                          <p:stCondLst>
                                            <p:cond delay="0"/>
                                          </p:stCondLst>
                                        </p:cTn>
                                        <p:tgtEl>
                                          <p:spTgt spid="3">
                                            <p:bg/>
                                          </p:spTgt>
                                        </p:tgtEl>
                                      </p:cBhvr>
                                    </p:animEffect>
                                    <p:anim calcmode="lin" valueType="num">
                                      <p:cBhvr>
                                        <p:cTn id="2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bg/>
                                          </p:spTgt>
                                        </p:tgtEl>
                                      </p:cBhvr>
                                      <p:to x="100000" y="60000"/>
                                    </p:animScale>
                                    <p:animScale>
                                      <p:cBhvr>
                                        <p:cTn id="32" dur="166" decel="50000">
                                          <p:stCondLst>
                                            <p:cond delay="676"/>
                                          </p:stCondLst>
                                        </p:cTn>
                                        <p:tgtEl>
                                          <p:spTgt spid="3">
                                            <p:bg/>
                                          </p:spTgt>
                                        </p:tgtEl>
                                      </p:cBhvr>
                                      <p:to x="100000" y="100000"/>
                                    </p:animScale>
                                    <p:animScale>
                                      <p:cBhvr>
                                        <p:cTn id="33" dur="26">
                                          <p:stCondLst>
                                            <p:cond delay="1312"/>
                                          </p:stCondLst>
                                        </p:cTn>
                                        <p:tgtEl>
                                          <p:spTgt spid="3">
                                            <p:bg/>
                                          </p:spTgt>
                                        </p:tgtEl>
                                      </p:cBhvr>
                                      <p:to x="100000" y="80000"/>
                                    </p:animScale>
                                    <p:animScale>
                                      <p:cBhvr>
                                        <p:cTn id="34" dur="166" decel="50000">
                                          <p:stCondLst>
                                            <p:cond delay="1338"/>
                                          </p:stCondLst>
                                        </p:cTn>
                                        <p:tgtEl>
                                          <p:spTgt spid="3">
                                            <p:bg/>
                                          </p:spTgt>
                                        </p:tgtEl>
                                      </p:cBhvr>
                                      <p:to x="100000" y="100000"/>
                                    </p:animScale>
                                    <p:animScale>
                                      <p:cBhvr>
                                        <p:cTn id="35" dur="26">
                                          <p:stCondLst>
                                            <p:cond delay="1642"/>
                                          </p:stCondLst>
                                        </p:cTn>
                                        <p:tgtEl>
                                          <p:spTgt spid="3">
                                            <p:bg/>
                                          </p:spTgt>
                                        </p:tgtEl>
                                      </p:cBhvr>
                                      <p:to x="100000" y="90000"/>
                                    </p:animScale>
                                    <p:animScale>
                                      <p:cBhvr>
                                        <p:cTn id="36" dur="166" decel="50000">
                                          <p:stCondLst>
                                            <p:cond delay="1668"/>
                                          </p:stCondLst>
                                        </p:cTn>
                                        <p:tgtEl>
                                          <p:spTgt spid="3">
                                            <p:bg/>
                                          </p:spTgt>
                                        </p:tgtEl>
                                      </p:cBhvr>
                                      <p:to x="100000" y="100000"/>
                                    </p:animScale>
                                    <p:animScale>
                                      <p:cBhvr>
                                        <p:cTn id="37" dur="26">
                                          <p:stCondLst>
                                            <p:cond delay="1808"/>
                                          </p:stCondLst>
                                        </p:cTn>
                                        <p:tgtEl>
                                          <p:spTgt spid="3">
                                            <p:bg/>
                                          </p:spTgt>
                                        </p:tgtEl>
                                      </p:cBhvr>
                                      <p:to x="100000" y="95000"/>
                                    </p:animScale>
                                    <p:animScale>
                                      <p:cBhvr>
                                        <p:cTn id="38" dur="166" decel="50000">
                                          <p:stCondLst>
                                            <p:cond delay="1834"/>
                                          </p:stCondLst>
                                        </p:cTn>
                                        <p:tgtEl>
                                          <p:spTgt spid="3">
                                            <p:bg/>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Effect transition="in" filter="wipe(down)">
                                      <p:cBhvr>
                                        <p:cTn id="43" dur="580">
                                          <p:stCondLst>
                                            <p:cond delay="0"/>
                                          </p:stCondLst>
                                        </p:cTn>
                                        <p:tgtEl>
                                          <p:spTgt spid="3">
                                            <p:txEl>
                                              <p:pRg st="0" end="0"/>
                                            </p:txEl>
                                          </p:spTgt>
                                        </p:tgtEl>
                                      </p:cBhvr>
                                    </p:animEffect>
                                    <p:anim calcmode="lin" valueType="num">
                                      <p:cBhvr>
                                        <p:cTn id="4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0" end="0"/>
                                            </p:txEl>
                                          </p:spTgt>
                                        </p:tgtEl>
                                      </p:cBhvr>
                                      <p:to x="100000" y="60000"/>
                                    </p:animScale>
                                    <p:animScale>
                                      <p:cBhvr>
                                        <p:cTn id="50" dur="166" decel="50000">
                                          <p:stCondLst>
                                            <p:cond delay="676"/>
                                          </p:stCondLst>
                                        </p:cTn>
                                        <p:tgtEl>
                                          <p:spTgt spid="3">
                                            <p:txEl>
                                              <p:pRg st="0" end="0"/>
                                            </p:txEl>
                                          </p:spTgt>
                                        </p:tgtEl>
                                      </p:cBhvr>
                                      <p:to x="100000" y="100000"/>
                                    </p:animScale>
                                    <p:animScale>
                                      <p:cBhvr>
                                        <p:cTn id="51" dur="26">
                                          <p:stCondLst>
                                            <p:cond delay="1312"/>
                                          </p:stCondLst>
                                        </p:cTn>
                                        <p:tgtEl>
                                          <p:spTgt spid="3">
                                            <p:txEl>
                                              <p:pRg st="0" end="0"/>
                                            </p:txEl>
                                          </p:spTgt>
                                        </p:tgtEl>
                                      </p:cBhvr>
                                      <p:to x="100000" y="80000"/>
                                    </p:animScale>
                                    <p:animScale>
                                      <p:cBhvr>
                                        <p:cTn id="52" dur="166" decel="50000">
                                          <p:stCondLst>
                                            <p:cond delay="1338"/>
                                          </p:stCondLst>
                                        </p:cTn>
                                        <p:tgtEl>
                                          <p:spTgt spid="3">
                                            <p:txEl>
                                              <p:pRg st="0" end="0"/>
                                            </p:txEl>
                                          </p:spTgt>
                                        </p:tgtEl>
                                      </p:cBhvr>
                                      <p:to x="100000" y="100000"/>
                                    </p:animScale>
                                    <p:animScale>
                                      <p:cBhvr>
                                        <p:cTn id="53" dur="26">
                                          <p:stCondLst>
                                            <p:cond delay="1642"/>
                                          </p:stCondLst>
                                        </p:cTn>
                                        <p:tgtEl>
                                          <p:spTgt spid="3">
                                            <p:txEl>
                                              <p:pRg st="0" end="0"/>
                                            </p:txEl>
                                          </p:spTgt>
                                        </p:tgtEl>
                                      </p:cBhvr>
                                      <p:to x="100000" y="90000"/>
                                    </p:animScale>
                                    <p:animScale>
                                      <p:cBhvr>
                                        <p:cTn id="54" dur="166" decel="50000">
                                          <p:stCondLst>
                                            <p:cond delay="1668"/>
                                          </p:stCondLst>
                                        </p:cTn>
                                        <p:tgtEl>
                                          <p:spTgt spid="3">
                                            <p:txEl>
                                              <p:pRg st="0" end="0"/>
                                            </p:txEl>
                                          </p:spTgt>
                                        </p:tgtEl>
                                      </p:cBhvr>
                                      <p:to x="100000" y="100000"/>
                                    </p:animScale>
                                    <p:animScale>
                                      <p:cBhvr>
                                        <p:cTn id="55" dur="26">
                                          <p:stCondLst>
                                            <p:cond delay="1808"/>
                                          </p:stCondLst>
                                        </p:cTn>
                                        <p:tgtEl>
                                          <p:spTgt spid="3">
                                            <p:txEl>
                                              <p:pRg st="0" end="0"/>
                                            </p:txEl>
                                          </p:spTgt>
                                        </p:tgtEl>
                                      </p:cBhvr>
                                      <p:to x="100000" y="95000"/>
                                    </p:animScale>
                                    <p:animScale>
                                      <p:cBhvr>
                                        <p:cTn id="56" dur="166" decel="50000">
                                          <p:stCondLst>
                                            <p:cond delay="1834"/>
                                          </p:stCondLst>
                                        </p:cTn>
                                        <p:tgtEl>
                                          <p:spTgt spid="3">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Effect transition="in" filter="wipe(down)">
                                      <p:cBhvr>
                                        <p:cTn id="61" dur="580">
                                          <p:stCondLst>
                                            <p:cond delay="0"/>
                                          </p:stCondLst>
                                        </p:cTn>
                                        <p:tgtEl>
                                          <p:spTgt spid="3">
                                            <p:txEl>
                                              <p:pRg st="1" end="1"/>
                                            </p:txEl>
                                          </p:spTgt>
                                        </p:tgtEl>
                                      </p:cBhvr>
                                    </p:animEffect>
                                    <p:anim calcmode="lin" valueType="num">
                                      <p:cBhvr>
                                        <p:cTn id="6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1" end="1"/>
                                            </p:txEl>
                                          </p:spTgt>
                                        </p:tgtEl>
                                      </p:cBhvr>
                                      <p:to x="100000" y="60000"/>
                                    </p:animScale>
                                    <p:animScale>
                                      <p:cBhvr>
                                        <p:cTn id="68" dur="166" decel="50000">
                                          <p:stCondLst>
                                            <p:cond delay="676"/>
                                          </p:stCondLst>
                                        </p:cTn>
                                        <p:tgtEl>
                                          <p:spTgt spid="3">
                                            <p:txEl>
                                              <p:pRg st="1" end="1"/>
                                            </p:txEl>
                                          </p:spTgt>
                                        </p:tgtEl>
                                      </p:cBhvr>
                                      <p:to x="100000" y="100000"/>
                                    </p:animScale>
                                    <p:animScale>
                                      <p:cBhvr>
                                        <p:cTn id="69" dur="26">
                                          <p:stCondLst>
                                            <p:cond delay="1312"/>
                                          </p:stCondLst>
                                        </p:cTn>
                                        <p:tgtEl>
                                          <p:spTgt spid="3">
                                            <p:txEl>
                                              <p:pRg st="1" end="1"/>
                                            </p:txEl>
                                          </p:spTgt>
                                        </p:tgtEl>
                                      </p:cBhvr>
                                      <p:to x="100000" y="80000"/>
                                    </p:animScale>
                                    <p:animScale>
                                      <p:cBhvr>
                                        <p:cTn id="70" dur="166" decel="50000">
                                          <p:stCondLst>
                                            <p:cond delay="1338"/>
                                          </p:stCondLst>
                                        </p:cTn>
                                        <p:tgtEl>
                                          <p:spTgt spid="3">
                                            <p:txEl>
                                              <p:pRg st="1" end="1"/>
                                            </p:txEl>
                                          </p:spTgt>
                                        </p:tgtEl>
                                      </p:cBhvr>
                                      <p:to x="100000" y="100000"/>
                                    </p:animScale>
                                    <p:animScale>
                                      <p:cBhvr>
                                        <p:cTn id="71" dur="26">
                                          <p:stCondLst>
                                            <p:cond delay="1642"/>
                                          </p:stCondLst>
                                        </p:cTn>
                                        <p:tgtEl>
                                          <p:spTgt spid="3">
                                            <p:txEl>
                                              <p:pRg st="1" end="1"/>
                                            </p:txEl>
                                          </p:spTgt>
                                        </p:tgtEl>
                                      </p:cBhvr>
                                      <p:to x="100000" y="90000"/>
                                    </p:animScale>
                                    <p:animScale>
                                      <p:cBhvr>
                                        <p:cTn id="72" dur="166" decel="50000">
                                          <p:stCondLst>
                                            <p:cond delay="1668"/>
                                          </p:stCondLst>
                                        </p:cTn>
                                        <p:tgtEl>
                                          <p:spTgt spid="3">
                                            <p:txEl>
                                              <p:pRg st="1" end="1"/>
                                            </p:txEl>
                                          </p:spTgt>
                                        </p:tgtEl>
                                      </p:cBhvr>
                                      <p:to x="100000" y="100000"/>
                                    </p:animScale>
                                    <p:animScale>
                                      <p:cBhvr>
                                        <p:cTn id="73" dur="26">
                                          <p:stCondLst>
                                            <p:cond delay="1808"/>
                                          </p:stCondLst>
                                        </p:cTn>
                                        <p:tgtEl>
                                          <p:spTgt spid="3">
                                            <p:txEl>
                                              <p:pRg st="1" end="1"/>
                                            </p:txEl>
                                          </p:spTgt>
                                        </p:tgtEl>
                                      </p:cBhvr>
                                      <p:to x="100000" y="95000"/>
                                    </p:animScale>
                                    <p:animScale>
                                      <p:cBhvr>
                                        <p:cTn id="74" dur="166" decel="50000">
                                          <p:stCondLst>
                                            <p:cond delay="1834"/>
                                          </p:stCondLst>
                                        </p:cTn>
                                        <p:tgtEl>
                                          <p:spTgt spid="3">
                                            <p:txEl>
                                              <p:pRg st="1" end="1"/>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2" end="2"/>
                                            </p:txEl>
                                          </p:spTgt>
                                        </p:tgtEl>
                                        <p:attrNameLst>
                                          <p:attrName>style.visibility</p:attrName>
                                        </p:attrNameLst>
                                      </p:cBhvr>
                                      <p:to>
                                        <p:strVal val="visible"/>
                                      </p:to>
                                    </p:set>
                                    <p:animEffect transition="in" filter="wipe(down)">
                                      <p:cBhvr>
                                        <p:cTn id="79" dur="580">
                                          <p:stCondLst>
                                            <p:cond delay="0"/>
                                          </p:stCondLst>
                                        </p:cTn>
                                        <p:tgtEl>
                                          <p:spTgt spid="3">
                                            <p:txEl>
                                              <p:pRg st="2" end="2"/>
                                            </p:txEl>
                                          </p:spTgt>
                                        </p:tgtEl>
                                      </p:cBhvr>
                                    </p:animEffect>
                                    <p:anim calcmode="lin" valueType="num">
                                      <p:cBhvr>
                                        <p:cTn id="8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2" end="2"/>
                                            </p:txEl>
                                          </p:spTgt>
                                        </p:tgtEl>
                                      </p:cBhvr>
                                      <p:to x="100000" y="60000"/>
                                    </p:animScale>
                                    <p:animScale>
                                      <p:cBhvr>
                                        <p:cTn id="86" dur="166" decel="50000">
                                          <p:stCondLst>
                                            <p:cond delay="676"/>
                                          </p:stCondLst>
                                        </p:cTn>
                                        <p:tgtEl>
                                          <p:spTgt spid="3">
                                            <p:txEl>
                                              <p:pRg st="2" end="2"/>
                                            </p:txEl>
                                          </p:spTgt>
                                        </p:tgtEl>
                                      </p:cBhvr>
                                      <p:to x="100000" y="100000"/>
                                    </p:animScale>
                                    <p:animScale>
                                      <p:cBhvr>
                                        <p:cTn id="87" dur="26">
                                          <p:stCondLst>
                                            <p:cond delay="1312"/>
                                          </p:stCondLst>
                                        </p:cTn>
                                        <p:tgtEl>
                                          <p:spTgt spid="3">
                                            <p:txEl>
                                              <p:pRg st="2" end="2"/>
                                            </p:txEl>
                                          </p:spTgt>
                                        </p:tgtEl>
                                      </p:cBhvr>
                                      <p:to x="100000" y="80000"/>
                                    </p:animScale>
                                    <p:animScale>
                                      <p:cBhvr>
                                        <p:cTn id="88" dur="166" decel="50000">
                                          <p:stCondLst>
                                            <p:cond delay="1338"/>
                                          </p:stCondLst>
                                        </p:cTn>
                                        <p:tgtEl>
                                          <p:spTgt spid="3">
                                            <p:txEl>
                                              <p:pRg st="2" end="2"/>
                                            </p:txEl>
                                          </p:spTgt>
                                        </p:tgtEl>
                                      </p:cBhvr>
                                      <p:to x="100000" y="100000"/>
                                    </p:animScale>
                                    <p:animScale>
                                      <p:cBhvr>
                                        <p:cTn id="89" dur="26">
                                          <p:stCondLst>
                                            <p:cond delay="1642"/>
                                          </p:stCondLst>
                                        </p:cTn>
                                        <p:tgtEl>
                                          <p:spTgt spid="3">
                                            <p:txEl>
                                              <p:pRg st="2" end="2"/>
                                            </p:txEl>
                                          </p:spTgt>
                                        </p:tgtEl>
                                      </p:cBhvr>
                                      <p:to x="100000" y="90000"/>
                                    </p:animScale>
                                    <p:animScale>
                                      <p:cBhvr>
                                        <p:cTn id="90" dur="166" decel="50000">
                                          <p:stCondLst>
                                            <p:cond delay="1668"/>
                                          </p:stCondLst>
                                        </p:cTn>
                                        <p:tgtEl>
                                          <p:spTgt spid="3">
                                            <p:txEl>
                                              <p:pRg st="2" end="2"/>
                                            </p:txEl>
                                          </p:spTgt>
                                        </p:tgtEl>
                                      </p:cBhvr>
                                      <p:to x="100000" y="100000"/>
                                    </p:animScale>
                                    <p:animScale>
                                      <p:cBhvr>
                                        <p:cTn id="91" dur="26">
                                          <p:stCondLst>
                                            <p:cond delay="1808"/>
                                          </p:stCondLst>
                                        </p:cTn>
                                        <p:tgtEl>
                                          <p:spTgt spid="3">
                                            <p:txEl>
                                              <p:pRg st="2" end="2"/>
                                            </p:txEl>
                                          </p:spTgt>
                                        </p:tgtEl>
                                      </p:cBhvr>
                                      <p:to x="100000" y="95000"/>
                                    </p:animScale>
                                    <p:animScale>
                                      <p:cBhvr>
                                        <p:cTn id="92" dur="166" decel="50000">
                                          <p:stCondLst>
                                            <p:cond delay="1834"/>
                                          </p:stCondLst>
                                        </p:cTn>
                                        <p:tgtEl>
                                          <p:spTgt spid="3">
                                            <p:txEl>
                                              <p:pRg st="2" end="2"/>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3" end="3"/>
                                            </p:txEl>
                                          </p:spTgt>
                                        </p:tgtEl>
                                        <p:attrNameLst>
                                          <p:attrName>style.visibility</p:attrName>
                                        </p:attrNameLst>
                                      </p:cBhvr>
                                      <p:to>
                                        <p:strVal val="visible"/>
                                      </p:to>
                                    </p:set>
                                    <p:animEffect transition="in" filter="wipe(down)">
                                      <p:cBhvr>
                                        <p:cTn id="97" dur="580">
                                          <p:stCondLst>
                                            <p:cond delay="0"/>
                                          </p:stCondLst>
                                        </p:cTn>
                                        <p:tgtEl>
                                          <p:spTgt spid="3">
                                            <p:txEl>
                                              <p:pRg st="3" end="3"/>
                                            </p:txEl>
                                          </p:spTgt>
                                        </p:tgtEl>
                                      </p:cBhvr>
                                    </p:animEffect>
                                    <p:anim calcmode="lin" valueType="num">
                                      <p:cBhvr>
                                        <p:cTn id="9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3" end="3"/>
                                            </p:txEl>
                                          </p:spTgt>
                                        </p:tgtEl>
                                      </p:cBhvr>
                                      <p:to x="100000" y="60000"/>
                                    </p:animScale>
                                    <p:animScale>
                                      <p:cBhvr>
                                        <p:cTn id="104" dur="166" decel="50000">
                                          <p:stCondLst>
                                            <p:cond delay="676"/>
                                          </p:stCondLst>
                                        </p:cTn>
                                        <p:tgtEl>
                                          <p:spTgt spid="3">
                                            <p:txEl>
                                              <p:pRg st="3" end="3"/>
                                            </p:txEl>
                                          </p:spTgt>
                                        </p:tgtEl>
                                      </p:cBhvr>
                                      <p:to x="100000" y="100000"/>
                                    </p:animScale>
                                    <p:animScale>
                                      <p:cBhvr>
                                        <p:cTn id="105" dur="26">
                                          <p:stCondLst>
                                            <p:cond delay="1312"/>
                                          </p:stCondLst>
                                        </p:cTn>
                                        <p:tgtEl>
                                          <p:spTgt spid="3">
                                            <p:txEl>
                                              <p:pRg st="3" end="3"/>
                                            </p:txEl>
                                          </p:spTgt>
                                        </p:tgtEl>
                                      </p:cBhvr>
                                      <p:to x="100000" y="80000"/>
                                    </p:animScale>
                                    <p:animScale>
                                      <p:cBhvr>
                                        <p:cTn id="106" dur="166" decel="50000">
                                          <p:stCondLst>
                                            <p:cond delay="1338"/>
                                          </p:stCondLst>
                                        </p:cTn>
                                        <p:tgtEl>
                                          <p:spTgt spid="3">
                                            <p:txEl>
                                              <p:pRg st="3" end="3"/>
                                            </p:txEl>
                                          </p:spTgt>
                                        </p:tgtEl>
                                      </p:cBhvr>
                                      <p:to x="100000" y="100000"/>
                                    </p:animScale>
                                    <p:animScale>
                                      <p:cBhvr>
                                        <p:cTn id="107" dur="26">
                                          <p:stCondLst>
                                            <p:cond delay="1642"/>
                                          </p:stCondLst>
                                        </p:cTn>
                                        <p:tgtEl>
                                          <p:spTgt spid="3">
                                            <p:txEl>
                                              <p:pRg st="3" end="3"/>
                                            </p:txEl>
                                          </p:spTgt>
                                        </p:tgtEl>
                                      </p:cBhvr>
                                      <p:to x="100000" y="90000"/>
                                    </p:animScale>
                                    <p:animScale>
                                      <p:cBhvr>
                                        <p:cTn id="108" dur="166" decel="50000">
                                          <p:stCondLst>
                                            <p:cond delay="1668"/>
                                          </p:stCondLst>
                                        </p:cTn>
                                        <p:tgtEl>
                                          <p:spTgt spid="3">
                                            <p:txEl>
                                              <p:pRg st="3" end="3"/>
                                            </p:txEl>
                                          </p:spTgt>
                                        </p:tgtEl>
                                      </p:cBhvr>
                                      <p:to x="100000" y="100000"/>
                                    </p:animScale>
                                    <p:animScale>
                                      <p:cBhvr>
                                        <p:cTn id="109" dur="26">
                                          <p:stCondLst>
                                            <p:cond delay="1808"/>
                                          </p:stCondLst>
                                        </p:cTn>
                                        <p:tgtEl>
                                          <p:spTgt spid="3">
                                            <p:txEl>
                                              <p:pRg st="3" end="3"/>
                                            </p:txEl>
                                          </p:spTgt>
                                        </p:tgtEl>
                                      </p:cBhvr>
                                      <p:to x="100000" y="95000"/>
                                    </p:animScale>
                                    <p:animScale>
                                      <p:cBhvr>
                                        <p:cTn id="110" dur="166" decel="50000">
                                          <p:stCondLst>
                                            <p:cond delay="1834"/>
                                          </p:stCondLst>
                                        </p:cTn>
                                        <p:tgtEl>
                                          <p:spTgt spid="3">
                                            <p:txEl>
                                              <p:pRg st="3" end="3"/>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4" end="4"/>
                                            </p:txEl>
                                          </p:spTgt>
                                        </p:tgtEl>
                                        <p:attrNameLst>
                                          <p:attrName>style.visibility</p:attrName>
                                        </p:attrNameLst>
                                      </p:cBhvr>
                                      <p:to>
                                        <p:strVal val="visible"/>
                                      </p:to>
                                    </p:set>
                                    <p:animEffect transition="in" filter="wipe(down)">
                                      <p:cBhvr>
                                        <p:cTn id="115" dur="580">
                                          <p:stCondLst>
                                            <p:cond delay="0"/>
                                          </p:stCondLst>
                                        </p:cTn>
                                        <p:tgtEl>
                                          <p:spTgt spid="3">
                                            <p:txEl>
                                              <p:pRg st="4" end="4"/>
                                            </p:txEl>
                                          </p:spTgt>
                                        </p:tgtEl>
                                      </p:cBhvr>
                                    </p:animEffect>
                                    <p:anim calcmode="lin" valueType="num">
                                      <p:cBhvr>
                                        <p:cTn id="11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4" end="4"/>
                                            </p:txEl>
                                          </p:spTgt>
                                        </p:tgtEl>
                                      </p:cBhvr>
                                      <p:to x="100000" y="60000"/>
                                    </p:animScale>
                                    <p:animScale>
                                      <p:cBhvr>
                                        <p:cTn id="122" dur="166" decel="50000">
                                          <p:stCondLst>
                                            <p:cond delay="676"/>
                                          </p:stCondLst>
                                        </p:cTn>
                                        <p:tgtEl>
                                          <p:spTgt spid="3">
                                            <p:txEl>
                                              <p:pRg st="4" end="4"/>
                                            </p:txEl>
                                          </p:spTgt>
                                        </p:tgtEl>
                                      </p:cBhvr>
                                      <p:to x="100000" y="100000"/>
                                    </p:animScale>
                                    <p:animScale>
                                      <p:cBhvr>
                                        <p:cTn id="123" dur="26">
                                          <p:stCondLst>
                                            <p:cond delay="1312"/>
                                          </p:stCondLst>
                                        </p:cTn>
                                        <p:tgtEl>
                                          <p:spTgt spid="3">
                                            <p:txEl>
                                              <p:pRg st="4" end="4"/>
                                            </p:txEl>
                                          </p:spTgt>
                                        </p:tgtEl>
                                      </p:cBhvr>
                                      <p:to x="100000" y="80000"/>
                                    </p:animScale>
                                    <p:animScale>
                                      <p:cBhvr>
                                        <p:cTn id="124" dur="166" decel="50000">
                                          <p:stCondLst>
                                            <p:cond delay="1338"/>
                                          </p:stCondLst>
                                        </p:cTn>
                                        <p:tgtEl>
                                          <p:spTgt spid="3">
                                            <p:txEl>
                                              <p:pRg st="4" end="4"/>
                                            </p:txEl>
                                          </p:spTgt>
                                        </p:tgtEl>
                                      </p:cBhvr>
                                      <p:to x="100000" y="100000"/>
                                    </p:animScale>
                                    <p:animScale>
                                      <p:cBhvr>
                                        <p:cTn id="125" dur="26">
                                          <p:stCondLst>
                                            <p:cond delay="1642"/>
                                          </p:stCondLst>
                                        </p:cTn>
                                        <p:tgtEl>
                                          <p:spTgt spid="3">
                                            <p:txEl>
                                              <p:pRg st="4" end="4"/>
                                            </p:txEl>
                                          </p:spTgt>
                                        </p:tgtEl>
                                      </p:cBhvr>
                                      <p:to x="100000" y="90000"/>
                                    </p:animScale>
                                    <p:animScale>
                                      <p:cBhvr>
                                        <p:cTn id="126" dur="166" decel="50000">
                                          <p:stCondLst>
                                            <p:cond delay="1668"/>
                                          </p:stCondLst>
                                        </p:cTn>
                                        <p:tgtEl>
                                          <p:spTgt spid="3">
                                            <p:txEl>
                                              <p:pRg st="4" end="4"/>
                                            </p:txEl>
                                          </p:spTgt>
                                        </p:tgtEl>
                                      </p:cBhvr>
                                      <p:to x="100000" y="100000"/>
                                    </p:animScale>
                                    <p:animScale>
                                      <p:cBhvr>
                                        <p:cTn id="127" dur="26">
                                          <p:stCondLst>
                                            <p:cond delay="1808"/>
                                          </p:stCondLst>
                                        </p:cTn>
                                        <p:tgtEl>
                                          <p:spTgt spid="3">
                                            <p:txEl>
                                              <p:pRg st="4" end="4"/>
                                            </p:txEl>
                                          </p:spTgt>
                                        </p:tgtEl>
                                      </p:cBhvr>
                                      <p:to x="100000" y="95000"/>
                                    </p:animScale>
                                    <p:animScale>
                                      <p:cBhvr>
                                        <p:cTn id="128" dur="166" decel="50000">
                                          <p:stCondLst>
                                            <p:cond delay="1834"/>
                                          </p:stCondLst>
                                        </p:cTn>
                                        <p:tgtEl>
                                          <p:spTgt spid="3">
                                            <p:txEl>
                                              <p:pRg st="4" end="4"/>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5" end="5"/>
                                            </p:txEl>
                                          </p:spTgt>
                                        </p:tgtEl>
                                        <p:attrNameLst>
                                          <p:attrName>style.visibility</p:attrName>
                                        </p:attrNameLst>
                                      </p:cBhvr>
                                      <p:to>
                                        <p:strVal val="visible"/>
                                      </p:to>
                                    </p:set>
                                    <p:animEffect transition="in" filter="wipe(down)">
                                      <p:cBhvr>
                                        <p:cTn id="133" dur="580">
                                          <p:stCondLst>
                                            <p:cond delay="0"/>
                                          </p:stCondLst>
                                        </p:cTn>
                                        <p:tgtEl>
                                          <p:spTgt spid="3">
                                            <p:txEl>
                                              <p:pRg st="5" end="5"/>
                                            </p:txEl>
                                          </p:spTgt>
                                        </p:tgtEl>
                                      </p:cBhvr>
                                    </p:animEffect>
                                    <p:anim calcmode="lin" valueType="num">
                                      <p:cBhvr>
                                        <p:cTn id="13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5" end="5"/>
                                            </p:txEl>
                                          </p:spTgt>
                                        </p:tgtEl>
                                      </p:cBhvr>
                                      <p:to x="100000" y="60000"/>
                                    </p:animScale>
                                    <p:animScale>
                                      <p:cBhvr>
                                        <p:cTn id="140" dur="166" decel="50000">
                                          <p:stCondLst>
                                            <p:cond delay="676"/>
                                          </p:stCondLst>
                                        </p:cTn>
                                        <p:tgtEl>
                                          <p:spTgt spid="3">
                                            <p:txEl>
                                              <p:pRg st="5" end="5"/>
                                            </p:txEl>
                                          </p:spTgt>
                                        </p:tgtEl>
                                      </p:cBhvr>
                                      <p:to x="100000" y="100000"/>
                                    </p:animScale>
                                    <p:animScale>
                                      <p:cBhvr>
                                        <p:cTn id="141" dur="26">
                                          <p:stCondLst>
                                            <p:cond delay="1312"/>
                                          </p:stCondLst>
                                        </p:cTn>
                                        <p:tgtEl>
                                          <p:spTgt spid="3">
                                            <p:txEl>
                                              <p:pRg st="5" end="5"/>
                                            </p:txEl>
                                          </p:spTgt>
                                        </p:tgtEl>
                                      </p:cBhvr>
                                      <p:to x="100000" y="80000"/>
                                    </p:animScale>
                                    <p:animScale>
                                      <p:cBhvr>
                                        <p:cTn id="142" dur="166" decel="50000">
                                          <p:stCondLst>
                                            <p:cond delay="1338"/>
                                          </p:stCondLst>
                                        </p:cTn>
                                        <p:tgtEl>
                                          <p:spTgt spid="3">
                                            <p:txEl>
                                              <p:pRg st="5" end="5"/>
                                            </p:txEl>
                                          </p:spTgt>
                                        </p:tgtEl>
                                      </p:cBhvr>
                                      <p:to x="100000" y="100000"/>
                                    </p:animScale>
                                    <p:animScale>
                                      <p:cBhvr>
                                        <p:cTn id="143" dur="26">
                                          <p:stCondLst>
                                            <p:cond delay="1642"/>
                                          </p:stCondLst>
                                        </p:cTn>
                                        <p:tgtEl>
                                          <p:spTgt spid="3">
                                            <p:txEl>
                                              <p:pRg st="5" end="5"/>
                                            </p:txEl>
                                          </p:spTgt>
                                        </p:tgtEl>
                                      </p:cBhvr>
                                      <p:to x="100000" y="90000"/>
                                    </p:animScale>
                                    <p:animScale>
                                      <p:cBhvr>
                                        <p:cTn id="144" dur="166" decel="50000">
                                          <p:stCondLst>
                                            <p:cond delay="1668"/>
                                          </p:stCondLst>
                                        </p:cTn>
                                        <p:tgtEl>
                                          <p:spTgt spid="3">
                                            <p:txEl>
                                              <p:pRg st="5" end="5"/>
                                            </p:txEl>
                                          </p:spTgt>
                                        </p:tgtEl>
                                      </p:cBhvr>
                                      <p:to x="100000" y="100000"/>
                                    </p:animScale>
                                    <p:animScale>
                                      <p:cBhvr>
                                        <p:cTn id="145" dur="26">
                                          <p:stCondLst>
                                            <p:cond delay="1808"/>
                                          </p:stCondLst>
                                        </p:cTn>
                                        <p:tgtEl>
                                          <p:spTgt spid="3">
                                            <p:txEl>
                                              <p:pRg st="5" end="5"/>
                                            </p:txEl>
                                          </p:spTgt>
                                        </p:tgtEl>
                                      </p:cBhvr>
                                      <p:to x="100000" y="95000"/>
                                    </p:animScale>
                                    <p:animScale>
                                      <p:cBhvr>
                                        <p:cTn id="146" dur="166" decel="50000">
                                          <p:stCondLst>
                                            <p:cond delay="1834"/>
                                          </p:stCondLst>
                                        </p:cTn>
                                        <p:tgtEl>
                                          <p:spTgt spid="3">
                                            <p:txEl>
                                              <p:pRg st="5" end="5"/>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6" end="6"/>
                                            </p:txEl>
                                          </p:spTgt>
                                        </p:tgtEl>
                                        <p:attrNameLst>
                                          <p:attrName>style.visibility</p:attrName>
                                        </p:attrNameLst>
                                      </p:cBhvr>
                                      <p:to>
                                        <p:strVal val="visible"/>
                                      </p:to>
                                    </p:set>
                                    <p:animEffect transition="in" filter="wipe(down)">
                                      <p:cBhvr>
                                        <p:cTn id="151" dur="580">
                                          <p:stCondLst>
                                            <p:cond delay="0"/>
                                          </p:stCondLst>
                                        </p:cTn>
                                        <p:tgtEl>
                                          <p:spTgt spid="3">
                                            <p:txEl>
                                              <p:pRg st="6" end="6"/>
                                            </p:txEl>
                                          </p:spTgt>
                                        </p:tgtEl>
                                      </p:cBhvr>
                                    </p:animEffect>
                                    <p:anim calcmode="lin" valueType="num">
                                      <p:cBhvr>
                                        <p:cTn id="15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6" end="6"/>
                                            </p:txEl>
                                          </p:spTgt>
                                        </p:tgtEl>
                                      </p:cBhvr>
                                      <p:to x="100000" y="60000"/>
                                    </p:animScale>
                                    <p:animScale>
                                      <p:cBhvr>
                                        <p:cTn id="158" dur="166" decel="50000">
                                          <p:stCondLst>
                                            <p:cond delay="676"/>
                                          </p:stCondLst>
                                        </p:cTn>
                                        <p:tgtEl>
                                          <p:spTgt spid="3">
                                            <p:txEl>
                                              <p:pRg st="6" end="6"/>
                                            </p:txEl>
                                          </p:spTgt>
                                        </p:tgtEl>
                                      </p:cBhvr>
                                      <p:to x="100000" y="100000"/>
                                    </p:animScale>
                                    <p:animScale>
                                      <p:cBhvr>
                                        <p:cTn id="159" dur="26">
                                          <p:stCondLst>
                                            <p:cond delay="1312"/>
                                          </p:stCondLst>
                                        </p:cTn>
                                        <p:tgtEl>
                                          <p:spTgt spid="3">
                                            <p:txEl>
                                              <p:pRg st="6" end="6"/>
                                            </p:txEl>
                                          </p:spTgt>
                                        </p:tgtEl>
                                      </p:cBhvr>
                                      <p:to x="100000" y="80000"/>
                                    </p:animScale>
                                    <p:animScale>
                                      <p:cBhvr>
                                        <p:cTn id="160" dur="166" decel="50000">
                                          <p:stCondLst>
                                            <p:cond delay="1338"/>
                                          </p:stCondLst>
                                        </p:cTn>
                                        <p:tgtEl>
                                          <p:spTgt spid="3">
                                            <p:txEl>
                                              <p:pRg st="6" end="6"/>
                                            </p:txEl>
                                          </p:spTgt>
                                        </p:tgtEl>
                                      </p:cBhvr>
                                      <p:to x="100000" y="100000"/>
                                    </p:animScale>
                                    <p:animScale>
                                      <p:cBhvr>
                                        <p:cTn id="161" dur="26">
                                          <p:stCondLst>
                                            <p:cond delay="1642"/>
                                          </p:stCondLst>
                                        </p:cTn>
                                        <p:tgtEl>
                                          <p:spTgt spid="3">
                                            <p:txEl>
                                              <p:pRg st="6" end="6"/>
                                            </p:txEl>
                                          </p:spTgt>
                                        </p:tgtEl>
                                      </p:cBhvr>
                                      <p:to x="100000" y="90000"/>
                                    </p:animScale>
                                    <p:animScale>
                                      <p:cBhvr>
                                        <p:cTn id="162" dur="166" decel="50000">
                                          <p:stCondLst>
                                            <p:cond delay="1668"/>
                                          </p:stCondLst>
                                        </p:cTn>
                                        <p:tgtEl>
                                          <p:spTgt spid="3">
                                            <p:txEl>
                                              <p:pRg st="6" end="6"/>
                                            </p:txEl>
                                          </p:spTgt>
                                        </p:tgtEl>
                                      </p:cBhvr>
                                      <p:to x="100000" y="100000"/>
                                    </p:animScale>
                                    <p:animScale>
                                      <p:cBhvr>
                                        <p:cTn id="163" dur="26">
                                          <p:stCondLst>
                                            <p:cond delay="1808"/>
                                          </p:stCondLst>
                                        </p:cTn>
                                        <p:tgtEl>
                                          <p:spTgt spid="3">
                                            <p:txEl>
                                              <p:pRg st="6" end="6"/>
                                            </p:txEl>
                                          </p:spTgt>
                                        </p:tgtEl>
                                      </p:cBhvr>
                                      <p:to x="100000" y="95000"/>
                                    </p:animScale>
                                    <p:animScale>
                                      <p:cBhvr>
                                        <p:cTn id="164" dur="166" decel="50000">
                                          <p:stCondLst>
                                            <p:cond delay="1834"/>
                                          </p:stCondLst>
                                        </p:cTn>
                                        <p:tgtEl>
                                          <p:spTgt spid="3">
                                            <p:txEl>
                                              <p:pRg st="6" end="6"/>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7" end="7"/>
                                            </p:txEl>
                                          </p:spTgt>
                                        </p:tgtEl>
                                        <p:attrNameLst>
                                          <p:attrName>style.visibility</p:attrName>
                                        </p:attrNameLst>
                                      </p:cBhvr>
                                      <p:to>
                                        <p:strVal val="visible"/>
                                      </p:to>
                                    </p:set>
                                    <p:animEffect transition="in" filter="wipe(down)">
                                      <p:cBhvr>
                                        <p:cTn id="169" dur="580">
                                          <p:stCondLst>
                                            <p:cond delay="0"/>
                                          </p:stCondLst>
                                        </p:cTn>
                                        <p:tgtEl>
                                          <p:spTgt spid="3">
                                            <p:txEl>
                                              <p:pRg st="7" end="7"/>
                                            </p:txEl>
                                          </p:spTgt>
                                        </p:tgtEl>
                                      </p:cBhvr>
                                    </p:animEffect>
                                    <p:anim calcmode="lin" valueType="num">
                                      <p:cBhvr>
                                        <p:cTn id="17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7" end="7"/>
                                            </p:txEl>
                                          </p:spTgt>
                                        </p:tgtEl>
                                      </p:cBhvr>
                                      <p:to x="100000" y="60000"/>
                                    </p:animScale>
                                    <p:animScale>
                                      <p:cBhvr>
                                        <p:cTn id="176" dur="166" decel="50000">
                                          <p:stCondLst>
                                            <p:cond delay="676"/>
                                          </p:stCondLst>
                                        </p:cTn>
                                        <p:tgtEl>
                                          <p:spTgt spid="3">
                                            <p:txEl>
                                              <p:pRg st="7" end="7"/>
                                            </p:txEl>
                                          </p:spTgt>
                                        </p:tgtEl>
                                      </p:cBhvr>
                                      <p:to x="100000" y="100000"/>
                                    </p:animScale>
                                    <p:animScale>
                                      <p:cBhvr>
                                        <p:cTn id="177" dur="26">
                                          <p:stCondLst>
                                            <p:cond delay="1312"/>
                                          </p:stCondLst>
                                        </p:cTn>
                                        <p:tgtEl>
                                          <p:spTgt spid="3">
                                            <p:txEl>
                                              <p:pRg st="7" end="7"/>
                                            </p:txEl>
                                          </p:spTgt>
                                        </p:tgtEl>
                                      </p:cBhvr>
                                      <p:to x="100000" y="80000"/>
                                    </p:animScale>
                                    <p:animScale>
                                      <p:cBhvr>
                                        <p:cTn id="178" dur="166" decel="50000">
                                          <p:stCondLst>
                                            <p:cond delay="1338"/>
                                          </p:stCondLst>
                                        </p:cTn>
                                        <p:tgtEl>
                                          <p:spTgt spid="3">
                                            <p:txEl>
                                              <p:pRg st="7" end="7"/>
                                            </p:txEl>
                                          </p:spTgt>
                                        </p:tgtEl>
                                      </p:cBhvr>
                                      <p:to x="100000" y="100000"/>
                                    </p:animScale>
                                    <p:animScale>
                                      <p:cBhvr>
                                        <p:cTn id="179" dur="26">
                                          <p:stCondLst>
                                            <p:cond delay="1642"/>
                                          </p:stCondLst>
                                        </p:cTn>
                                        <p:tgtEl>
                                          <p:spTgt spid="3">
                                            <p:txEl>
                                              <p:pRg st="7" end="7"/>
                                            </p:txEl>
                                          </p:spTgt>
                                        </p:tgtEl>
                                      </p:cBhvr>
                                      <p:to x="100000" y="90000"/>
                                    </p:animScale>
                                    <p:animScale>
                                      <p:cBhvr>
                                        <p:cTn id="180" dur="166" decel="50000">
                                          <p:stCondLst>
                                            <p:cond delay="1668"/>
                                          </p:stCondLst>
                                        </p:cTn>
                                        <p:tgtEl>
                                          <p:spTgt spid="3">
                                            <p:txEl>
                                              <p:pRg st="7" end="7"/>
                                            </p:txEl>
                                          </p:spTgt>
                                        </p:tgtEl>
                                      </p:cBhvr>
                                      <p:to x="100000" y="100000"/>
                                    </p:animScale>
                                    <p:animScale>
                                      <p:cBhvr>
                                        <p:cTn id="181" dur="26">
                                          <p:stCondLst>
                                            <p:cond delay="1808"/>
                                          </p:stCondLst>
                                        </p:cTn>
                                        <p:tgtEl>
                                          <p:spTgt spid="3">
                                            <p:txEl>
                                              <p:pRg st="7" end="7"/>
                                            </p:txEl>
                                          </p:spTgt>
                                        </p:tgtEl>
                                      </p:cBhvr>
                                      <p:to x="100000" y="95000"/>
                                    </p:animScale>
                                    <p:animScale>
                                      <p:cBhvr>
                                        <p:cTn id="182" dur="166" decel="50000">
                                          <p:stCondLst>
                                            <p:cond delay="1834"/>
                                          </p:stCondLst>
                                        </p:cTn>
                                        <p:tgtEl>
                                          <p:spTgt spid="3">
                                            <p:txEl>
                                              <p:pRg st="7" end="7"/>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8" end="8"/>
                                            </p:txEl>
                                          </p:spTgt>
                                        </p:tgtEl>
                                        <p:attrNameLst>
                                          <p:attrName>style.visibility</p:attrName>
                                        </p:attrNameLst>
                                      </p:cBhvr>
                                      <p:to>
                                        <p:strVal val="visible"/>
                                      </p:to>
                                    </p:set>
                                    <p:animEffect transition="in" filter="wipe(down)">
                                      <p:cBhvr>
                                        <p:cTn id="187" dur="580">
                                          <p:stCondLst>
                                            <p:cond delay="0"/>
                                          </p:stCondLst>
                                        </p:cTn>
                                        <p:tgtEl>
                                          <p:spTgt spid="3">
                                            <p:txEl>
                                              <p:pRg st="8" end="8"/>
                                            </p:txEl>
                                          </p:spTgt>
                                        </p:tgtEl>
                                      </p:cBhvr>
                                    </p:animEffect>
                                    <p:anim calcmode="lin" valueType="num">
                                      <p:cBhvr>
                                        <p:cTn id="18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8" end="8"/>
                                            </p:txEl>
                                          </p:spTgt>
                                        </p:tgtEl>
                                      </p:cBhvr>
                                      <p:to x="100000" y="60000"/>
                                    </p:animScale>
                                    <p:animScale>
                                      <p:cBhvr>
                                        <p:cTn id="194" dur="166" decel="50000">
                                          <p:stCondLst>
                                            <p:cond delay="676"/>
                                          </p:stCondLst>
                                        </p:cTn>
                                        <p:tgtEl>
                                          <p:spTgt spid="3">
                                            <p:txEl>
                                              <p:pRg st="8" end="8"/>
                                            </p:txEl>
                                          </p:spTgt>
                                        </p:tgtEl>
                                      </p:cBhvr>
                                      <p:to x="100000" y="100000"/>
                                    </p:animScale>
                                    <p:animScale>
                                      <p:cBhvr>
                                        <p:cTn id="195" dur="26">
                                          <p:stCondLst>
                                            <p:cond delay="1312"/>
                                          </p:stCondLst>
                                        </p:cTn>
                                        <p:tgtEl>
                                          <p:spTgt spid="3">
                                            <p:txEl>
                                              <p:pRg st="8" end="8"/>
                                            </p:txEl>
                                          </p:spTgt>
                                        </p:tgtEl>
                                      </p:cBhvr>
                                      <p:to x="100000" y="80000"/>
                                    </p:animScale>
                                    <p:animScale>
                                      <p:cBhvr>
                                        <p:cTn id="196" dur="166" decel="50000">
                                          <p:stCondLst>
                                            <p:cond delay="1338"/>
                                          </p:stCondLst>
                                        </p:cTn>
                                        <p:tgtEl>
                                          <p:spTgt spid="3">
                                            <p:txEl>
                                              <p:pRg st="8" end="8"/>
                                            </p:txEl>
                                          </p:spTgt>
                                        </p:tgtEl>
                                      </p:cBhvr>
                                      <p:to x="100000" y="100000"/>
                                    </p:animScale>
                                    <p:animScale>
                                      <p:cBhvr>
                                        <p:cTn id="197" dur="26">
                                          <p:stCondLst>
                                            <p:cond delay="1642"/>
                                          </p:stCondLst>
                                        </p:cTn>
                                        <p:tgtEl>
                                          <p:spTgt spid="3">
                                            <p:txEl>
                                              <p:pRg st="8" end="8"/>
                                            </p:txEl>
                                          </p:spTgt>
                                        </p:tgtEl>
                                      </p:cBhvr>
                                      <p:to x="100000" y="90000"/>
                                    </p:animScale>
                                    <p:animScale>
                                      <p:cBhvr>
                                        <p:cTn id="198" dur="166" decel="50000">
                                          <p:stCondLst>
                                            <p:cond delay="1668"/>
                                          </p:stCondLst>
                                        </p:cTn>
                                        <p:tgtEl>
                                          <p:spTgt spid="3">
                                            <p:txEl>
                                              <p:pRg st="8" end="8"/>
                                            </p:txEl>
                                          </p:spTgt>
                                        </p:tgtEl>
                                      </p:cBhvr>
                                      <p:to x="100000" y="100000"/>
                                    </p:animScale>
                                    <p:animScale>
                                      <p:cBhvr>
                                        <p:cTn id="199" dur="26">
                                          <p:stCondLst>
                                            <p:cond delay="1808"/>
                                          </p:stCondLst>
                                        </p:cTn>
                                        <p:tgtEl>
                                          <p:spTgt spid="3">
                                            <p:txEl>
                                              <p:pRg st="8" end="8"/>
                                            </p:txEl>
                                          </p:spTgt>
                                        </p:tgtEl>
                                      </p:cBhvr>
                                      <p:to x="100000" y="95000"/>
                                    </p:animScale>
                                    <p:animScale>
                                      <p:cBhvr>
                                        <p:cTn id="200" dur="166" decel="50000">
                                          <p:stCondLst>
                                            <p:cond delay="1834"/>
                                          </p:stCondLst>
                                        </p:cTn>
                                        <p:tgtEl>
                                          <p:spTgt spid="3">
                                            <p:txEl>
                                              <p:pRg st="8" end="8"/>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3">
                                            <p:txEl>
                                              <p:pRg st="9" end="9"/>
                                            </p:txEl>
                                          </p:spTgt>
                                        </p:tgtEl>
                                        <p:attrNameLst>
                                          <p:attrName>style.visibility</p:attrName>
                                        </p:attrNameLst>
                                      </p:cBhvr>
                                      <p:to>
                                        <p:strVal val="visible"/>
                                      </p:to>
                                    </p:set>
                                    <p:animEffect transition="in" filter="wipe(down)">
                                      <p:cBhvr>
                                        <p:cTn id="205" dur="580">
                                          <p:stCondLst>
                                            <p:cond delay="0"/>
                                          </p:stCondLst>
                                        </p:cTn>
                                        <p:tgtEl>
                                          <p:spTgt spid="3">
                                            <p:txEl>
                                              <p:pRg st="9" end="9"/>
                                            </p:txEl>
                                          </p:spTgt>
                                        </p:tgtEl>
                                      </p:cBhvr>
                                    </p:animEffect>
                                    <p:anim calcmode="lin" valueType="num">
                                      <p:cBhvr>
                                        <p:cTn id="206"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3">
                                            <p:txEl>
                                              <p:pRg st="9" end="9"/>
                                            </p:txEl>
                                          </p:spTgt>
                                        </p:tgtEl>
                                      </p:cBhvr>
                                      <p:to x="100000" y="60000"/>
                                    </p:animScale>
                                    <p:animScale>
                                      <p:cBhvr>
                                        <p:cTn id="212" dur="166" decel="50000">
                                          <p:stCondLst>
                                            <p:cond delay="676"/>
                                          </p:stCondLst>
                                        </p:cTn>
                                        <p:tgtEl>
                                          <p:spTgt spid="3">
                                            <p:txEl>
                                              <p:pRg st="9" end="9"/>
                                            </p:txEl>
                                          </p:spTgt>
                                        </p:tgtEl>
                                      </p:cBhvr>
                                      <p:to x="100000" y="100000"/>
                                    </p:animScale>
                                    <p:animScale>
                                      <p:cBhvr>
                                        <p:cTn id="213" dur="26">
                                          <p:stCondLst>
                                            <p:cond delay="1312"/>
                                          </p:stCondLst>
                                        </p:cTn>
                                        <p:tgtEl>
                                          <p:spTgt spid="3">
                                            <p:txEl>
                                              <p:pRg st="9" end="9"/>
                                            </p:txEl>
                                          </p:spTgt>
                                        </p:tgtEl>
                                      </p:cBhvr>
                                      <p:to x="100000" y="80000"/>
                                    </p:animScale>
                                    <p:animScale>
                                      <p:cBhvr>
                                        <p:cTn id="214" dur="166" decel="50000">
                                          <p:stCondLst>
                                            <p:cond delay="1338"/>
                                          </p:stCondLst>
                                        </p:cTn>
                                        <p:tgtEl>
                                          <p:spTgt spid="3">
                                            <p:txEl>
                                              <p:pRg st="9" end="9"/>
                                            </p:txEl>
                                          </p:spTgt>
                                        </p:tgtEl>
                                      </p:cBhvr>
                                      <p:to x="100000" y="100000"/>
                                    </p:animScale>
                                    <p:animScale>
                                      <p:cBhvr>
                                        <p:cTn id="215" dur="26">
                                          <p:stCondLst>
                                            <p:cond delay="1642"/>
                                          </p:stCondLst>
                                        </p:cTn>
                                        <p:tgtEl>
                                          <p:spTgt spid="3">
                                            <p:txEl>
                                              <p:pRg st="9" end="9"/>
                                            </p:txEl>
                                          </p:spTgt>
                                        </p:tgtEl>
                                      </p:cBhvr>
                                      <p:to x="100000" y="90000"/>
                                    </p:animScale>
                                    <p:animScale>
                                      <p:cBhvr>
                                        <p:cTn id="216" dur="166" decel="50000">
                                          <p:stCondLst>
                                            <p:cond delay="1668"/>
                                          </p:stCondLst>
                                        </p:cTn>
                                        <p:tgtEl>
                                          <p:spTgt spid="3">
                                            <p:txEl>
                                              <p:pRg st="9" end="9"/>
                                            </p:txEl>
                                          </p:spTgt>
                                        </p:tgtEl>
                                      </p:cBhvr>
                                      <p:to x="100000" y="100000"/>
                                    </p:animScale>
                                    <p:animScale>
                                      <p:cBhvr>
                                        <p:cTn id="217" dur="26">
                                          <p:stCondLst>
                                            <p:cond delay="1808"/>
                                          </p:stCondLst>
                                        </p:cTn>
                                        <p:tgtEl>
                                          <p:spTgt spid="3">
                                            <p:txEl>
                                              <p:pRg st="9" end="9"/>
                                            </p:txEl>
                                          </p:spTgt>
                                        </p:tgtEl>
                                      </p:cBhvr>
                                      <p:to x="100000" y="95000"/>
                                    </p:animScale>
                                    <p:animScale>
                                      <p:cBhvr>
                                        <p:cTn id="218" dur="166" decel="50000">
                                          <p:stCondLst>
                                            <p:cond delay="1834"/>
                                          </p:stCondLst>
                                        </p:cTn>
                                        <p:tgtEl>
                                          <p:spTgt spid="3">
                                            <p:txEl>
                                              <p:pRg st="9" end="9"/>
                                            </p:txEl>
                                          </p:spTgt>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ntr" presetSubtype="0" fill="hold" grpId="0" nodeType="clickEffect">
                                  <p:stCondLst>
                                    <p:cond delay="0"/>
                                  </p:stCondLst>
                                  <p:childTnLst>
                                    <p:set>
                                      <p:cBhvr>
                                        <p:cTn id="222" dur="1" fill="hold">
                                          <p:stCondLst>
                                            <p:cond delay="0"/>
                                          </p:stCondLst>
                                        </p:cTn>
                                        <p:tgtEl>
                                          <p:spTgt spid="3">
                                            <p:txEl>
                                              <p:pRg st="10" end="10"/>
                                            </p:txEl>
                                          </p:spTgt>
                                        </p:tgtEl>
                                        <p:attrNameLst>
                                          <p:attrName>style.visibility</p:attrName>
                                        </p:attrNameLst>
                                      </p:cBhvr>
                                      <p:to>
                                        <p:strVal val="visible"/>
                                      </p:to>
                                    </p:set>
                                    <p:animEffect transition="in" filter="wipe(down)">
                                      <p:cBhvr>
                                        <p:cTn id="223" dur="580">
                                          <p:stCondLst>
                                            <p:cond delay="0"/>
                                          </p:stCondLst>
                                        </p:cTn>
                                        <p:tgtEl>
                                          <p:spTgt spid="3">
                                            <p:txEl>
                                              <p:pRg st="10" end="10"/>
                                            </p:txEl>
                                          </p:spTgt>
                                        </p:tgtEl>
                                      </p:cBhvr>
                                    </p:animEffect>
                                    <p:anim calcmode="lin" valueType="num">
                                      <p:cBhvr>
                                        <p:cTn id="224"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229" dur="26">
                                          <p:stCondLst>
                                            <p:cond delay="650"/>
                                          </p:stCondLst>
                                        </p:cTn>
                                        <p:tgtEl>
                                          <p:spTgt spid="3">
                                            <p:txEl>
                                              <p:pRg st="10" end="10"/>
                                            </p:txEl>
                                          </p:spTgt>
                                        </p:tgtEl>
                                      </p:cBhvr>
                                      <p:to x="100000" y="60000"/>
                                    </p:animScale>
                                    <p:animScale>
                                      <p:cBhvr>
                                        <p:cTn id="230" dur="166" decel="50000">
                                          <p:stCondLst>
                                            <p:cond delay="676"/>
                                          </p:stCondLst>
                                        </p:cTn>
                                        <p:tgtEl>
                                          <p:spTgt spid="3">
                                            <p:txEl>
                                              <p:pRg st="10" end="10"/>
                                            </p:txEl>
                                          </p:spTgt>
                                        </p:tgtEl>
                                      </p:cBhvr>
                                      <p:to x="100000" y="100000"/>
                                    </p:animScale>
                                    <p:animScale>
                                      <p:cBhvr>
                                        <p:cTn id="231" dur="26">
                                          <p:stCondLst>
                                            <p:cond delay="1312"/>
                                          </p:stCondLst>
                                        </p:cTn>
                                        <p:tgtEl>
                                          <p:spTgt spid="3">
                                            <p:txEl>
                                              <p:pRg st="10" end="10"/>
                                            </p:txEl>
                                          </p:spTgt>
                                        </p:tgtEl>
                                      </p:cBhvr>
                                      <p:to x="100000" y="80000"/>
                                    </p:animScale>
                                    <p:animScale>
                                      <p:cBhvr>
                                        <p:cTn id="232" dur="166" decel="50000">
                                          <p:stCondLst>
                                            <p:cond delay="1338"/>
                                          </p:stCondLst>
                                        </p:cTn>
                                        <p:tgtEl>
                                          <p:spTgt spid="3">
                                            <p:txEl>
                                              <p:pRg st="10" end="10"/>
                                            </p:txEl>
                                          </p:spTgt>
                                        </p:tgtEl>
                                      </p:cBhvr>
                                      <p:to x="100000" y="100000"/>
                                    </p:animScale>
                                    <p:animScale>
                                      <p:cBhvr>
                                        <p:cTn id="233" dur="26">
                                          <p:stCondLst>
                                            <p:cond delay="1642"/>
                                          </p:stCondLst>
                                        </p:cTn>
                                        <p:tgtEl>
                                          <p:spTgt spid="3">
                                            <p:txEl>
                                              <p:pRg st="10" end="10"/>
                                            </p:txEl>
                                          </p:spTgt>
                                        </p:tgtEl>
                                      </p:cBhvr>
                                      <p:to x="100000" y="90000"/>
                                    </p:animScale>
                                    <p:animScale>
                                      <p:cBhvr>
                                        <p:cTn id="234" dur="166" decel="50000">
                                          <p:stCondLst>
                                            <p:cond delay="1668"/>
                                          </p:stCondLst>
                                        </p:cTn>
                                        <p:tgtEl>
                                          <p:spTgt spid="3">
                                            <p:txEl>
                                              <p:pRg st="10" end="10"/>
                                            </p:txEl>
                                          </p:spTgt>
                                        </p:tgtEl>
                                      </p:cBhvr>
                                      <p:to x="100000" y="100000"/>
                                    </p:animScale>
                                    <p:animScale>
                                      <p:cBhvr>
                                        <p:cTn id="235" dur="26">
                                          <p:stCondLst>
                                            <p:cond delay="1808"/>
                                          </p:stCondLst>
                                        </p:cTn>
                                        <p:tgtEl>
                                          <p:spTgt spid="3">
                                            <p:txEl>
                                              <p:pRg st="10" end="10"/>
                                            </p:txEl>
                                          </p:spTgt>
                                        </p:tgtEl>
                                      </p:cBhvr>
                                      <p:to x="100000" y="95000"/>
                                    </p:animScale>
                                    <p:animScale>
                                      <p:cBhvr>
                                        <p:cTn id="236"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latin typeface="+mn-lt"/>
              </a:rPr>
              <a:t>Current Working arrangements 	</a:t>
            </a:r>
            <a:endParaRPr lang="en-GB" dirty="0">
              <a:latin typeface="+mn-lt"/>
            </a:endParaRPr>
          </a:p>
        </p:txBody>
      </p:sp>
      <p:sp>
        <p:nvSpPr>
          <p:cNvPr id="3" name="Content Placeholder 2"/>
          <p:cNvSpPr>
            <a:spLocks noGrp="1"/>
          </p:cNvSpPr>
          <p:nvPr>
            <p:ph idx="1"/>
          </p:nvPr>
        </p:nvSpPr>
        <p:spPr>
          <a:solidFill>
            <a:schemeClr val="tx2">
              <a:lumMod val="20000"/>
              <a:lumOff val="80000"/>
            </a:schemeClr>
          </a:solidFill>
        </p:spPr>
        <p:txBody>
          <a:bodyPr>
            <a:normAutofit/>
          </a:bodyPr>
          <a:lstStyle/>
          <a:p>
            <a:r>
              <a:rPr lang="en-GB" sz="1800" dirty="0" smtClean="0"/>
              <a:t>MASH and most other Children's Services teams in Southwark  continues currently use hybrid working model.</a:t>
            </a:r>
          </a:p>
          <a:p>
            <a:r>
              <a:rPr lang="en-GB" sz="1800" dirty="0" smtClean="0"/>
              <a:t>MASH duty and the Assessment duty teams are office based.</a:t>
            </a:r>
          </a:p>
          <a:p>
            <a:r>
              <a:rPr lang="en-GB" sz="1800" dirty="0" smtClean="0"/>
              <a:t>We have a virtual call centre which enables us to manage calls from home. </a:t>
            </a:r>
          </a:p>
          <a:p>
            <a:r>
              <a:rPr lang="en-GB" sz="1800" dirty="0" smtClean="0"/>
              <a:t>Referrals to MASH from professionals are received via our email inbox which is </a:t>
            </a:r>
            <a:r>
              <a:rPr lang="en-GB" sz="1800" dirty="0" smtClean="0">
                <a:hlinkClick r:id="rId2"/>
              </a:rPr>
              <a:t>mash@southwark.gov.uk</a:t>
            </a:r>
            <a:r>
              <a:rPr lang="en-GB" sz="1800" dirty="0"/>
              <a:t> </a:t>
            </a:r>
            <a:r>
              <a:rPr lang="en-GB" sz="1800" dirty="0" smtClean="0"/>
              <a:t>and police referrals come in via RAD inbox.</a:t>
            </a:r>
          </a:p>
          <a:p>
            <a:r>
              <a:rPr lang="en-GB" sz="1800" dirty="0" smtClean="0"/>
              <a:t>MASH SWs provide consultation to professionals who are concerned for the welfare of children and are not sure whether to make a referral or not. </a:t>
            </a:r>
          </a:p>
          <a:p>
            <a:r>
              <a:rPr lang="en-GB" sz="1800" dirty="0" smtClean="0"/>
              <a:t>The Consultation number is 0207 525 1921 and professional can dial this number and ask to speak to a duty Social Worker for a consultation. </a:t>
            </a:r>
          </a:p>
          <a:p>
            <a:endParaRPr lang="en-GB" sz="1800" dirty="0" smtClean="0"/>
          </a:p>
          <a:p>
            <a:endParaRPr lang="en-GB" sz="1800" dirty="0" smtClean="0"/>
          </a:p>
          <a:p>
            <a:endParaRPr lang="en-GB" sz="1800" dirty="0" smtClean="0"/>
          </a:p>
          <a:p>
            <a:endParaRPr lang="en-GB" sz="1800" dirty="0" smtClean="0"/>
          </a:p>
          <a:p>
            <a:endParaRPr lang="en-GB" dirty="0"/>
          </a:p>
        </p:txBody>
      </p:sp>
    </p:spTree>
    <p:extLst>
      <p:ext uri="{BB962C8B-B14F-4D97-AF65-F5344CB8AC3E}">
        <p14:creationId xmlns:p14="http://schemas.microsoft.com/office/powerpoint/2010/main" val="194452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80">
                                          <p:stCondLst>
                                            <p:cond delay="0"/>
                                          </p:stCondLst>
                                        </p:cTn>
                                        <p:tgtEl>
                                          <p:spTgt spid="3">
                                            <p:bg/>
                                          </p:spTgt>
                                        </p:tgtEl>
                                      </p:cBhvr>
                                    </p:animEffect>
                                    <p:anim calcmode="lin" valueType="num">
                                      <p:cBhvr>
                                        <p:cTn id="13"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bg/>
                                          </p:spTgt>
                                        </p:tgtEl>
                                      </p:cBhvr>
                                      <p:to x="100000" y="60000"/>
                                    </p:animScale>
                                    <p:animScale>
                                      <p:cBhvr>
                                        <p:cTn id="19" dur="166" decel="50000">
                                          <p:stCondLst>
                                            <p:cond delay="676"/>
                                          </p:stCondLst>
                                        </p:cTn>
                                        <p:tgtEl>
                                          <p:spTgt spid="3">
                                            <p:bg/>
                                          </p:spTgt>
                                        </p:tgtEl>
                                      </p:cBhvr>
                                      <p:to x="100000" y="100000"/>
                                    </p:animScale>
                                    <p:animScale>
                                      <p:cBhvr>
                                        <p:cTn id="20" dur="26">
                                          <p:stCondLst>
                                            <p:cond delay="1312"/>
                                          </p:stCondLst>
                                        </p:cTn>
                                        <p:tgtEl>
                                          <p:spTgt spid="3">
                                            <p:bg/>
                                          </p:spTgt>
                                        </p:tgtEl>
                                      </p:cBhvr>
                                      <p:to x="100000" y="80000"/>
                                    </p:animScale>
                                    <p:animScale>
                                      <p:cBhvr>
                                        <p:cTn id="21" dur="166" decel="50000">
                                          <p:stCondLst>
                                            <p:cond delay="1338"/>
                                          </p:stCondLst>
                                        </p:cTn>
                                        <p:tgtEl>
                                          <p:spTgt spid="3">
                                            <p:bg/>
                                          </p:spTgt>
                                        </p:tgtEl>
                                      </p:cBhvr>
                                      <p:to x="100000" y="100000"/>
                                    </p:animScale>
                                    <p:animScale>
                                      <p:cBhvr>
                                        <p:cTn id="22" dur="26">
                                          <p:stCondLst>
                                            <p:cond delay="1642"/>
                                          </p:stCondLst>
                                        </p:cTn>
                                        <p:tgtEl>
                                          <p:spTgt spid="3">
                                            <p:bg/>
                                          </p:spTgt>
                                        </p:tgtEl>
                                      </p:cBhvr>
                                      <p:to x="100000" y="90000"/>
                                    </p:animScale>
                                    <p:animScale>
                                      <p:cBhvr>
                                        <p:cTn id="23" dur="166" decel="50000">
                                          <p:stCondLst>
                                            <p:cond delay="1668"/>
                                          </p:stCondLst>
                                        </p:cTn>
                                        <p:tgtEl>
                                          <p:spTgt spid="3">
                                            <p:bg/>
                                          </p:spTgt>
                                        </p:tgtEl>
                                      </p:cBhvr>
                                      <p:to x="100000" y="100000"/>
                                    </p:animScale>
                                    <p:animScale>
                                      <p:cBhvr>
                                        <p:cTn id="24" dur="26">
                                          <p:stCondLst>
                                            <p:cond delay="1808"/>
                                          </p:stCondLst>
                                        </p:cTn>
                                        <p:tgtEl>
                                          <p:spTgt spid="3">
                                            <p:bg/>
                                          </p:spTgt>
                                        </p:tgtEl>
                                      </p:cBhvr>
                                      <p:to x="100000" y="95000"/>
                                    </p:animScale>
                                    <p:animScale>
                                      <p:cBhvr>
                                        <p:cTn id="25" dur="166" decel="50000">
                                          <p:stCondLst>
                                            <p:cond delay="1834"/>
                                          </p:stCondLst>
                                        </p:cTn>
                                        <p:tgtEl>
                                          <p:spTgt spid="3">
                                            <p:bg/>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ipe(down)">
                                      <p:cBhvr>
                                        <p:cTn id="30" dur="580">
                                          <p:stCondLst>
                                            <p:cond delay="0"/>
                                          </p:stCondLst>
                                        </p:cTn>
                                        <p:tgtEl>
                                          <p:spTgt spid="3">
                                            <p:txEl>
                                              <p:pRg st="0" end="0"/>
                                            </p:txEl>
                                          </p:spTgt>
                                        </p:tgtEl>
                                      </p:cBhvr>
                                    </p:animEffect>
                                    <p:anim calcmode="lin" valueType="num">
                                      <p:cBhvr>
                                        <p:cTn id="3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0" end="0"/>
                                            </p:txEl>
                                          </p:spTgt>
                                        </p:tgtEl>
                                      </p:cBhvr>
                                      <p:to x="100000" y="60000"/>
                                    </p:animScale>
                                    <p:animScale>
                                      <p:cBhvr>
                                        <p:cTn id="37" dur="166" decel="50000">
                                          <p:stCondLst>
                                            <p:cond delay="676"/>
                                          </p:stCondLst>
                                        </p:cTn>
                                        <p:tgtEl>
                                          <p:spTgt spid="3">
                                            <p:txEl>
                                              <p:pRg st="0" end="0"/>
                                            </p:txEl>
                                          </p:spTgt>
                                        </p:tgtEl>
                                      </p:cBhvr>
                                      <p:to x="100000" y="100000"/>
                                    </p:animScale>
                                    <p:animScale>
                                      <p:cBhvr>
                                        <p:cTn id="38" dur="26">
                                          <p:stCondLst>
                                            <p:cond delay="1312"/>
                                          </p:stCondLst>
                                        </p:cTn>
                                        <p:tgtEl>
                                          <p:spTgt spid="3">
                                            <p:txEl>
                                              <p:pRg st="0" end="0"/>
                                            </p:txEl>
                                          </p:spTgt>
                                        </p:tgtEl>
                                      </p:cBhvr>
                                      <p:to x="100000" y="80000"/>
                                    </p:animScale>
                                    <p:animScale>
                                      <p:cBhvr>
                                        <p:cTn id="39" dur="166" decel="50000">
                                          <p:stCondLst>
                                            <p:cond delay="1338"/>
                                          </p:stCondLst>
                                        </p:cTn>
                                        <p:tgtEl>
                                          <p:spTgt spid="3">
                                            <p:txEl>
                                              <p:pRg st="0" end="0"/>
                                            </p:txEl>
                                          </p:spTgt>
                                        </p:tgtEl>
                                      </p:cBhvr>
                                      <p:to x="100000" y="100000"/>
                                    </p:animScale>
                                    <p:animScale>
                                      <p:cBhvr>
                                        <p:cTn id="40" dur="26">
                                          <p:stCondLst>
                                            <p:cond delay="1642"/>
                                          </p:stCondLst>
                                        </p:cTn>
                                        <p:tgtEl>
                                          <p:spTgt spid="3">
                                            <p:txEl>
                                              <p:pRg st="0" end="0"/>
                                            </p:txEl>
                                          </p:spTgt>
                                        </p:tgtEl>
                                      </p:cBhvr>
                                      <p:to x="100000" y="90000"/>
                                    </p:animScale>
                                    <p:animScale>
                                      <p:cBhvr>
                                        <p:cTn id="41" dur="166" decel="50000">
                                          <p:stCondLst>
                                            <p:cond delay="1668"/>
                                          </p:stCondLst>
                                        </p:cTn>
                                        <p:tgtEl>
                                          <p:spTgt spid="3">
                                            <p:txEl>
                                              <p:pRg st="0" end="0"/>
                                            </p:txEl>
                                          </p:spTgt>
                                        </p:tgtEl>
                                      </p:cBhvr>
                                      <p:to x="100000" y="100000"/>
                                    </p:animScale>
                                    <p:animScale>
                                      <p:cBhvr>
                                        <p:cTn id="42" dur="26">
                                          <p:stCondLst>
                                            <p:cond delay="1808"/>
                                          </p:stCondLst>
                                        </p:cTn>
                                        <p:tgtEl>
                                          <p:spTgt spid="3">
                                            <p:txEl>
                                              <p:pRg st="0" end="0"/>
                                            </p:txEl>
                                          </p:spTgt>
                                        </p:tgtEl>
                                      </p:cBhvr>
                                      <p:to x="100000" y="95000"/>
                                    </p:animScale>
                                    <p:animScale>
                                      <p:cBhvr>
                                        <p:cTn id="43" dur="166" decel="50000">
                                          <p:stCondLst>
                                            <p:cond delay="1834"/>
                                          </p:stCondLst>
                                        </p:cTn>
                                        <p:tgtEl>
                                          <p:spTgt spid="3">
                                            <p:txEl>
                                              <p:pRg st="0" end="0"/>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1" end="1"/>
                                            </p:txEl>
                                          </p:spTgt>
                                        </p:tgtEl>
                                        <p:attrNameLst>
                                          <p:attrName>style.visibility</p:attrName>
                                        </p:attrNameLst>
                                      </p:cBhvr>
                                      <p:to>
                                        <p:strVal val="visible"/>
                                      </p:to>
                                    </p:set>
                                    <p:animEffect transition="in" filter="wipe(down)">
                                      <p:cBhvr>
                                        <p:cTn id="48" dur="580">
                                          <p:stCondLst>
                                            <p:cond delay="0"/>
                                          </p:stCondLst>
                                        </p:cTn>
                                        <p:tgtEl>
                                          <p:spTgt spid="3">
                                            <p:txEl>
                                              <p:pRg st="1" end="1"/>
                                            </p:txEl>
                                          </p:spTgt>
                                        </p:tgtEl>
                                      </p:cBhvr>
                                    </p:animEffect>
                                    <p:anim calcmode="lin" valueType="num">
                                      <p:cBhvr>
                                        <p:cTn id="4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1" end="1"/>
                                            </p:txEl>
                                          </p:spTgt>
                                        </p:tgtEl>
                                      </p:cBhvr>
                                      <p:to x="100000" y="60000"/>
                                    </p:animScale>
                                    <p:animScale>
                                      <p:cBhvr>
                                        <p:cTn id="55" dur="166" decel="50000">
                                          <p:stCondLst>
                                            <p:cond delay="676"/>
                                          </p:stCondLst>
                                        </p:cTn>
                                        <p:tgtEl>
                                          <p:spTgt spid="3">
                                            <p:txEl>
                                              <p:pRg st="1" end="1"/>
                                            </p:txEl>
                                          </p:spTgt>
                                        </p:tgtEl>
                                      </p:cBhvr>
                                      <p:to x="100000" y="100000"/>
                                    </p:animScale>
                                    <p:animScale>
                                      <p:cBhvr>
                                        <p:cTn id="56" dur="26">
                                          <p:stCondLst>
                                            <p:cond delay="1312"/>
                                          </p:stCondLst>
                                        </p:cTn>
                                        <p:tgtEl>
                                          <p:spTgt spid="3">
                                            <p:txEl>
                                              <p:pRg st="1" end="1"/>
                                            </p:txEl>
                                          </p:spTgt>
                                        </p:tgtEl>
                                      </p:cBhvr>
                                      <p:to x="100000" y="80000"/>
                                    </p:animScale>
                                    <p:animScale>
                                      <p:cBhvr>
                                        <p:cTn id="57" dur="166" decel="50000">
                                          <p:stCondLst>
                                            <p:cond delay="1338"/>
                                          </p:stCondLst>
                                        </p:cTn>
                                        <p:tgtEl>
                                          <p:spTgt spid="3">
                                            <p:txEl>
                                              <p:pRg st="1" end="1"/>
                                            </p:txEl>
                                          </p:spTgt>
                                        </p:tgtEl>
                                      </p:cBhvr>
                                      <p:to x="100000" y="100000"/>
                                    </p:animScale>
                                    <p:animScale>
                                      <p:cBhvr>
                                        <p:cTn id="58" dur="26">
                                          <p:stCondLst>
                                            <p:cond delay="1642"/>
                                          </p:stCondLst>
                                        </p:cTn>
                                        <p:tgtEl>
                                          <p:spTgt spid="3">
                                            <p:txEl>
                                              <p:pRg st="1" end="1"/>
                                            </p:txEl>
                                          </p:spTgt>
                                        </p:tgtEl>
                                      </p:cBhvr>
                                      <p:to x="100000" y="90000"/>
                                    </p:animScale>
                                    <p:animScale>
                                      <p:cBhvr>
                                        <p:cTn id="59" dur="166" decel="50000">
                                          <p:stCondLst>
                                            <p:cond delay="1668"/>
                                          </p:stCondLst>
                                        </p:cTn>
                                        <p:tgtEl>
                                          <p:spTgt spid="3">
                                            <p:txEl>
                                              <p:pRg st="1" end="1"/>
                                            </p:txEl>
                                          </p:spTgt>
                                        </p:tgtEl>
                                      </p:cBhvr>
                                      <p:to x="100000" y="100000"/>
                                    </p:animScale>
                                    <p:animScale>
                                      <p:cBhvr>
                                        <p:cTn id="60" dur="26">
                                          <p:stCondLst>
                                            <p:cond delay="1808"/>
                                          </p:stCondLst>
                                        </p:cTn>
                                        <p:tgtEl>
                                          <p:spTgt spid="3">
                                            <p:txEl>
                                              <p:pRg st="1" end="1"/>
                                            </p:txEl>
                                          </p:spTgt>
                                        </p:tgtEl>
                                      </p:cBhvr>
                                      <p:to x="100000" y="95000"/>
                                    </p:animScale>
                                    <p:animScale>
                                      <p:cBhvr>
                                        <p:cTn id="61" dur="166" decel="50000">
                                          <p:stCondLst>
                                            <p:cond delay="1834"/>
                                          </p:stCondLst>
                                        </p:cTn>
                                        <p:tgtEl>
                                          <p:spTgt spid="3">
                                            <p:txEl>
                                              <p:pRg st="1" end="1"/>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3">
                                            <p:txEl>
                                              <p:pRg st="2" end="2"/>
                                            </p:txEl>
                                          </p:spTgt>
                                        </p:tgtEl>
                                        <p:attrNameLst>
                                          <p:attrName>style.visibility</p:attrName>
                                        </p:attrNameLst>
                                      </p:cBhvr>
                                      <p:to>
                                        <p:strVal val="visible"/>
                                      </p:to>
                                    </p:set>
                                    <p:animEffect transition="in" filter="wipe(down)">
                                      <p:cBhvr>
                                        <p:cTn id="66" dur="580">
                                          <p:stCondLst>
                                            <p:cond delay="0"/>
                                          </p:stCondLst>
                                        </p:cTn>
                                        <p:tgtEl>
                                          <p:spTgt spid="3">
                                            <p:txEl>
                                              <p:pRg st="2" end="2"/>
                                            </p:txEl>
                                          </p:spTgt>
                                        </p:tgtEl>
                                      </p:cBhvr>
                                    </p:animEffect>
                                    <p:anim calcmode="lin" valueType="num">
                                      <p:cBhvr>
                                        <p:cTn id="67"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2" end="2"/>
                                            </p:txEl>
                                          </p:spTgt>
                                        </p:tgtEl>
                                      </p:cBhvr>
                                      <p:to x="100000" y="60000"/>
                                    </p:animScale>
                                    <p:animScale>
                                      <p:cBhvr>
                                        <p:cTn id="73" dur="166" decel="50000">
                                          <p:stCondLst>
                                            <p:cond delay="676"/>
                                          </p:stCondLst>
                                        </p:cTn>
                                        <p:tgtEl>
                                          <p:spTgt spid="3">
                                            <p:txEl>
                                              <p:pRg st="2" end="2"/>
                                            </p:txEl>
                                          </p:spTgt>
                                        </p:tgtEl>
                                      </p:cBhvr>
                                      <p:to x="100000" y="100000"/>
                                    </p:animScale>
                                    <p:animScale>
                                      <p:cBhvr>
                                        <p:cTn id="74" dur="26">
                                          <p:stCondLst>
                                            <p:cond delay="1312"/>
                                          </p:stCondLst>
                                        </p:cTn>
                                        <p:tgtEl>
                                          <p:spTgt spid="3">
                                            <p:txEl>
                                              <p:pRg st="2" end="2"/>
                                            </p:txEl>
                                          </p:spTgt>
                                        </p:tgtEl>
                                      </p:cBhvr>
                                      <p:to x="100000" y="80000"/>
                                    </p:animScale>
                                    <p:animScale>
                                      <p:cBhvr>
                                        <p:cTn id="75" dur="166" decel="50000">
                                          <p:stCondLst>
                                            <p:cond delay="1338"/>
                                          </p:stCondLst>
                                        </p:cTn>
                                        <p:tgtEl>
                                          <p:spTgt spid="3">
                                            <p:txEl>
                                              <p:pRg st="2" end="2"/>
                                            </p:txEl>
                                          </p:spTgt>
                                        </p:tgtEl>
                                      </p:cBhvr>
                                      <p:to x="100000" y="100000"/>
                                    </p:animScale>
                                    <p:animScale>
                                      <p:cBhvr>
                                        <p:cTn id="76" dur="26">
                                          <p:stCondLst>
                                            <p:cond delay="1642"/>
                                          </p:stCondLst>
                                        </p:cTn>
                                        <p:tgtEl>
                                          <p:spTgt spid="3">
                                            <p:txEl>
                                              <p:pRg st="2" end="2"/>
                                            </p:txEl>
                                          </p:spTgt>
                                        </p:tgtEl>
                                      </p:cBhvr>
                                      <p:to x="100000" y="90000"/>
                                    </p:animScale>
                                    <p:animScale>
                                      <p:cBhvr>
                                        <p:cTn id="77" dur="166" decel="50000">
                                          <p:stCondLst>
                                            <p:cond delay="1668"/>
                                          </p:stCondLst>
                                        </p:cTn>
                                        <p:tgtEl>
                                          <p:spTgt spid="3">
                                            <p:txEl>
                                              <p:pRg st="2" end="2"/>
                                            </p:txEl>
                                          </p:spTgt>
                                        </p:tgtEl>
                                      </p:cBhvr>
                                      <p:to x="100000" y="100000"/>
                                    </p:animScale>
                                    <p:animScale>
                                      <p:cBhvr>
                                        <p:cTn id="78" dur="26">
                                          <p:stCondLst>
                                            <p:cond delay="1808"/>
                                          </p:stCondLst>
                                        </p:cTn>
                                        <p:tgtEl>
                                          <p:spTgt spid="3">
                                            <p:txEl>
                                              <p:pRg st="2" end="2"/>
                                            </p:txEl>
                                          </p:spTgt>
                                        </p:tgtEl>
                                      </p:cBhvr>
                                      <p:to x="100000" y="95000"/>
                                    </p:animScale>
                                    <p:animScale>
                                      <p:cBhvr>
                                        <p:cTn id="79" dur="166" decel="50000">
                                          <p:stCondLst>
                                            <p:cond delay="1834"/>
                                          </p:stCondLst>
                                        </p:cTn>
                                        <p:tgtEl>
                                          <p:spTgt spid="3">
                                            <p:txEl>
                                              <p:pRg st="2" end="2"/>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3">
                                            <p:txEl>
                                              <p:pRg st="3" end="3"/>
                                            </p:txEl>
                                          </p:spTgt>
                                        </p:tgtEl>
                                        <p:attrNameLst>
                                          <p:attrName>style.visibility</p:attrName>
                                        </p:attrNameLst>
                                      </p:cBhvr>
                                      <p:to>
                                        <p:strVal val="visible"/>
                                      </p:to>
                                    </p:set>
                                    <p:animEffect transition="in" filter="wipe(down)">
                                      <p:cBhvr>
                                        <p:cTn id="84" dur="580">
                                          <p:stCondLst>
                                            <p:cond delay="0"/>
                                          </p:stCondLst>
                                        </p:cTn>
                                        <p:tgtEl>
                                          <p:spTgt spid="3">
                                            <p:txEl>
                                              <p:pRg st="3" end="3"/>
                                            </p:txEl>
                                          </p:spTgt>
                                        </p:tgtEl>
                                      </p:cBhvr>
                                    </p:animEffect>
                                    <p:anim calcmode="lin" valueType="num">
                                      <p:cBhvr>
                                        <p:cTn id="8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3" end="3"/>
                                            </p:txEl>
                                          </p:spTgt>
                                        </p:tgtEl>
                                      </p:cBhvr>
                                      <p:to x="100000" y="60000"/>
                                    </p:animScale>
                                    <p:animScale>
                                      <p:cBhvr>
                                        <p:cTn id="91" dur="166" decel="50000">
                                          <p:stCondLst>
                                            <p:cond delay="676"/>
                                          </p:stCondLst>
                                        </p:cTn>
                                        <p:tgtEl>
                                          <p:spTgt spid="3">
                                            <p:txEl>
                                              <p:pRg st="3" end="3"/>
                                            </p:txEl>
                                          </p:spTgt>
                                        </p:tgtEl>
                                      </p:cBhvr>
                                      <p:to x="100000" y="100000"/>
                                    </p:animScale>
                                    <p:animScale>
                                      <p:cBhvr>
                                        <p:cTn id="92" dur="26">
                                          <p:stCondLst>
                                            <p:cond delay="1312"/>
                                          </p:stCondLst>
                                        </p:cTn>
                                        <p:tgtEl>
                                          <p:spTgt spid="3">
                                            <p:txEl>
                                              <p:pRg st="3" end="3"/>
                                            </p:txEl>
                                          </p:spTgt>
                                        </p:tgtEl>
                                      </p:cBhvr>
                                      <p:to x="100000" y="80000"/>
                                    </p:animScale>
                                    <p:animScale>
                                      <p:cBhvr>
                                        <p:cTn id="93" dur="166" decel="50000">
                                          <p:stCondLst>
                                            <p:cond delay="1338"/>
                                          </p:stCondLst>
                                        </p:cTn>
                                        <p:tgtEl>
                                          <p:spTgt spid="3">
                                            <p:txEl>
                                              <p:pRg st="3" end="3"/>
                                            </p:txEl>
                                          </p:spTgt>
                                        </p:tgtEl>
                                      </p:cBhvr>
                                      <p:to x="100000" y="100000"/>
                                    </p:animScale>
                                    <p:animScale>
                                      <p:cBhvr>
                                        <p:cTn id="94" dur="26">
                                          <p:stCondLst>
                                            <p:cond delay="1642"/>
                                          </p:stCondLst>
                                        </p:cTn>
                                        <p:tgtEl>
                                          <p:spTgt spid="3">
                                            <p:txEl>
                                              <p:pRg st="3" end="3"/>
                                            </p:txEl>
                                          </p:spTgt>
                                        </p:tgtEl>
                                      </p:cBhvr>
                                      <p:to x="100000" y="90000"/>
                                    </p:animScale>
                                    <p:animScale>
                                      <p:cBhvr>
                                        <p:cTn id="95" dur="166" decel="50000">
                                          <p:stCondLst>
                                            <p:cond delay="1668"/>
                                          </p:stCondLst>
                                        </p:cTn>
                                        <p:tgtEl>
                                          <p:spTgt spid="3">
                                            <p:txEl>
                                              <p:pRg st="3" end="3"/>
                                            </p:txEl>
                                          </p:spTgt>
                                        </p:tgtEl>
                                      </p:cBhvr>
                                      <p:to x="100000" y="100000"/>
                                    </p:animScale>
                                    <p:animScale>
                                      <p:cBhvr>
                                        <p:cTn id="96" dur="26">
                                          <p:stCondLst>
                                            <p:cond delay="1808"/>
                                          </p:stCondLst>
                                        </p:cTn>
                                        <p:tgtEl>
                                          <p:spTgt spid="3">
                                            <p:txEl>
                                              <p:pRg st="3" end="3"/>
                                            </p:txEl>
                                          </p:spTgt>
                                        </p:tgtEl>
                                      </p:cBhvr>
                                      <p:to x="100000" y="95000"/>
                                    </p:animScale>
                                    <p:animScale>
                                      <p:cBhvr>
                                        <p:cTn id="97" dur="166" decel="50000">
                                          <p:stCondLst>
                                            <p:cond delay="1834"/>
                                          </p:stCondLst>
                                        </p:cTn>
                                        <p:tgtEl>
                                          <p:spTgt spid="3">
                                            <p:txEl>
                                              <p:pRg st="3" end="3"/>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3">
                                            <p:txEl>
                                              <p:pRg st="4" end="4"/>
                                            </p:txEl>
                                          </p:spTgt>
                                        </p:tgtEl>
                                        <p:attrNameLst>
                                          <p:attrName>style.visibility</p:attrName>
                                        </p:attrNameLst>
                                      </p:cBhvr>
                                      <p:to>
                                        <p:strVal val="visible"/>
                                      </p:to>
                                    </p:set>
                                    <p:animEffect transition="in" filter="wipe(down)">
                                      <p:cBhvr>
                                        <p:cTn id="102" dur="580">
                                          <p:stCondLst>
                                            <p:cond delay="0"/>
                                          </p:stCondLst>
                                        </p:cTn>
                                        <p:tgtEl>
                                          <p:spTgt spid="3">
                                            <p:txEl>
                                              <p:pRg st="4" end="4"/>
                                            </p:txEl>
                                          </p:spTgt>
                                        </p:tgtEl>
                                      </p:cBhvr>
                                    </p:animEffect>
                                    <p:anim calcmode="lin" valueType="num">
                                      <p:cBhvr>
                                        <p:cTn id="10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3">
                                            <p:txEl>
                                              <p:pRg st="4" end="4"/>
                                            </p:txEl>
                                          </p:spTgt>
                                        </p:tgtEl>
                                      </p:cBhvr>
                                      <p:to x="100000" y="60000"/>
                                    </p:animScale>
                                    <p:animScale>
                                      <p:cBhvr>
                                        <p:cTn id="109" dur="166" decel="50000">
                                          <p:stCondLst>
                                            <p:cond delay="676"/>
                                          </p:stCondLst>
                                        </p:cTn>
                                        <p:tgtEl>
                                          <p:spTgt spid="3">
                                            <p:txEl>
                                              <p:pRg st="4" end="4"/>
                                            </p:txEl>
                                          </p:spTgt>
                                        </p:tgtEl>
                                      </p:cBhvr>
                                      <p:to x="100000" y="100000"/>
                                    </p:animScale>
                                    <p:animScale>
                                      <p:cBhvr>
                                        <p:cTn id="110" dur="26">
                                          <p:stCondLst>
                                            <p:cond delay="1312"/>
                                          </p:stCondLst>
                                        </p:cTn>
                                        <p:tgtEl>
                                          <p:spTgt spid="3">
                                            <p:txEl>
                                              <p:pRg st="4" end="4"/>
                                            </p:txEl>
                                          </p:spTgt>
                                        </p:tgtEl>
                                      </p:cBhvr>
                                      <p:to x="100000" y="80000"/>
                                    </p:animScale>
                                    <p:animScale>
                                      <p:cBhvr>
                                        <p:cTn id="111" dur="166" decel="50000">
                                          <p:stCondLst>
                                            <p:cond delay="1338"/>
                                          </p:stCondLst>
                                        </p:cTn>
                                        <p:tgtEl>
                                          <p:spTgt spid="3">
                                            <p:txEl>
                                              <p:pRg st="4" end="4"/>
                                            </p:txEl>
                                          </p:spTgt>
                                        </p:tgtEl>
                                      </p:cBhvr>
                                      <p:to x="100000" y="100000"/>
                                    </p:animScale>
                                    <p:animScale>
                                      <p:cBhvr>
                                        <p:cTn id="112" dur="26">
                                          <p:stCondLst>
                                            <p:cond delay="1642"/>
                                          </p:stCondLst>
                                        </p:cTn>
                                        <p:tgtEl>
                                          <p:spTgt spid="3">
                                            <p:txEl>
                                              <p:pRg st="4" end="4"/>
                                            </p:txEl>
                                          </p:spTgt>
                                        </p:tgtEl>
                                      </p:cBhvr>
                                      <p:to x="100000" y="90000"/>
                                    </p:animScale>
                                    <p:animScale>
                                      <p:cBhvr>
                                        <p:cTn id="113" dur="166" decel="50000">
                                          <p:stCondLst>
                                            <p:cond delay="1668"/>
                                          </p:stCondLst>
                                        </p:cTn>
                                        <p:tgtEl>
                                          <p:spTgt spid="3">
                                            <p:txEl>
                                              <p:pRg st="4" end="4"/>
                                            </p:txEl>
                                          </p:spTgt>
                                        </p:tgtEl>
                                      </p:cBhvr>
                                      <p:to x="100000" y="100000"/>
                                    </p:animScale>
                                    <p:animScale>
                                      <p:cBhvr>
                                        <p:cTn id="114" dur="26">
                                          <p:stCondLst>
                                            <p:cond delay="1808"/>
                                          </p:stCondLst>
                                        </p:cTn>
                                        <p:tgtEl>
                                          <p:spTgt spid="3">
                                            <p:txEl>
                                              <p:pRg st="4" end="4"/>
                                            </p:txEl>
                                          </p:spTgt>
                                        </p:tgtEl>
                                      </p:cBhvr>
                                      <p:to x="100000" y="95000"/>
                                    </p:animScale>
                                    <p:animScale>
                                      <p:cBhvr>
                                        <p:cTn id="115" dur="166" decel="50000">
                                          <p:stCondLst>
                                            <p:cond delay="1834"/>
                                          </p:stCondLst>
                                        </p:cTn>
                                        <p:tgtEl>
                                          <p:spTgt spid="3">
                                            <p:txEl>
                                              <p:pRg st="4" end="4"/>
                                            </p:txEl>
                                          </p:spTgt>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grpId="0" nodeType="clickEffect">
                                  <p:stCondLst>
                                    <p:cond delay="0"/>
                                  </p:stCondLst>
                                  <p:childTnLst>
                                    <p:set>
                                      <p:cBhvr>
                                        <p:cTn id="119" dur="1" fill="hold">
                                          <p:stCondLst>
                                            <p:cond delay="0"/>
                                          </p:stCondLst>
                                        </p:cTn>
                                        <p:tgtEl>
                                          <p:spTgt spid="3">
                                            <p:txEl>
                                              <p:pRg st="5" end="5"/>
                                            </p:txEl>
                                          </p:spTgt>
                                        </p:tgtEl>
                                        <p:attrNameLst>
                                          <p:attrName>style.visibility</p:attrName>
                                        </p:attrNameLst>
                                      </p:cBhvr>
                                      <p:to>
                                        <p:strVal val="visible"/>
                                      </p:to>
                                    </p:set>
                                    <p:animEffect transition="in" filter="wipe(down)">
                                      <p:cBhvr>
                                        <p:cTn id="120" dur="580">
                                          <p:stCondLst>
                                            <p:cond delay="0"/>
                                          </p:stCondLst>
                                        </p:cTn>
                                        <p:tgtEl>
                                          <p:spTgt spid="3">
                                            <p:txEl>
                                              <p:pRg st="5" end="5"/>
                                            </p:txEl>
                                          </p:spTgt>
                                        </p:tgtEl>
                                      </p:cBhvr>
                                    </p:animEffect>
                                    <p:anim calcmode="lin" valueType="num">
                                      <p:cBhvr>
                                        <p:cTn id="121"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26" dur="26">
                                          <p:stCondLst>
                                            <p:cond delay="650"/>
                                          </p:stCondLst>
                                        </p:cTn>
                                        <p:tgtEl>
                                          <p:spTgt spid="3">
                                            <p:txEl>
                                              <p:pRg st="5" end="5"/>
                                            </p:txEl>
                                          </p:spTgt>
                                        </p:tgtEl>
                                      </p:cBhvr>
                                      <p:to x="100000" y="60000"/>
                                    </p:animScale>
                                    <p:animScale>
                                      <p:cBhvr>
                                        <p:cTn id="127" dur="166" decel="50000">
                                          <p:stCondLst>
                                            <p:cond delay="676"/>
                                          </p:stCondLst>
                                        </p:cTn>
                                        <p:tgtEl>
                                          <p:spTgt spid="3">
                                            <p:txEl>
                                              <p:pRg st="5" end="5"/>
                                            </p:txEl>
                                          </p:spTgt>
                                        </p:tgtEl>
                                      </p:cBhvr>
                                      <p:to x="100000" y="100000"/>
                                    </p:animScale>
                                    <p:animScale>
                                      <p:cBhvr>
                                        <p:cTn id="128" dur="26">
                                          <p:stCondLst>
                                            <p:cond delay="1312"/>
                                          </p:stCondLst>
                                        </p:cTn>
                                        <p:tgtEl>
                                          <p:spTgt spid="3">
                                            <p:txEl>
                                              <p:pRg st="5" end="5"/>
                                            </p:txEl>
                                          </p:spTgt>
                                        </p:tgtEl>
                                      </p:cBhvr>
                                      <p:to x="100000" y="80000"/>
                                    </p:animScale>
                                    <p:animScale>
                                      <p:cBhvr>
                                        <p:cTn id="129" dur="166" decel="50000">
                                          <p:stCondLst>
                                            <p:cond delay="1338"/>
                                          </p:stCondLst>
                                        </p:cTn>
                                        <p:tgtEl>
                                          <p:spTgt spid="3">
                                            <p:txEl>
                                              <p:pRg st="5" end="5"/>
                                            </p:txEl>
                                          </p:spTgt>
                                        </p:tgtEl>
                                      </p:cBhvr>
                                      <p:to x="100000" y="100000"/>
                                    </p:animScale>
                                    <p:animScale>
                                      <p:cBhvr>
                                        <p:cTn id="130" dur="26">
                                          <p:stCondLst>
                                            <p:cond delay="1642"/>
                                          </p:stCondLst>
                                        </p:cTn>
                                        <p:tgtEl>
                                          <p:spTgt spid="3">
                                            <p:txEl>
                                              <p:pRg st="5" end="5"/>
                                            </p:txEl>
                                          </p:spTgt>
                                        </p:tgtEl>
                                      </p:cBhvr>
                                      <p:to x="100000" y="90000"/>
                                    </p:animScale>
                                    <p:animScale>
                                      <p:cBhvr>
                                        <p:cTn id="131" dur="166" decel="50000">
                                          <p:stCondLst>
                                            <p:cond delay="1668"/>
                                          </p:stCondLst>
                                        </p:cTn>
                                        <p:tgtEl>
                                          <p:spTgt spid="3">
                                            <p:txEl>
                                              <p:pRg st="5" end="5"/>
                                            </p:txEl>
                                          </p:spTgt>
                                        </p:tgtEl>
                                      </p:cBhvr>
                                      <p:to x="100000" y="100000"/>
                                    </p:animScale>
                                    <p:animScale>
                                      <p:cBhvr>
                                        <p:cTn id="132" dur="26">
                                          <p:stCondLst>
                                            <p:cond delay="1808"/>
                                          </p:stCondLst>
                                        </p:cTn>
                                        <p:tgtEl>
                                          <p:spTgt spid="3">
                                            <p:txEl>
                                              <p:pRg st="5" end="5"/>
                                            </p:txEl>
                                          </p:spTgt>
                                        </p:tgtEl>
                                      </p:cBhvr>
                                      <p:to x="100000" y="95000"/>
                                    </p:animScale>
                                    <p:animScale>
                                      <p:cBhvr>
                                        <p:cTn id="133"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pPr algn="ctr"/>
            <a:r>
              <a:rPr lang="en-GB" b="1" dirty="0" smtClean="0"/>
              <a:t>Referral pathway and expectations on professionals making referrals</a:t>
            </a:r>
            <a:endParaRPr lang="en-GB" b="1" dirty="0"/>
          </a:p>
        </p:txBody>
      </p:sp>
      <p:sp>
        <p:nvSpPr>
          <p:cNvPr id="3" name="Content Placeholder 2"/>
          <p:cNvSpPr>
            <a:spLocks noGrp="1"/>
          </p:cNvSpPr>
          <p:nvPr>
            <p:ph idx="1"/>
          </p:nvPr>
        </p:nvSpPr>
        <p:spPr>
          <a:solidFill>
            <a:schemeClr val="tx2">
              <a:lumMod val="20000"/>
              <a:lumOff val="80000"/>
            </a:schemeClr>
          </a:solidFill>
        </p:spPr>
        <p:txBody>
          <a:bodyPr>
            <a:normAutofit fontScale="92500" lnSpcReduction="10000"/>
          </a:bodyPr>
          <a:lstStyle/>
          <a:p>
            <a:r>
              <a:rPr lang="en-GB" dirty="0"/>
              <a:t>All professional referrals received into MASH should be completed on a Southwark MASH referral </a:t>
            </a:r>
            <a:r>
              <a:rPr lang="en-GB" dirty="0" smtClean="0"/>
              <a:t>form.</a:t>
            </a:r>
            <a:endParaRPr lang="en-GB" dirty="0"/>
          </a:p>
          <a:p>
            <a:r>
              <a:rPr lang="en-GB" dirty="0"/>
              <a:t>Professionals must ensure that referrals sent in to MASH are </a:t>
            </a:r>
            <a:r>
              <a:rPr lang="en-GB" dirty="0" smtClean="0"/>
              <a:t>appropriately filled out with all basic information including family composition, ethnicity and contact telephone numbers.</a:t>
            </a:r>
          </a:p>
          <a:p>
            <a:r>
              <a:rPr lang="en-GB" dirty="0" smtClean="0"/>
              <a:t>Referrals for MASH should identify </a:t>
            </a:r>
            <a:r>
              <a:rPr lang="en-GB" dirty="0"/>
              <a:t>children in need of statutory help or protection. </a:t>
            </a:r>
          </a:p>
          <a:p>
            <a:r>
              <a:rPr lang="en-GB" dirty="0" smtClean="0"/>
              <a:t>Requests for support </a:t>
            </a:r>
            <a:r>
              <a:rPr lang="en-GB" dirty="0" err="1" smtClean="0"/>
              <a:t>eg</a:t>
            </a:r>
            <a:r>
              <a:rPr lang="en-GB" dirty="0" smtClean="0"/>
              <a:t> where </a:t>
            </a:r>
            <a:r>
              <a:rPr lang="en-GB" dirty="0"/>
              <a:t>children are identified to have unmet needs </a:t>
            </a:r>
            <a:r>
              <a:rPr lang="en-GB" dirty="0" smtClean="0"/>
              <a:t>or parents are in need of support should </a:t>
            </a:r>
            <a:r>
              <a:rPr lang="en-GB" dirty="0"/>
              <a:t>be sent to Family Early Help for </a:t>
            </a:r>
            <a:r>
              <a:rPr lang="en-GB" dirty="0" smtClean="0"/>
              <a:t>consideration. If received in MASH, we send to FEH directly.</a:t>
            </a:r>
            <a:endParaRPr lang="en-GB" dirty="0"/>
          </a:p>
          <a:p>
            <a:endParaRPr lang="en-GB" dirty="0"/>
          </a:p>
        </p:txBody>
      </p:sp>
    </p:spTree>
    <p:extLst>
      <p:ext uri="{BB962C8B-B14F-4D97-AF65-F5344CB8AC3E}">
        <p14:creationId xmlns:p14="http://schemas.microsoft.com/office/powerpoint/2010/main" val="159191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GB" dirty="0" smtClean="0">
                <a:latin typeface="+mn-lt"/>
              </a:rPr>
              <a:t>Consent and Information Sharing  </a:t>
            </a:r>
            <a:endParaRPr lang="en-GB" dirty="0">
              <a:latin typeface="+mn-lt"/>
            </a:endParaRPr>
          </a:p>
        </p:txBody>
      </p:sp>
      <p:sp>
        <p:nvSpPr>
          <p:cNvPr id="3" name="Content Placeholder 2"/>
          <p:cNvSpPr>
            <a:spLocks noGrp="1"/>
          </p:cNvSpPr>
          <p:nvPr>
            <p:ph idx="1"/>
          </p:nvPr>
        </p:nvSpPr>
        <p:spPr>
          <a:solidFill>
            <a:schemeClr val="tx2">
              <a:lumMod val="20000"/>
              <a:lumOff val="80000"/>
            </a:schemeClr>
          </a:solidFill>
        </p:spPr>
        <p:txBody>
          <a:bodyPr>
            <a:normAutofit fontScale="47500" lnSpcReduction="20000"/>
          </a:bodyPr>
          <a:lstStyle/>
          <a:p>
            <a:r>
              <a:rPr lang="en-GB" sz="4400" dirty="0" smtClean="0"/>
              <a:t>Professionals </a:t>
            </a:r>
            <a:r>
              <a:rPr lang="en-GB" sz="4400" dirty="0"/>
              <a:t>are expected to discuss their concerns with the parents or guardian of the children to explore parent’s perspective, and to obtain consent. </a:t>
            </a:r>
          </a:p>
          <a:p>
            <a:r>
              <a:rPr lang="en-GB" sz="4400" dirty="0"/>
              <a:t>Referrals made without consent will be returned, unless urgent safeguarding concerns are identified, which override the expectation for a professional to seek </a:t>
            </a:r>
            <a:r>
              <a:rPr lang="en-GB" sz="4400" dirty="0" smtClean="0"/>
              <a:t>consent</a:t>
            </a:r>
          </a:p>
          <a:p>
            <a:r>
              <a:rPr lang="en-GB" sz="4400" dirty="0" smtClean="0"/>
              <a:t>A referral can be made without consent if:</a:t>
            </a:r>
          </a:p>
          <a:p>
            <a:pPr lvl="1"/>
            <a:r>
              <a:rPr lang="en-GB" sz="4400" dirty="0" smtClean="0"/>
              <a:t> you have </a:t>
            </a:r>
            <a:r>
              <a:rPr lang="en-GB" sz="4400" dirty="0"/>
              <a:t>made all possible efforts to inform the parents, carers or young person </a:t>
            </a:r>
            <a:r>
              <a:rPr lang="en-GB" sz="4400" dirty="0" smtClean="0"/>
              <a:t>over the age of 16 of </a:t>
            </a:r>
            <a:r>
              <a:rPr lang="en-GB" sz="4400" dirty="0"/>
              <a:t>the </a:t>
            </a:r>
            <a:r>
              <a:rPr lang="en-GB" sz="4400" dirty="0" smtClean="0"/>
              <a:t>referral without success </a:t>
            </a:r>
          </a:p>
          <a:p>
            <a:pPr lvl="1"/>
            <a:r>
              <a:rPr lang="en-GB" sz="4400" dirty="0" smtClean="0"/>
              <a:t>You </a:t>
            </a:r>
            <a:r>
              <a:rPr lang="en-GB" sz="4400" dirty="0"/>
              <a:t>have informed the parents, carers or young person about the referral, </a:t>
            </a:r>
            <a:r>
              <a:rPr lang="en-GB" sz="4400" dirty="0" smtClean="0"/>
              <a:t>but they don’t </a:t>
            </a:r>
            <a:r>
              <a:rPr lang="en-GB" sz="4400" dirty="0"/>
              <a:t>consent and you feel the child is at risk of significant </a:t>
            </a:r>
            <a:r>
              <a:rPr lang="en-GB" sz="4400" dirty="0" smtClean="0"/>
              <a:t>harm</a:t>
            </a:r>
          </a:p>
          <a:p>
            <a:pPr lvl="1"/>
            <a:r>
              <a:rPr lang="en-GB" sz="4400" dirty="0" smtClean="0"/>
              <a:t>Professionals should indicate </a:t>
            </a:r>
            <a:r>
              <a:rPr lang="en-GB" sz="4400" dirty="0"/>
              <a:t>the </a:t>
            </a:r>
            <a:r>
              <a:rPr lang="en-GB" sz="4400" dirty="0" smtClean="0"/>
              <a:t>reason why consent has not been obtained  </a:t>
            </a:r>
            <a:r>
              <a:rPr lang="en-GB" sz="4400" dirty="0"/>
              <a:t>in the referral and consider whether child protection threshold to override parental consent is met or contact MASH on 0207 525 1921 for consultation and advice. </a:t>
            </a:r>
            <a:endParaRPr lang="en-GB" sz="4400" dirty="0" smtClean="0"/>
          </a:p>
          <a:p>
            <a:pPr marL="0" indent="0">
              <a:buNone/>
            </a:pPr>
            <a:endParaRPr lang="en-GB" dirty="0" smtClean="0"/>
          </a:p>
        </p:txBody>
      </p:sp>
    </p:spTree>
    <p:extLst>
      <p:ext uri="{BB962C8B-B14F-4D97-AF65-F5344CB8AC3E}">
        <p14:creationId xmlns:p14="http://schemas.microsoft.com/office/powerpoint/2010/main" val="128352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wipe(down)">
                                      <p:cBhvr>
                                        <p:cTn id="25" dur="580">
                                          <p:stCondLst>
                                            <p:cond delay="0"/>
                                          </p:stCondLst>
                                        </p:cTn>
                                        <p:tgtEl>
                                          <p:spTgt spid="3">
                                            <p:bg/>
                                          </p:spTgt>
                                        </p:tgtEl>
                                      </p:cBhvr>
                                    </p:animEffect>
                                    <p:anim calcmode="lin" valueType="num">
                                      <p:cBhvr>
                                        <p:cTn id="2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bg/>
                                          </p:spTgt>
                                        </p:tgtEl>
                                      </p:cBhvr>
                                      <p:to x="100000" y="60000"/>
                                    </p:animScale>
                                    <p:animScale>
                                      <p:cBhvr>
                                        <p:cTn id="32" dur="166" decel="50000">
                                          <p:stCondLst>
                                            <p:cond delay="676"/>
                                          </p:stCondLst>
                                        </p:cTn>
                                        <p:tgtEl>
                                          <p:spTgt spid="3">
                                            <p:bg/>
                                          </p:spTgt>
                                        </p:tgtEl>
                                      </p:cBhvr>
                                      <p:to x="100000" y="100000"/>
                                    </p:animScale>
                                    <p:animScale>
                                      <p:cBhvr>
                                        <p:cTn id="33" dur="26">
                                          <p:stCondLst>
                                            <p:cond delay="1312"/>
                                          </p:stCondLst>
                                        </p:cTn>
                                        <p:tgtEl>
                                          <p:spTgt spid="3">
                                            <p:bg/>
                                          </p:spTgt>
                                        </p:tgtEl>
                                      </p:cBhvr>
                                      <p:to x="100000" y="80000"/>
                                    </p:animScale>
                                    <p:animScale>
                                      <p:cBhvr>
                                        <p:cTn id="34" dur="166" decel="50000">
                                          <p:stCondLst>
                                            <p:cond delay="1338"/>
                                          </p:stCondLst>
                                        </p:cTn>
                                        <p:tgtEl>
                                          <p:spTgt spid="3">
                                            <p:bg/>
                                          </p:spTgt>
                                        </p:tgtEl>
                                      </p:cBhvr>
                                      <p:to x="100000" y="100000"/>
                                    </p:animScale>
                                    <p:animScale>
                                      <p:cBhvr>
                                        <p:cTn id="35" dur="26">
                                          <p:stCondLst>
                                            <p:cond delay="1642"/>
                                          </p:stCondLst>
                                        </p:cTn>
                                        <p:tgtEl>
                                          <p:spTgt spid="3">
                                            <p:bg/>
                                          </p:spTgt>
                                        </p:tgtEl>
                                      </p:cBhvr>
                                      <p:to x="100000" y="90000"/>
                                    </p:animScale>
                                    <p:animScale>
                                      <p:cBhvr>
                                        <p:cTn id="36" dur="166" decel="50000">
                                          <p:stCondLst>
                                            <p:cond delay="1668"/>
                                          </p:stCondLst>
                                        </p:cTn>
                                        <p:tgtEl>
                                          <p:spTgt spid="3">
                                            <p:bg/>
                                          </p:spTgt>
                                        </p:tgtEl>
                                      </p:cBhvr>
                                      <p:to x="100000" y="100000"/>
                                    </p:animScale>
                                    <p:animScale>
                                      <p:cBhvr>
                                        <p:cTn id="37" dur="26">
                                          <p:stCondLst>
                                            <p:cond delay="1808"/>
                                          </p:stCondLst>
                                        </p:cTn>
                                        <p:tgtEl>
                                          <p:spTgt spid="3">
                                            <p:bg/>
                                          </p:spTgt>
                                        </p:tgtEl>
                                      </p:cBhvr>
                                      <p:to x="100000" y="95000"/>
                                    </p:animScale>
                                    <p:animScale>
                                      <p:cBhvr>
                                        <p:cTn id="38" dur="166" decel="50000">
                                          <p:stCondLst>
                                            <p:cond delay="1834"/>
                                          </p:stCondLst>
                                        </p:cTn>
                                        <p:tgtEl>
                                          <p:spTgt spid="3">
                                            <p:bg/>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Effect transition="in" filter="wipe(down)">
                                      <p:cBhvr>
                                        <p:cTn id="43" dur="580">
                                          <p:stCondLst>
                                            <p:cond delay="0"/>
                                          </p:stCondLst>
                                        </p:cTn>
                                        <p:tgtEl>
                                          <p:spTgt spid="3">
                                            <p:txEl>
                                              <p:pRg st="0" end="0"/>
                                            </p:txEl>
                                          </p:spTgt>
                                        </p:tgtEl>
                                      </p:cBhvr>
                                    </p:animEffect>
                                    <p:anim calcmode="lin" valueType="num">
                                      <p:cBhvr>
                                        <p:cTn id="4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0" end="0"/>
                                            </p:txEl>
                                          </p:spTgt>
                                        </p:tgtEl>
                                      </p:cBhvr>
                                      <p:to x="100000" y="60000"/>
                                    </p:animScale>
                                    <p:animScale>
                                      <p:cBhvr>
                                        <p:cTn id="50" dur="166" decel="50000">
                                          <p:stCondLst>
                                            <p:cond delay="676"/>
                                          </p:stCondLst>
                                        </p:cTn>
                                        <p:tgtEl>
                                          <p:spTgt spid="3">
                                            <p:txEl>
                                              <p:pRg st="0" end="0"/>
                                            </p:txEl>
                                          </p:spTgt>
                                        </p:tgtEl>
                                      </p:cBhvr>
                                      <p:to x="100000" y="100000"/>
                                    </p:animScale>
                                    <p:animScale>
                                      <p:cBhvr>
                                        <p:cTn id="51" dur="26">
                                          <p:stCondLst>
                                            <p:cond delay="1312"/>
                                          </p:stCondLst>
                                        </p:cTn>
                                        <p:tgtEl>
                                          <p:spTgt spid="3">
                                            <p:txEl>
                                              <p:pRg st="0" end="0"/>
                                            </p:txEl>
                                          </p:spTgt>
                                        </p:tgtEl>
                                      </p:cBhvr>
                                      <p:to x="100000" y="80000"/>
                                    </p:animScale>
                                    <p:animScale>
                                      <p:cBhvr>
                                        <p:cTn id="52" dur="166" decel="50000">
                                          <p:stCondLst>
                                            <p:cond delay="1338"/>
                                          </p:stCondLst>
                                        </p:cTn>
                                        <p:tgtEl>
                                          <p:spTgt spid="3">
                                            <p:txEl>
                                              <p:pRg st="0" end="0"/>
                                            </p:txEl>
                                          </p:spTgt>
                                        </p:tgtEl>
                                      </p:cBhvr>
                                      <p:to x="100000" y="100000"/>
                                    </p:animScale>
                                    <p:animScale>
                                      <p:cBhvr>
                                        <p:cTn id="53" dur="26">
                                          <p:stCondLst>
                                            <p:cond delay="1642"/>
                                          </p:stCondLst>
                                        </p:cTn>
                                        <p:tgtEl>
                                          <p:spTgt spid="3">
                                            <p:txEl>
                                              <p:pRg st="0" end="0"/>
                                            </p:txEl>
                                          </p:spTgt>
                                        </p:tgtEl>
                                      </p:cBhvr>
                                      <p:to x="100000" y="90000"/>
                                    </p:animScale>
                                    <p:animScale>
                                      <p:cBhvr>
                                        <p:cTn id="54" dur="166" decel="50000">
                                          <p:stCondLst>
                                            <p:cond delay="1668"/>
                                          </p:stCondLst>
                                        </p:cTn>
                                        <p:tgtEl>
                                          <p:spTgt spid="3">
                                            <p:txEl>
                                              <p:pRg st="0" end="0"/>
                                            </p:txEl>
                                          </p:spTgt>
                                        </p:tgtEl>
                                      </p:cBhvr>
                                      <p:to x="100000" y="100000"/>
                                    </p:animScale>
                                    <p:animScale>
                                      <p:cBhvr>
                                        <p:cTn id="55" dur="26">
                                          <p:stCondLst>
                                            <p:cond delay="1808"/>
                                          </p:stCondLst>
                                        </p:cTn>
                                        <p:tgtEl>
                                          <p:spTgt spid="3">
                                            <p:txEl>
                                              <p:pRg st="0" end="0"/>
                                            </p:txEl>
                                          </p:spTgt>
                                        </p:tgtEl>
                                      </p:cBhvr>
                                      <p:to x="100000" y="95000"/>
                                    </p:animScale>
                                    <p:animScale>
                                      <p:cBhvr>
                                        <p:cTn id="56" dur="166" decel="50000">
                                          <p:stCondLst>
                                            <p:cond delay="1834"/>
                                          </p:stCondLst>
                                        </p:cTn>
                                        <p:tgtEl>
                                          <p:spTgt spid="3">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Effect transition="in" filter="wipe(down)">
                                      <p:cBhvr>
                                        <p:cTn id="61" dur="580">
                                          <p:stCondLst>
                                            <p:cond delay="0"/>
                                          </p:stCondLst>
                                        </p:cTn>
                                        <p:tgtEl>
                                          <p:spTgt spid="3">
                                            <p:txEl>
                                              <p:pRg st="1" end="1"/>
                                            </p:txEl>
                                          </p:spTgt>
                                        </p:tgtEl>
                                      </p:cBhvr>
                                    </p:animEffect>
                                    <p:anim calcmode="lin" valueType="num">
                                      <p:cBhvr>
                                        <p:cTn id="6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1" end="1"/>
                                            </p:txEl>
                                          </p:spTgt>
                                        </p:tgtEl>
                                      </p:cBhvr>
                                      <p:to x="100000" y="60000"/>
                                    </p:animScale>
                                    <p:animScale>
                                      <p:cBhvr>
                                        <p:cTn id="68" dur="166" decel="50000">
                                          <p:stCondLst>
                                            <p:cond delay="676"/>
                                          </p:stCondLst>
                                        </p:cTn>
                                        <p:tgtEl>
                                          <p:spTgt spid="3">
                                            <p:txEl>
                                              <p:pRg st="1" end="1"/>
                                            </p:txEl>
                                          </p:spTgt>
                                        </p:tgtEl>
                                      </p:cBhvr>
                                      <p:to x="100000" y="100000"/>
                                    </p:animScale>
                                    <p:animScale>
                                      <p:cBhvr>
                                        <p:cTn id="69" dur="26">
                                          <p:stCondLst>
                                            <p:cond delay="1312"/>
                                          </p:stCondLst>
                                        </p:cTn>
                                        <p:tgtEl>
                                          <p:spTgt spid="3">
                                            <p:txEl>
                                              <p:pRg st="1" end="1"/>
                                            </p:txEl>
                                          </p:spTgt>
                                        </p:tgtEl>
                                      </p:cBhvr>
                                      <p:to x="100000" y="80000"/>
                                    </p:animScale>
                                    <p:animScale>
                                      <p:cBhvr>
                                        <p:cTn id="70" dur="166" decel="50000">
                                          <p:stCondLst>
                                            <p:cond delay="1338"/>
                                          </p:stCondLst>
                                        </p:cTn>
                                        <p:tgtEl>
                                          <p:spTgt spid="3">
                                            <p:txEl>
                                              <p:pRg st="1" end="1"/>
                                            </p:txEl>
                                          </p:spTgt>
                                        </p:tgtEl>
                                      </p:cBhvr>
                                      <p:to x="100000" y="100000"/>
                                    </p:animScale>
                                    <p:animScale>
                                      <p:cBhvr>
                                        <p:cTn id="71" dur="26">
                                          <p:stCondLst>
                                            <p:cond delay="1642"/>
                                          </p:stCondLst>
                                        </p:cTn>
                                        <p:tgtEl>
                                          <p:spTgt spid="3">
                                            <p:txEl>
                                              <p:pRg st="1" end="1"/>
                                            </p:txEl>
                                          </p:spTgt>
                                        </p:tgtEl>
                                      </p:cBhvr>
                                      <p:to x="100000" y="90000"/>
                                    </p:animScale>
                                    <p:animScale>
                                      <p:cBhvr>
                                        <p:cTn id="72" dur="166" decel="50000">
                                          <p:stCondLst>
                                            <p:cond delay="1668"/>
                                          </p:stCondLst>
                                        </p:cTn>
                                        <p:tgtEl>
                                          <p:spTgt spid="3">
                                            <p:txEl>
                                              <p:pRg st="1" end="1"/>
                                            </p:txEl>
                                          </p:spTgt>
                                        </p:tgtEl>
                                      </p:cBhvr>
                                      <p:to x="100000" y="100000"/>
                                    </p:animScale>
                                    <p:animScale>
                                      <p:cBhvr>
                                        <p:cTn id="73" dur="26">
                                          <p:stCondLst>
                                            <p:cond delay="1808"/>
                                          </p:stCondLst>
                                        </p:cTn>
                                        <p:tgtEl>
                                          <p:spTgt spid="3">
                                            <p:txEl>
                                              <p:pRg st="1" end="1"/>
                                            </p:txEl>
                                          </p:spTgt>
                                        </p:tgtEl>
                                      </p:cBhvr>
                                      <p:to x="100000" y="95000"/>
                                    </p:animScale>
                                    <p:animScale>
                                      <p:cBhvr>
                                        <p:cTn id="74" dur="166" decel="50000">
                                          <p:stCondLst>
                                            <p:cond delay="1834"/>
                                          </p:stCondLst>
                                        </p:cTn>
                                        <p:tgtEl>
                                          <p:spTgt spid="3">
                                            <p:txEl>
                                              <p:pRg st="1" end="1"/>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2" end="2"/>
                                            </p:txEl>
                                          </p:spTgt>
                                        </p:tgtEl>
                                        <p:attrNameLst>
                                          <p:attrName>style.visibility</p:attrName>
                                        </p:attrNameLst>
                                      </p:cBhvr>
                                      <p:to>
                                        <p:strVal val="visible"/>
                                      </p:to>
                                    </p:set>
                                    <p:animEffect transition="in" filter="wipe(down)">
                                      <p:cBhvr>
                                        <p:cTn id="79" dur="580">
                                          <p:stCondLst>
                                            <p:cond delay="0"/>
                                          </p:stCondLst>
                                        </p:cTn>
                                        <p:tgtEl>
                                          <p:spTgt spid="3">
                                            <p:txEl>
                                              <p:pRg st="2" end="2"/>
                                            </p:txEl>
                                          </p:spTgt>
                                        </p:tgtEl>
                                      </p:cBhvr>
                                    </p:animEffect>
                                    <p:anim calcmode="lin" valueType="num">
                                      <p:cBhvr>
                                        <p:cTn id="8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2" end="2"/>
                                            </p:txEl>
                                          </p:spTgt>
                                        </p:tgtEl>
                                      </p:cBhvr>
                                      <p:to x="100000" y="60000"/>
                                    </p:animScale>
                                    <p:animScale>
                                      <p:cBhvr>
                                        <p:cTn id="86" dur="166" decel="50000">
                                          <p:stCondLst>
                                            <p:cond delay="676"/>
                                          </p:stCondLst>
                                        </p:cTn>
                                        <p:tgtEl>
                                          <p:spTgt spid="3">
                                            <p:txEl>
                                              <p:pRg st="2" end="2"/>
                                            </p:txEl>
                                          </p:spTgt>
                                        </p:tgtEl>
                                      </p:cBhvr>
                                      <p:to x="100000" y="100000"/>
                                    </p:animScale>
                                    <p:animScale>
                                      <p:cBhvr>
                                        <p:cTn id="87" dur="26">
                                          <p:stCondLst>
                                            <p:cond delay="1312"/>
                                          </p:stCondLst>
                                        </p:cTn>
                                        <p:tgtEl>
                                          <p:spTgt spid="3">
                                            <p:txEl>
                                              <p:pRg st="2" end="2"/>
                                            </p:txEl>
                                          </p:spTgt>
                                        </p:tgtEl>
                                      </p:cBhvr>
                                      <p:to x="100000" y="80000"/>
                                    </p:animScale>
                                    <p:animScale>
                                      <p:cBhvr>
                                        <p:cTn id="88" dur="166" decel="50000">
                                          <p:stCondLst>
                                            <p:cond delay="1338"/>
                                          </p:stCondLst>
                                        </p:cTn>
                                        <p:tgtEl>
                                          <p:spTgt spid="3">
                                            <p:txEl>
                                              <p:pRg st="2" end="2"/>
                                            </p:txEl>
                                          </p:spTgt>
                                        </p:tgtEl>
                                      </p:cBhvr>
                                      <p:to x="100000" y="100000"/>
                                    </p:animScale>
                                    <p:animScale>
                                      <p:cBhvr>
                                        <p:cTn id="89" dur="26">
                                          <p:stCondLst>
                                            <p:cond delay="1642"/>
                                          </p:stCondLst>
                                        </p:cTn>
                                        <p:tgtEl>
                                          <p:spTgt spid="3">
                                            <p:txEl>
                                              <p:pRg st="2" end="2"/>
                                            </p:txEl>
                                          </p:spTgt>
                                        </p:tgtEl>
                                      </p:cBhvr>
                                      <p:to x="100000" y="90000"/>
                                    </p:animScale>
                                    <p:animScale>
                                      <p:cBhvr>
                                        <p:cTn id="90" dur="166" decel="50000">
                                          <p:stCondLst>
                                            <p:cond delay="1668"/>
                                          </p:stCondLst>
                                        </p:cTn>
                                        <p:tgtEl>
                                          <p:spTgt spid="3">
                                            <p:txEl>
                                              <p:pRg st="2" end="2"/>
                                            </p:txEl>
                                          </p:spTgt>
                                        </p:tgtEl>
                                      </p:cBhvr>
                                      <p:to x="100000" y="100000"/>
                                    </p:animScale>
                                    <p:animScale>
                                      <p:cBhvr>
                                        <p:cTn id="91" dur="26">
                                          <p:stCondLst>
                                            <p:cond delay="1808"/>
                                          </p:stCondLst>
                                        </p:cTn>
                                        <p:tgtEl>
                                          <p:spTgt spid="3">
                                            <p:txEl>
                                              <p:pRg st="2" end="2"/>
                                            </p:txEl>
                                          </p:spTgt>
                                        </p:tgtEl>
                                      </p:cBhvr>
                                      <p:to x="100000" y="95000"/>
                                    </p:animScale>
                                    <p:animScale>
                                      <p:cBhvr>
                                        <p:cTn id="92" dur="166" decel="50000">
                                          <p:stCondLst>
                                            <p:cond delay="1834"/>
                                          </p:stCondLst>
                                        </p:cTn>
                                        <p:tgtEl>
                                          <p:spTgt spid="3">
                                            <p:txEl>
                                              <p:pRg st="2" end="2"/>
                                            </p:txEl>
                                          </p:spTgt>
                                        </p:tgtEl>
                                      </p:cBhvr>
                                      <p:to x="100000" y="100000"/>
                                    </p:animScale>
                                  </p:childTnLst>
                                </p:cTn>
                              </p:par>
                              <p:par>
                                <p:cTn id="93" presetID="26" presetClass="entr" presetSubtype="0" fill="hold" grpId="0" nodeType="withEffect">
                                  <p:stCondLst>
                                    <p:cond delay="0"/>
                                  </p:stCondLst>
                                  <p:childTnLst>
                                    <p:set>
                                      <p:cBhvr>
                                        <p:cTn id="94" dur="1" fill="hold">
                                          <p:stCondLst>
                                            <p:cond delay="0"/>
                                          </p:stCondLst>
                                        </p:cTn>
                                        <p:tgtEl>
                                          <p:spTgt spid="3">
                                            <p:txEl>
                                              <p:pRg st="3" end="3"/>
                                            </p:txEl>
                                          </p:spTgt>
                                        </p:tgtEl>
                                        <p:attrNameLst>
                                          <p:attrName>style.visibility</p:attrName>
                                        </p:attrNameLst>
                                      </p:cBhvr>
                                      <p:to>
                                        <p:strVal val="visible"/>
                                      </p:to>
                                    </p:set>
                                    <p:animEffect transition="in" filter="wipe(down)">
                                      <p:cBhvr>
                                        <p:cTn id="95" dur="580">
                                          <p:stCondLst>
                                            <p:cond delay="0"/>
                                          </p:stCondLst>
                                        </p:cTn>
                                        <p:tgtEl>
                                          <p:spTgt spid="3">
                                            <p:txEl>
                                              <p:pRg st="3" end="3"/>
                                            </p:txEl>
                                          </p:spTgt>
                                        </p:tgtEl>
                                      </p:cBhvr>
                                    </p:animEffect>
                                    <p:anim calcmode="lin" valueType="num">
                                      <p:cBhvr>
                                        <p:cTn id="9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01" dur="26">
                                          <p:stCondLst>
                                            <p:cond delay="650"/>
                                          </p:stCondLst>
                                        </p:cTn>
                                        <p:tgtEl>
                                          <p:spTgt spid="3">
                                            <p:txEl>
                                              <p:pRg st="3" end="3"/>
                                            </p:txEl>
                                          </p:spTgt>
                                        </p:tgtEl>
                                      </p:cBhvr>
                                      <p:to x="100000" y="60000"/>
                                    </p:animScale>
                                    <p:animScale>
                                      <p:cBhvr>
                                        <p:cTn id="102" dur="166" decel="50000">
                                          <p:stCondLst>
                                            <p:cond delay="676"/>
                                          </p:stCondLst>
                                        </p:cTn>
                                        <p:tgtEl>
                                          <p:spTgt spid="3">
                                            <p:txEl>
                                              <p:pRg st="3" end="3"/>
                                            </p:txEl>
                                          </p:spTgt>
                                        </p:tgtEl>
                                      </p:cBhvr>
                                      <p:to x="100000" y="100000"/>
                                    </p:animScale>
                                    <p:animScale>
                                      <p:cBhvr>
                                        <p:cTn id="103" dur="26">
                                          <p:stCondLst>
                                            <p:cond delay="1312"/>
                                          </p:stCondLst>
                                        </p:cTn>
                                        <p:tgtEl>
                                          <p:spTgt spid="3">
                                            <p:txEl>
                                              <p:pRg st="3" end="3"/>
                                            </p:txEl>
                                          </p:spTgt>
                                        </p:tgtEl>
                                      </p:cBhvr>
                                      <p:to x="100000" y="80000"/>
                                    </p:animScale>
                                    <p:animScale>
                                      <p:cBhvr>
                                        <p:cTn id="104" dur="166" decel="50000">
                                          <p:stCondLst>
                                            <p:cond delay="1338"/>
                                          </p:stCondLst>
                                        </p:cTn>
                                        <p:tgtEl>
                                          <p:spTgt spid="3">
                                            <p:txEl>
                                              <p:pRg st="3" end="3"/>
                                            </p:txEl>
                                          </p:spTgt>
                                        </p:tgtEl>
                                      </p:cBhvr>
                                      <p:to x="100000" y="100000"/>
                                    </p:animScale>
                                    <p:animScale>
                                      <p:cBhvr>
                                        <p:cTn id="105" dur="26">
                                          <p:stCondLst>
                                            <p:cond delay="1642"/>
                                          </p:stCondLst>
                                        </p:cTn>
                                        <p:tgtEl>
                                          <p:spTgt spid="3">
                                            <p:txEl>
                                              <p:pRg st="3" end="3"/>
                                            </p:txEl>
                                          </p:spTgt>
                                        </p:tgtEl>
                                      </p:cBhvr>
                                      <p:to x="100000" y="90000"/>
                                    </p:animScale>
                                    <p:animScale>
                                      <p:cBhvr>
                                        <p:cTn id="106" dur="166" decel="50000">
                                          <p:stCondLst>
                                            <p:cond delay="1668"/>
                                          </p:stCondLst>
                                        </p:cTn>
                                        <p:tgtEl>
                                          <p:spTgt spid="3">
                                            <p:txEl>
                                              <p:pRg st="3" end="3"/>
                                            </p:txEl>
                                          </p:spTgt>
                                        </p:tgtEl>
                                      </p:cBhvr>
                                      <p:to x="100000" y="100000"/>
                                    </p:animScale>
                                    <p:animScale>
                                      <p:cBhvr>
                                        <p:cTn id="107" dur="26">
                                          <p:stCondLst>
                                            <p:cond delay="1808"/>
                                          </p:stCondLst>
                                        </p:cTn>
                                        <p:tgtEl>
                                          <p:spTgt spid="3">
                                            <p:txEl>
                                              <p:pRg st="3" end="3"/>
                                            </p:txEl>
                                          </p:spTgt>
                                        </p:tgtEl>
                                      </p:cBhvr>
                                      <p:to x="100000" y="95000"/>
                                    </p:animScale>
                                    <p:animScale>
                                      <p:cBhvr>
                                        <p:cTn id="108" dur="166" decel="50000">
                                          <p:stCondLst>
                                            <p:cond delay="1834"/>
                                          </p:stCondLst>
                                        </p:cTn>
                                        <p:tgtEl>
                                          <p:spTgt spid="3">
                                            <p:txEl>
                                              <p:pRg st="3" end="3"/>
                                            </p:txEl>
                                          </p:spTgt>
                                        </p:tgtEl>
                                      </p:cBhvr>
                                      <p:to x="100000" y="100000"/>
                                    </p:animScale>
                                  </p:childTnLst>
                                </p:cTn>
                              </p:par>
                              <p:par>
                                <p:cTn id="109" presetID="26" presetClass="entr" presetSubtype="0" fill="hold" grpId="0" nodeType="withEffect">
                                  <p:stCondLst>
                                    <p:cond delay="0"/>
                                  </p:stCondLst>
                                  <p:childTnLst>
                                    <p:set>
                                      <p:cBhvr>
                                        <p:cTn id="110" dur="1" fill="hold">
                                          <p:stCondLst>
                                            <p:cond delay="0"/>
                                          </p:stCondLst>
                                        </p:cTn>
                                        <p:tgtEl>
                                          <p:spTgt spid="3">
                                            <p:txEl>
                                              <p:pRg st="4" end="4"/>
                                            </p:txEl>
                                          </p:spTgt>
                                        </p:tgtEl>
                                        <p:attrNameLst>
                                          <p:attrName>style.visibility</p:attrName>
                                        </p:attrNameLst>
                                      </p:cBhvr>
                                      <p:to>
                                        <p:strVal val="visible"/>
                                      </p:to>
                                    </p:set>
                                    <p:animEffect transition="in" filter="wipe(down)">
                                      <p:cBhvr>
                                        <p:cTn id="111" dur="580">
                                          <p:stCondLst>
                                            <p:cond delay="0"/>
                                          </p:stCondLst>
                                        </p:cTn>
                                        <p:tgtEl>
                                          <p:spTgt spid="3">
                                            <p:txEl>
                                              <p:pRg st="4" end="4"/>
                                            </p:txEl>
                                          </p:spTgt>
                                        </p:tgtEl>
                                      </p:cBhvr>
                                    </p:animEffect>
                                    <p:anim calcmode="lin" valueType="num">
                                      <p:cBhvr>
                                        <p:cTn id="11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3">
                                            <p:txEl>
                                              <p:pRg st="4" end="4"/>
                                            </p:txEl>
                                          </p:spTgt>
                                        </p:tgtEl>
                                      </p:cBhvr>
                                      <p:to x="100000" y="60000"/>
                                    </p:animScale>
                                    <p:animScale>
                                      <p:cBhvr>
                                        <p:cTn id="118" dur="166" decel="50000">
                                          <p:stCondLst>
                                            <p:cond delay="676"/>
                                          </p:stCondLst>
                                        </p:cTn>
                                        <p:tgtEl>
                                          <p:spTgt spid="3">
                                            <p:txEl>
                                              <p:pRg st="4" end="4"/>
                                            </p:txEl>
                                          </p:spTgt>
                                        </p:tgtEl>
                                      </p:cBhvr>
                                      <p:to x="100000" y="100000"/>
                                    </p:animScale>
                                    <p:animScale>
                                      <p:cBhvr>
                                        <p:cTn id="119" dur="26">
                                          <p:stCondLst>
                                            <p:cond delay="1312"/>
                                          </p:stCondLst>
                                        </p:cTn>
                                        <p:tgtEl>
                                          <p:spTgt spid="3">
                                            <p:txEl>
                                              <p:pRg st="4" end="4"/>
                                            </p:txEl>
                                          </p:spTgt>
                                        </p:tgtEl>
                                      </p:cBhvr>
                                      <p:to x="100000" y="80000"/>
                                    </p:animScale>
                                    <p:animScale>
                                      <p:cBhvr>
                                        <p:cTn id="120" dur="166" decel="50000">
                                          <p:stCondLst>
                                            <p:cond delay="1338"/>
                                          </p:stCondLst>
                                        </p:cTn>
                                        <p:tgtEl>
                                          <p:spTgt spid="3">
                                            <p:txEl>
                                              <p:pRg st="4" end="4"/>
                                            </p:txEl>
                                          </p:spTgt>
                                        </p:tgtEl>
                                      </p:cBhvr>
                                      <p:to x="100000" y="100000"/>
                                    </p:animScale>
                                    <p:animScale>
                                      <p:cBhvr>
                                        <p:cTn id="121" dur="26">
                                          <p:stCondLst>
                                            <p:cond delay="1642"/>
                                          </p:stCondLst>
                                        </p:cTn>
                                        <p:tgtEl>
                                          <p:spTgt spid="3">
                                            <p:txEl>
                                              <p:pRg st="4" end="4"/>
                                            </p:txEl>
                                          </p:spTgt>
                                        </p:tgtEl>
                                      </p:cBhvr>
                                      <p:to x="100000" y="90000"/>
                                    </p:animScale>
                                    <p:animScale>
                                      <p:cBhvr>
                                        <p:cTn id="122" dur="166" decel="50000">
                                          <p:stCondLst>
                                            <p:cond delay="1668"/>
                                          </p:stCondLst>
                                        </p:cTn>
                                        <p:tgtEl>
                                          <p:spTgt spid="3">
                                            <p:txEl>
                                              <p:pRg st="4" end="4"/>
                                            </p:txEl>
                                          </p:spTgt>
                                        </p:tgtEl>
                                      </p:cBhvr>
                                      <p:to x="100000" y="100000"/>
                                    </p:animScale>
                                    <p:animScale>
                                      <p:cBhvr>
                                        <p:cTn id="123" dur="26">
                                          <p:stCondLst>
                                            <p:cond delay="1808"/>
                                          </p:stCondLst>
                                        </p:cTn>
                                        <p:tgtEl>
                                          <p:spTgt spid="3">
                                            <p:txEl>
                                              <p:pRg st="4" end="4"/>
                                            </p:txEl>
                                          </p:spTgt>
                                        </p:tgtEl>
                                      </p:cBhvr>
                                      <p:to x="100000" y="95000"/>
                                    </p:animScale>
                                    <p:animScale>
                                      <p:cBhvr>
                                        <p:cTn id="124" dur="166" decel="50000">
                                          <p:stCondLst>
                                            <p:cond delay="1834"/>
                                          </p:stCondLst>
                                        </p:cTn>
                                        <p:tgtEl>
                                          <p:spTgt spid="3">
                                            <p:txEl>
                                              <p:pRg st="4" end="4"/>
                                            </p:txEl>
                                          </p:spTgt>
                                        </p:tgtEl>
                                      </p:cBhvr>
                                      <p:to x="100000" y="100000"/>
                                    </p:animScale>
                                  </p:childTnLst>
                                </p:cTn>
                              </p:par>
                              <p:par>
                                <p:cTn id="125" presetID="26" presetClass="entr" presetSubtype="0" fill="hold" grpId="0" nodeType="withEffect">
                                  <p:stCondLst>
                                    <p:cond delay="0"/>
                                  </p:stCondLst>
                                  <p:childTnLst>
                                    <p:set>
                                      <p:cBhvr>
                                        <p:cTn id="126" dur="1" fill="hold">
                                          <p:stCondLst>
                                            <p:cond delay="0"/>
                                          </p:stCondLst>
                                        </p:cTn>
                                        <p:tgtEl>
                                          <p:spTgt spid="3">
                                            <p:txEl>
                                              <p:pRg st="5" end="5"/>
                                            </p:txEl>
                                          </p:spTgt>
                                        </p:tgtEl>
                                        <p:attrNameLst>
                                          <p:attrName>style.visibility</p:attrName>
                                        </p:attrNameLst>
                                      </p:cBhvr>
                                      <p:to>
                                        <p:strVal val="visible"/>
                                      </p:to>
                                    </p:set>
                                    <p:animEffect transition="in" filter="wipe(down)">
                                      <p:cBhvr>
                                        <p:cTn id="127" dur="580">
                                          <p:stCondLst>
                                            <p:cond delay="0"/>
                                          </p:stCondLst>
                                        </p:cTn>
                                        <p:tgtEl>
                                          <p:spTgt spid="3">
                                            <p:txEl>
                                              <p:pRg st="5" end="5"/>
                                            </p:txEl>
                                          </p:spTgt>
                                        </p:tgtEl>
                                      </p:cBhvr>
                                    </p:animEffect>
                                    <p:anim calcmode="lin" valueType="num">
                                      <p:cBhvr>
                                        <p:cTn id="12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3">
                                            <p:txEl>
                                              <p:pRg st="5" end="5"/>
                                            </p:txEl>
                                          </p:spTgt>
                                        </p:tgtEl>
                                      </p:cBhvr>
                                      <p:to x="100000" y="60000"/>
                                    </p:animScale>
                                    <p:animScale>
                                      <p:cBhvr>
                                        <p:cTn id="134" dur="166" decel="50000">
                                          <p:stCondLst>
                                            <p:cond delay="676"/>
                                          </p:stCondLst>
                                        </p:cTn>
                                        <p:tgtEl>
                                          <p:spTgt spid="3">
                                            <p:txEl>
                                              <p:pRg st="5" end="5"/>
                                            </p:txEl>
                                          </p:spTgt>
                                        </p:tgtEl>
                                      </p:cBhvr>
                                      <p:to x="100000" y="100000"/>
                                    </p:animScale>
                                    <p:animScale>
                                      <p:cBhvr>
                                        <p:cTn id="135" dur="26">
                                          <p:stCondLst>
                                            <p:cond delay="1312"/>
                                          </p:stCondLst>
                                        </p:cTn>
                                        <p:tgtEl>
                                          <p:spTgt spid="3">
                                            <p:txEl>
                                              <p:pRg st="5" end="5"/>
                                            </p:txEl>
                                          </p:spTgt>
                                        </p:tgtEl>
                                      </p:cBhvr>
                                      <p:to x="100000" y="80000"/>
                                    </p:animScale>
                                    <p:animScale>
                                      <p:cBhvr>
                                        <p:cTn id="136" dur="166" decel="50000">
                                          <p:stCondLst>
                                            <p:cond delay="1338"/>
                                          </p:stCondLst>
                                        </p:cTn>
                                        <p:tgtEl>
                                          <p:spTgt spid="3">
                                            <p:txEl>
                                              <p:pRg st="5" end="5"/>
                                            </p:txEl>
                                          </p:spTgt>
                                        </p:tgtEl>
                                      </p:cBhvr>
                                      <p:to x="100000" y="100000"/>
                                    </p:animScale>
                                    <p:animScale>
                                      <p:cBhvr>
                                        <p:cTn id="137" dur="26">
                                          <p:stCondLst>
                                            <p:cond delay="1642"/>
                                          </p:stCondLst>
                                        </p:cTn>
                                        <p:tgtEl>
                                          <p:spTgt spid="3">
                                            <p:txEl>
                                              <p:pRg st="5" end="5"/>
                                            </p:txEl>
                                          </p:spTgt>
                                        </p:tgtEl>
                                      </p:cBhvr>
                                      <p:to x="100000" y="90000"/>
                                    </p:animScale>
                                    <p:animScale>
                                      <p:cBhvr>
                                        <p:cTn id="138" dur="166" decel="50000">
                                          <p:stCondLst>
                                            <p:cond delay="1668"/>
                                          </p:stCondLst>
                                        </p:cTn>
                                        <p:tgtEl>
                                          <p:spTgt spid="3">
                                            <p:txEl>
                                              <p:pRg st="5" end="5"/>
                                            </p:txEl>
                                          </p:spTgt>
                                        </p:tgtEl>
                                      </p:cBhvr>
                                      <p:to x="100000" y="100000"/>
                                    </p:animScale>
                                    <p:animScale>
                                      <p:cBhvr>
                                        <p:cTn id="139" dur="26">
                                          <p:stCondLst>
                                            <p:cond delay="1808"/>
                                          </p:stCondLst>
                                        </p:cTn>
                                        <p:tgtEl>
                                          <p:spTgt spid="3">
                                            <p:txEl>
                                              <p:pRg st="5" end="5"/>
                                            </p:txEl>
                                          </p:spTgt>
                                        </p:tgtEl>
                                      </p:cBhvr>
                                      <p:to x="100000" y="95000"/>
                                    </p:animScale>
                                    <p:animScale>
                                      <p:cBhvr>
                                        <p:cTn id="14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t>Consent and Information Sharing</a:t>
            </a:r>
            <a:endParaRPr lang="en-GB" dirty="0"/>
          </a:p>
        </p:txBody>
      </p:sp>
      <p:sp>
        <p:nvSpPr>
          <p:cNvPr id="3" name="Content Placeholder 2"/>
          <p:cNvSpPr>
            <a:spLocks noGrp="1"/>
          </p:cNvSpPr>
          <p:nvPr>
            <p:ph idx="1"/>
          </p:nvPr>
        </p:nvSpPr>
        <p:spPr>
          <a:solidFill>
            <a:schemeClr val="tx2">
              <a:lumMod val="20000"/>
              <a:lumOff val="80000"/>
            </a:schemeClr>
          </a:solidFill>
        </p:spPr>
        <p:txBody>
          <a:bodyPr>
            <a:normAutofit fontScale="92500" lnSpcReduction="20000"/>
          </a:bodyPr>
          <a:lstStyle/>
          <a:p>
            <a:pPr marL="0" indent="0">
              <a:buNone/>
            </a:pPr>
            <a:r>
              <a:rPr lang="en-GB" b="1" dirty="0"/>
              <a:t>Why is consent important?</a:t>
            </a:r>
          </a:p>
          <a:p>
            <a:r>
              <a:rPr lang="en-GB" dirty="0"/>
              <a:t>Families have a right to know what information is shared about them between professional organisations. </a:t>
            </a:r>
          </a:p>
          <a:p>
            <a:r>
              <a:rPr lang="en-GB" dirty="0"/>
              <a:t>Consent is important in building trust and better working relationships between professionals and </a:t>
            </a:r>
            <a:r>
              <a:rPr lang="en-GB" dirty="0" smtClean="0"/>
              <a:t>parents.</a:t>
            </a:r>
            <a:endParaRPr lang="en-GB" dirty="0"/>
          </a:p>
          <a:p>
            <a:pPr marL="0" indent="0">
              <a:buNone/>
            </a:pPr>
            <a:r>
              <a:rPr lang="en-GB" b="1" dirty="0"/>
              <a:t>Quote from Crime Prevention Minister Norman Baker 2013</a:t>
            </a:r>
          </a:p>
          <a:p>
            <a:pPr marL="0" indent="0">
              <a:buNone/>
            </a:pPr>
            <a:r>
              <a:rPr lang="en-GB" dirty="0"/>
              <a:t>“And I want to send a clear message today – if it’s a choice between data protection and child protection, child protection must come first.”</a:t>
            </a:r>
          </a:p>
          <a:p>
            <a:pPr marL="0" indent="0">
              <a:buNone/>
            </a:pPr>
            <a:r>
              <a:rPr lang="en-GB" dirty="0"/>
              <a:t>(2014</a:t>
            </a:r>
            <a:r>
              <a:rPr lang="en-GB" dirty="0" smtClean="0"/>
              <a:t>).</a:t>
            </a:r>
          </a:p>
          <a:p>
            <a:pPr marL="0" indent="0">
              <a:buNone/>
            </a:pPr>
            <a:endParaRPr lang="en-GB" dirty="0" smtClean="0"/>
          </a:p>
          <a:p>
            <a:endParaRPr lang="en-GB" dirty="0"/>
          </a:p>
        </p:txBody>
      </p:sp>
    </p:spTree>
    <p:extLst>
      <p:ext uri="{BB962C8B-B14F-4D97-AF65-F5344CB8AC3E}">
        <p14:creationId xmlns:p14="http://schemas.microsoft.com/office/powerpoint/2010/main" val="2388879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2749"/>
            <a:ext cx="7772400" cy="1088100"/>
          </a:xfrm>
          <a:solidFill>
            <a:srgbClr val="FF0000"/>
          </a:solidFill>
        </p:spPr>
        <p:txBody>
          <a:bodyPr/>
          <a:lstStyle/>
          <a:p>
            <a:r>
              <a:rPr lang="en-GB" b="1" dirty="0" smtClean="0"/>
              <a:t>Information Sharing</a:t>
            </a:r>
            <a:endParaRPr lang="en-GB" b="1" dirty="0"/>
          </a:p>
        </p:txBody>
      </p:sp>
      <p:sp>
        <p:nvSpPr>
          <p:cNvPr id="3" name="Subtitle 2"/>
          <p:cNvSpPr>
            <a:spLocks noGrp="1"/>
          </p:cNvSpPr>
          <p:nvPr>
            <p:ph type="subTitle" idx="1"/>
          </p:nvPr>
        </p:nvSpPr>
        <p:spPr>
          <a:xfrm>
            <a:off x="1143000" y="2289976"/>
            <a:ext cx="6858000" cy="3673501"/>
          </a:xfrm>
          <a:solidFill>
            <a:schemeClr val="tx2">
              <a:lumMod val="20000"/>
              <a:lumOff val="80000"/>
            </a:schemeClr>
          </a:solidFill>
        </p:spPr>
        <p:txBody>
          <a:bodyPr>
            <a:normAutofit fontScale="77500" lnSpcReduction="20000"/>
          </a:bodyPr>
          <a:lstStyle/>
          <a:p>
            <a:r>
              <a:rPr lang="en-GB" dirty="0"/>
              <a:t>Information sharing in the MASH is determined by the1989 and 2004 Children Act.  The main legal gateway for cases being placed through the MASH is the 1989 Children Act whereby the MASH is used to determine if the Local Authority has a duty to assess (Section 17) if a child is in need and whether there is a statutory need to undertake a child protection investigation (Section 47).  The 2004 Children Act, Section10 and 11 places an obligation on the Local Authority to cooperate with partner such as the police and NHS to promote the welfare of the child.</a:t>
            </a:r>
          </a:p>
          <a:p>
            <a:endParaRPr lang="en-GB" dirty="0"/>
          </a:p>
          <a:p>
            <a:r>
              <a:rPr lang="en-GB" dirty="0"/>
              <a:t>MASH  will often contact health professionals, education settings and other relevant </a:t>
            </a:r>
            <a:r>
              <a:rPr lang="en-GB" dirty="0" smtClean="0"/>
              <a:t>professionals (partner agencies) as well as the referrer </a:t>
            </a:r>
            <a:r>
              <a:rPr lang="en-GB" dirty="0"/>
              <a:t>for further information before making a decision on whether an assessment should be undertaken or not.  </a:t>
            </a:r>
            <a:r>
              <a:rPr lang="en-GB" dirty="0" smtClean="0"/>
              <a:t>MASH work transparently with families and always try to seek consent to gather information from partner agencies. </a:t>
            </a:r>
            <a:endParaRPr lang="en-GB" dirty="0"/>
          </a:p>
          <a:p>
            <a:endParaRPr lang="en-GB" dirty="0"/>
          </a:p>
        </p:txBody>
      </p:sp>
    </p:spTree>
    <p:extLst>
      <p:ext uri="{BB962C8B-B14F-4D97-AF65-F5344CB8AC3E}">
        <p14:creationId xmlns:p14="http://schemas.microsoft.com/office/powerpoint/2010/main" val="34557062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278</TotalTime>
  <Words>2274</Words>
  <Application>Microsoft Office PowerPoint</Application>
  <PresentationFormat>On-screen Show (4:3)</PresentationFormat>
  <Paragraphs>109</Paragraphs>
  <Slides>14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Southwark MASH /Assessment &amp; Intervention</vt:lpstr>
      <vt:lpstr>Why ?</vt:lpstr>
      <vt:lpstr>MASH Principles </vt:lpstr>
      <vt:lpstr>Who is in the MASH?  </vt:lpstr>
      <vt:lpstr>Current Working arrangements  </vt:lpstr>
      <vt:lpstr>Referral pathway and expectations on professionals making referrals</vt:lpstr>
      <vt:lpstr>Consent and Information Sharing  </vt:lpstr>
      <vt:lpstr>Consent and Information Sharing</vt:lpstr>
      <vt:lpstr>Information Sharing</vt:lpstr>
      <vt:lpstr>Open Cases</vt:lpstr>
      <vt:lpstr>‘Threshold’</vt:lpstr>
      <vt:lpstr>What difference should MASH make ?</vt:lpstr>
      <vt:lpstr> What makes a good referral?</vt:lpstr>
      <vt:lpstr>Questions </vt:lpstr>
    </vt:vector>
  </TitlesOfParts>
  <Company>London Borough of Southwark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MASH /Safeguarding</dc:title>
  <dc:creator>Pollins, Charlotte</dc:creator>
  <cp:lastModifiedBy>Allen, Charlotte</cp:lastModifiedBy>
  <cp:revision>17</cp:revision>
  <dcterms:created xsi:type="dcterms:W3CDTF">2022-03-14T17:37:57Z</dcterms:created>
  <dcterms:modified xsi:type="dcterms:W3CDTF">2022-06-23T08:19:15Z</dcterms:modified>
</cp:coreProperties>
</file>