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8"/>
  </p:notesMasterIdLst>
  <p:sldIdLst>
    <p:sldId id="1418" r:id="rId2"/>
    <p:sldId id="1406" r:id="rId3"/>
    <p:sldId id="1401" r:id="rId4"/>
    <p:sldId id="1407" r:id="rId5"/>
    <p:sldId id="1419" r:id="rId6"/>
    <p:sldId id="1404" r:id="rId7"/>
    <p:sldId id="1423" r:id="rId8"/>
    <p:sldId id="1400" r:id="rId9"/>
    <p:sldId id="1409" r:id="rId10"/>
    <p:sldId id="1408" r:id="rId11"/>
    <p:sldId id="1411" r:id="rId12"/>
    <p:sldId id="1412" r:id="rId13"/>
    <p:sldId id="1395" r:id="rId14"/>
    <p:sldId id="1410" r:id="rId15"/>
    <p:sldId id="1396" r:id="rId16"/>
    <p:sldId id="1403" r:id="rId17"/>
    <p:sldId id="1413" r:id="rId18"/>
    <p:sldId id="1414" r:id="rId19"/>
    <p:sldId id="1415" r:id="rId20"/>
    <p:sldId id="1420" r:id="rId21"/>
    <p:sldId id="1398" r:id="rId22"/>
    <p:sldId id="1416" r:id="rId23"/>
    <p:sldId id="1402" r:id="rId24"/>
    <p:sldId id="1417" r:id="rId25"/>
    <p:sldId id="1421" r:id="rId26"/>
    <p:sldId id="1424" r:id="rId2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B5951-5CFB-45C2-B5E8-1DD6ADB70F91}" v="1" dt="2022-07-07T20:34:33.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70338" autoAdjust="0"/>
  </p:normalViewPr>
  <p:slideViewPr>
    <p:cSldViewPr snapToGrid="0" snapToObjects="1">
      <p:cViewPr varScale="1">
        <p:scale>
          <a:sx n="48" d="100"/>
          <a:sy n="48" d="100"/>
        </p:scale>
        <p:origin x="1108" y="52"/>
      </p:cViewPr>
      <p:guideLst/>
    </p:cSldViewPr>
  </p:slideViewPr>
  <p:notesTextViewPr>
    <p:cViewPr>
      <p:scale>
        <a:sx n="1" d="1"/>
        <a:sy n="1" d="1"/>
      </p:scale>
      <p:origin x="0" y="0"/>
    </p:cViewPr>
  </p:notesTextViewPr>
  <p:notesViewPr>
    <p:cSldViewPr snapToGrid="0" snapToObject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e Ansell" userId="03fa7b323218b9f5" providerId="LiveId" clId="{418B5951-5CFB-45C2-B5E8-1DD6ADB70F91}"/>
    <pc:docChg chg="modSld">
      <pc:chgData name="Kellie Ansell" userId="03fa7b323218b9f5" providerId="LiveId" clId="{418B5951-5CFB-45C2-B5E8-1DD6ADB70F91}" dt="2022-07-07T20:34:33.246" v="0" actId="14100"/>
      <pc:docMkLst>
        <pc:docMk/>
      </pc:docMkLst>
      <pc:sldChg chg="modSp">
        <pc:chgData name="Kellie Ansell" userId="03fa7b323218b9f5" providerId="LiveId" clId="{418B5951-5CFB-45C2-B5E8-1DD6ADB70F91}" dt="2022-07-07T20:34:33.246" v="0" actId="14100"/>
        <pc:sldMkLst>
          <pc:docMk/>
          <pc:sldMk cId="0" sldId="1418"/>
        </pc:sldMkLst>
        <pc:picChg chg="mod">
          <ac:chgData name="Kellie Ansell" userId="03fa7b323218b9f5" providerId="LiveId" clId="{418B5951-5CFB-45C2-B5E8-1DD6ADB70F91}" dt="2022-07-07T20:34:33.246" v="0" actId="14100"/>
          <ac:picMkLst>
            <pc:docMk/>
            <pc:sldMk cId="0" sldId="1418"/>
            <ac:picMk id="13315" creationId="{0211F181-F6D0-4A47-89BF-16E8833784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DE0F-1C63-4DEB-851D-729DE800D831}" type="datetimeFigureOut">
              <a:rPr lang="en-GB" smtClean="0"/>
              <a:t>08/07/2022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66C66-FEA9-496F-A3EF-6759CCD00840}" type="slidenum">
              <a:rPr lang="en-GB" smtClean="0"/>
              <a:t>‹#›</a:t>
            </a:fld>
            <a:endParaRPr lang="en-GB" dirty="0"/>
          </a:p>
        </p:txBody>
      </p:sp>
    </p:spTree>
    <p:extLst>
      <p:ext uri="{BB962C8B-B14F-4D97-AF65-F5344CB8AC3E}">
        <p14:creationId xmlns:p14="http://schemas.microsoft.com/office/powerpoint/2010/main" val="3441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1</a:t>
            </a:fld>
            <a:endParaRPr lang="en-GB" dirty="0"/>
          </a:p>
        </p:txBody>
      </p:sp>
    </p:spTree>
    <p:extLst>
      <p:ext uri="{BB962C8B-B14F-4D97-AF65-F5344CB8AC3E}">
        <p14:creationId xmlns:p14="http://schemas.microsoft.com/office/powerpoint/2010/main" val="277562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14</a:t>
            </a:fld>
            <a:endParaRPr lang="en-GB" dirty="0"/>
          </a:p>
        </p:txBody>
      </p:sp>
    </p:spTree>
    <p:extLst>
      <p:ext uri="{BB962C8B-B14F-4D97-AF65-F5344CB8AC3E}">
        <p14:creationId xmlns:p14="http://schemas.microsoft.com/office/powerpoint/2010/main" val="415503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15</a:t>
            </a:fld>
            <a:endParaRPr lang="en-GB" dirty="0"/>
          </a:p>
        </p:txBody>
      </p:sp>
    </p:spTree>
    <p:extLst>
      <p:ext uri="{BB962C8B-B14F-4D97-AF65-F5344CB8AC3E}">
        <p14:creationId xmlns:p14="http://schemas.microsoft.com/office/powerpoint/2010/main" val="2187697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session has a set of resources presentations and guidance. </a:t>
            </a:r>
          </a:p>
          <a:p>
            <a:r>
              <a:rPr lang="en-GB" dirty="0"/>
              <a:t>However :</a:t>
            </a:r>
          </a:p>
          <a:p>
            <a:r>
              <a:rPr lang="en-GB" b="1" dirty="0"/>
              <a:t>In order to deliver this course you yourself will need to be knowledgeable yourself regarding the barriers facing families in Southwark have a clear understanding of resilience and the range of factors that influence it  and have a trauma informed approach.</a:t>
            </a:r>
          </a:p>
        </p:txBody>
      </p:sp>
      <p:sp>
        <p:nvSpPr>
          <p:cNvPr id="4" name="Slide Number Placeholder 3"/>
          <p:cNvSpPr>
            <a:spLocks noGrp="1"/>
          </p:cNvSpPr>
          <p:nvPr>
            <p:ph type="sldNum" sz="quarter" idx="5"/>
          </p:nvPr>
        </p:nvSpPr>
        <p:spPr/>
        <p:txBody>
          <a:bodyPr/>
          <a:lstStyle/>
          <a:p>
            <a:fld id="{E5766C66-FEA9-496F-A3EF-6759CCD00840}" type="slidenum">
              <a:rPr lang="en-GB" smtClean="0"/>
              <a:t>16</a:t>
            </a:fld>
            <a:endParaRPr lang="en-GB" dirty="0"/>
          </a:p>
        </p:txBody>
      </p:sp>
    </p:spTree>
    <p:extLst>
      <p:ext uri="{BB962C8B-B14F-4D97-AF65-F5344CB8AC3E}">
        <p14:creationId xmlns:p14="http://schemas.microsoft.com/office/powerpoint/2010/main" val="2631017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17</a:t>
            </a:fld>
            <a:endParaRPr lang="en-GB" dirty="0"/>
          </a:p>
        </p:txBody>
      </p:sp>
    </p:spTree>
    <p:extLst>
      <p:ext uri="{BB962C8B-B14F-4D97-AF65-F5344CB8AC3E}">
        <p14:creationId xmlns:p14="http://schemas.microsoft.com/office/powerpoint/2010/main" val="72294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dirty="0"/>
          </a:p>
        </p:txBody>
      </p:sp>
      <p:sp>
        <p:nvSpPr>
          <p:cNvPr id="4" name="Slide Number Placeholder 3"/>
          <p:cNvSpPr>
            <a:spLocks noGrp="1"/>
          </p:cNvSpPr>
          <p:nvPr>
            <p:ph type="sldNum" sz="quarter" idx="5"/>
          </p:nvPr>
        </p:nvSpPr>
        <p:spPr/>
        <p:txBody>
          <a:bodyPr/>
          <a:lstStyle/>
          <a:p>
            <a:fld id="{F8B4E8B6-0788-EB4D-B540-A34B2EB4DF05}" type="slidenum">
              <a:rPr lang="en-US" smtClean="0"/>
              <a:t>18</a:t>
            </a:fld>
            <a:endParaRPr lang="en-US" dirty="0"/>
          </a:p>
        </p:txBody>
      </p:sp>
    </p:spTree>
    <p:extLst>
      <p:ext uri="{BB962C8B-B14F-4D97-AF65-F5344CB8AC3E}">
        <p14:creationId xmlns:p14="http://schemas.microsoft.com/office/powerpoint/2010/main" val="151310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CEADE46-5930-4BCE-BB7C-AA007A2D0BBF}" type="slidenum">
              <a:rPr lang="en-GB" smtClean="0"/>
              <a:t>19</a:t>
            </a:fld>
            <a:endParaRPr lang="en-GB" dirty="0"/>
          </a:p>
        </p:txBody>
      </p:sp>
    </p:spTree>
    <p:extLst>
      <p:ext uri="{BB962C8B-B14F-4D97-AF65-F5344CB8AC3E}">
        <p14:creationId xmlns:p14="http://schemas.microsoft.com/office/powerpoint/2010/main" val="286039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21</a:t>
            </a:fld>
            <a:endParaRPr lang="en-GB" dirty="0"/>
          </a:p>
        </p:txBody>
      </p:sp>
    </p:spTree>
    <p:extLst>
      <p:ext uri="{BB962C8B-B14F-4D97-AF65-F5344CB8AC3E}">
        <p14:creationId xmlns:p14="http://schemas.microsoft.com/office/powerpoint/2010/main" val="1373710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23</a:t>
            </a:fld>
            <a:endParaRPr lang="en-GB" dirty="0"/>
          </a:p>
        </p:txBody>
      </p:sp>
    </p:spTree>
    <p:extLst>
      <p:ext uri="{BB962C8B-B14F-4D97-AF65-F5344CB8AC3E}">
        <p14:creationId xmlns:p14="http://schemas.microsoft.com/office/powerpoint/2010/main" val="267172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25</a:t>
            </a:fld>
            <a:endParaRPr lang="en-GB" dirty="0"/>
          </a:p>
        </p:txBody>
      </p:sp>
    </p:spTree>
    <p:extLst>
      <p:ext uri="{BB962C8B-B14F-4D97-AF65-F5344CB8AC3E}">
        <p14:creationId xmlns:p14="http://schemas.microsoft.com/office/powerpoint/2010/main" val="429222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3</a:t>
            </a:fld>
            <a:endParaRPr lang="en-GB" dirty="0"/>
          </a:p>
        </p:txBody>
      </p:sp>
    </p:spTree>
    <p:extLst>
      <p:ext uri="{BB962C8B-B14F-4D97-AF65-F5344CB8AC3E}">
        <p14:creationId xmlns:p14="http://schemas.microsoft.com/office/powerpoint/2010/main" val="265755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4</a:t>
            </a:fld>
            <a:endParaRPr lang="en-GB" dirty="0"/>
          </a:p>
        </p:txBody>
      </p:sp>
    </p:spTree>
    <p:extLst>
      <p:ext uri="{BB962C8B-B14F-4D97-AF65-F5344CB8AC3E}">
        <p14:creationId xmlns:p14="http://schemas.microsoft.com/office/powerpoint/2010/main" val="8534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6</a:t>
            </a:fld>
            <a:endParaRPr lang="en-GB" dirty="0"/>
          </a:p>
        </p:txBody>
      </p:sp>
    </p:spTree>
    <p:extLst>
      <p:ext uri="{BB962C8B-B14F-4D97-AF65-F5344CB8AC3E}">
        <p14:creationId xmlns:p14="http://schemas.microsoft.com/office/powerpoint/2010/main" val="291307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9</a:t>
            </a:fld>
            <a:endParaRPr lang="en-GB" dirty="0"/>
          </a:p>
        </p:txBody>
      </p:sp>
    </p:spTree>
    <p:extLst>
      <p:ext uri="{BB962C8B-B14F-4D97-AF65-F5344CB8AC3E}">
        <p14:creationId xmlns:p14="http://schemas.microsoft.com/office/powerpoint/2010/main" val="342585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EADE46-5930-4BCE-BB7C-AA007A2D0BBF}" type="slidenum">
              <a:rPr lang="en-GB" smtClean="0"/>
              <a:t>10</a:t>
            </a:fld>
            <a:endParaRPr lang="en-GB" dirty="0"/>
          </a:p>
        </p:txBody>
      </p:sp>
    </p:spTree>
    <p:extLst>
      <p:ext uri="{BB962C8B-B14F-4D97-AF65-F5344CB8AC3E}">
        <p14:creationId xmlns:p14="http://schemas.microsoft.com/office/powerpoint/2010/main" val="394759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fld id="{F8B4E8B6-0788-EB4D-B540-A34B2EB4DF05}" type="slidenum">
              <a:rPr lang="en-US" smtClean="0"/>
              <a:t>11</a:t>
            </a:fld>
            <a:endParaRPr lang="en-US" dirty="0"/>
          </a:p>
        </p:txBody>
      </p:sp>
    </p:spTree>
    <p:extLst>
      <p:ext uri="{BB962C8B-B14F-4D97-AF65-F5344CB8AC3E}">
        <p14:creationId xmlns:p14="http://schemas.microsoft.com/office/powerpoint/2010/main" val="398324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12</a:t>
            </a:fld>
            <a:endParaRPr lang="en-GB" dirty="0"/>
          </a:p>
        </p:txBody>
      </p:sp>
    </p:spTree>
    <p:extLst>
      <p:ext uri="{BB962C8B-B14F-4D97-AF65-F5344CB8AC3E}">
        <p14:creationId xmlns:p14="http://schemas.microsoft.com/office/powerpoint/2010/main" val="316680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766C66-FEA9-496F-A3EF-6759CCD00840}" type="slidenum">
              <a:rPr lang="en-GB" smtClean="0"/>
              <a:t>13</a:t>
            </a:fld>
            <a:endParaRPr lang="en-GB" dirty="0"/>
          </a:p>
        </p:txBody>
      </p:sp>
    </p:spTree>
    <p:extLst>
      <p:ext uri="{BB962C8B-B14F-4D97-AF65-F5344CB8AC3E}">
        <p14:creationId xmlns:p14="http://schemas.microsoft.com/office/powerpoint/2010/main" val="359558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7BE90CF1-6316-024E-94D7-EEFDA0790AE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4D5894B-843F-784F-BFA5-A7A02DDE86C8}" type="datetimeFigureOut">
              <a:rPr lang="en-US"/>
              <a:pPr>
                <a:defRPr/>
              </a:pPr>
              <a:t>7/8/2022</a:t>
            </a:fld>
            <a:endParaRPr lang="en-US" dirty="0"/>
          </a:p>
        </p:txBody>
      </p:sp>
      <p:sp>
        <p:nvSpPr>
          <p:cNvPr id="5" name="Footer Placeholder 4">
            <a:extLst>
              <a:ext uri="{FF2B5EF4-FFF2-40B4-BE49-F238E27FC236}">
                <a16:creationId xmlns:a16="http://schemas.microsoft.com/office/drawing/2014/main" id="{3B52BD76-CD08-FC43-BC54-FA0BF14A818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AF2DBF81-47A3-504B-A87B-55A3AB76374A}"/>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4DB25B4-156E-9748-91C5-0D007250535D}" type="slidenum">
              <a:rPr lang="en-US"/>
              <a:pPr>
                <a:defRPr/>
              </a:pPr>
              <a:t>‹#›</a:t>
            </a:fld>
            <a:endParaRPr lang="en-US" dirty="0"/>
          </a:p>
        </p:txBody>
      </p:sp>
    </p:spTree>
    <p:extLst>
      <p:ext uri="{BB962C8B-B14F-4D97-AF65-F5344CB8AC3E}">
        <p14:creationId xmlns:p14="http://schemas.microsoft.com/office/powerpoint/2010/main" val="297302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F204833-78E4-4B45-8777-EAC87A191BF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291B082-8854-6043-BC45-E3DE784822CD}" type="datetimeFigureOut">
              <a:rPr lang="en-US"/>
              <a:pPr>
                <a:defRPr/>
              </a:pPr>
              <a:t>7/8/2022</a:t>
            </a:fld>
            <a:endParaRPr lang="en-US" dirty="0"/>
          </a:p>
        </p:txBody>
      </p:sp>
      <p:sp>
        <p:nvSpPr>
          <p:cNvPr id="5" name="Footer Placeholder 4">
            <a:extLst>
              <a:ext uri="{FF2B5EF4-FFF2-40B4-BE49-F238E27FC236}">
                <a16:creationId xmlns:a16="http://schemas.microsoft.com/office/drawing/2014/main" id="{14BDFAB3-5777-B545-A336-53C94928BD5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A3D9204F-2927-3B47-BCDD-6B86E71CBF5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7388B41-3CFB-6646-A794-068F20896445}" type="slidenum">
              <a:rPr lang="en-US"/>
              <a:pPr>
                <a:defRPr/>
              </a:pPr>
              <a:t>‹#›</a:t>
            </a:fld>
            <a:endParaRPr lang="en-US" dirty="0"/>
          </a:p>
        </p:txBody>
      </p:sp>
    </p:spTree>
    <p:extLst>
      <p:ext uri="{BB962C8B-B14F-4D97-AF65-F5344CB8AC3E}">
        <p14:creationId xmlns:p14="http://schemas.microsoft.com/office/powerpoint/2010/main" val="49440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6485AB3-6400-5C41-BFA8-5BDB5E2B6B3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9DF1CE4-683E-0A40-9EDF-0F916E002B95}" type="datetimeFigureOut">
              <a:rPr lang="en-US"/>
              <a:pPr>
                <a:defRPr/>
              </a:pPr>
              <a:t>7/8/2022</a:t>
            </a:fld>
            <a:endParaRPr lang="en-US" dirty="0"/>
          </a:p>
        </p:txBody>
      </p:sp>
      <p:sp>
        <p:nvSpPr>
          <p:cNvPr id="5" name="Footer Placeholder 4">
            <a:extLst>
              <a:ext uri="{FF2B5EF4-FFF2-40B4-BE49-F238E27FC236}">
                <a16:creationId xmlns:a16="http://schemas.microsoft.com/office/drawing/2014/main" id="{F304AC9D-046B-A943-856B-D119DE7E151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CC735B8D-28CF-454B-9C05-F7401A035ED9}"/>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546C5A9-0380-8D4F-98C7-1649822A4C56}" type="slidenum">
              <a:rPr lang="en-US"/>
              <a:pPr>
                <a:defRPr/>
              </a:pPr>
              <a:t>‹#›</a:t>
            </a:fld>
            <a:endParaRPr lang="en-US" dirty="0"/>
          </a:p>
        </p:txBody>
      </p:sp>
    </p:spTree>
    <p:extLst>
      <p:ext uri="{BB962C8B-B14F-4D97-AF65-F5344CB8AC3E}">
        <p14:creationId xmlns:p14="http://schemas.microsoft.com/office/powerpoint/2010/main" val="3206127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70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77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0823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EBACF75-EC18-C249-B599-7496B362CA2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A8D8F91-5CB0-434F-A7D6-7059FB8D8BD4}" type="datetimeFigureOut">
              <a:rPr lang="en-US"/>
              <a:pPr>
                <a:defRPr/>
              </a:pPr>
              <a:t>7/8/2022</a:t>
            </a:fld>
            <a:endParaRPr lang="en-US" dirty="0"/>
          </a:p>
        </p:txBody>
      </p:sp>
      <p:sp>
        <p:nvSpPr>
          <p:cNvPr id="5" name="Footer Placeholder 4">
            <a:extLst>
              <a:ext uri="{FF2B5EF4-FFF2-40B4-BE49-F238E27FC236}">
                <a16:creationId xmlns:a16="http://schemas.microsoft.com/office/drawing/2014/main" id="{706E50C0-7D74-7847-92C7-D64C94ADAE7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475AF4E-0B91-3D4F-AF38-07555FB6CE0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49A5171-399D-EB40-8C5D-5EEFFC1C5C5D}" type="slidenum">
              <a:rPr lang="en-US"/>
              <a:pPr>
                <a:defRPr/>
              </a:pPr>
              <a:t>‹#›</a:t>
            </a:fld>
            <a:endParaRPr lang="en-US" dirty="0"/>
          </a:p>
        </p:txBody>
      </p:sp>
    </p:spTree>
    <p:extLst>
      <p:ext uri="{BB962C8B-B14F-4D97-AF65-F5344CB8AC3E}">
        <p14:creationId xmlns:p14="http://schemas.microsoft.com/office/powerpoint/2010/main" val="18211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A8851992-4D83-8B4B-A2C1-E22EF89FE49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B1942D4-7AFB-6641-ABF1-76060EB8FDE3}" type="datetimeFigureOut">
              <a:rPr lang="en-US"/>
              <a:pPr>
                <a:defRPr/>
              </a:pPr>
              <a:t>7/8/2022</a:t>
            </a:fld>
            <a:endParaRPr lang="en-US" dirty="0"/>
          </a:p>
        </p:txBody>
      </p:sp>
      <p:sp>
        <p:nvSpPr>
          <p:cNvPr id="6" name="Footer Placeholder 5">
            <a:extLst>
              <a:ext uri="{FF2B5EF4-FFF2-40B4-BE49-F238E27FC236}">
                <a16:creationId xmlns:a16="http://schemas.microsoft.com/office/drawing/2014/main" id="{7AFB899B-7E36-6147-B106-97196DF5281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F8C9C529-E716-DA42-AA8C-2E751039148F}"/>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891CC84-F2BE-494D-A374-DDB4D62DAD0E}" type="slidenum">
              <a:rPr lang="en-US"/>
              <a:pPr>
                <a:defRPr/>
              </a:pPr>
              <a:t>‹#›</a:t>
            </a:fld>
            <a:endParaRPr lang="en-US" dirty="0"/>
          </a:p>
        </p:txBody>
      </p:sp>
    </p:spTree>
    <p:extLst>
      <p:ext uri="{BB962C8B-B14F-4D97-AF65-F5344CB8AC3E}">
        <p14:creationId xmlns:p14="http://schemas.microsoft.com/office/powerpoint/2010/main" val="395572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a:extLst>
              <a:ext uri="{FF2B5EF4-FFF2-40B4-BE49-F238E27FC236}">
                <a16:creationId xmlns:a16="http://schemas.microsoft.com/office/drawing/2014/main" id="{49B2F5DD-26CA-4F46-9896-9EFFF9FB5AA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2540313-897F-774F-8D44-0E440CD1690B}" type="datetimeFigureOut">
              <a:rPr lang="en-US"/>
              <a:pPr>
                <a:defRPr/>
              </a:pPr>
              <a:t>7/8/2022</a:t>
            </a:fld>
            <a:endParaRPr lang="en-US" dirty="0"/>
          </a:p>
        </p:txBody>
      </p:sp>
      <p:sp>
        <p:nvSpPr>
          <p:cNvPr id="8" name="Footer Placeholder 7">
            <a:extLst>
              <a:ext uri="{FF2B5EF4-FFF2-40B4-BE49-F238E27FC236}">
                <a16:creationId xmlns:a16="http://schemas.microsoft.com/office/drawing/2014/main" id="{D285A0F9-E76F-794B-AAED-0EDE081DFB0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9" name="Slide Number Placeholder 8">
            <a:extLst>
              <a:ext uri="{FF2B5EF4-FFF2-40B4-BE49-F238E27FC236}">
                <a16:creationId xmlns:a16="http://schemas.microsoft.com/office/drawing/2014/main" id="{8165CDFC-B198-BE47-881A-DD4DE7E5962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AF4A0E1-19ED-134B-9B8F-7C16D48EA3FE}" type="slidenum">
              <a:rPr lang="en-US"/>
              <a:pPr>
                <a:defRPr/>
              </a:pPr>
              <a:t>‹#›</a:t>
            </a:fld>
            <a:endParaRPr lang="en-US" dirty="0"/>
          </a:p>
        </p:txBody>
      </p:sp>
    </p:spTree>
    <p:extLst>
      <p:ext uri="{BB962C8B-B14F-4D97-AF65-F5344CB8AC3E}">
        <p14:creationId xmlns:p14="http://schemas.microsoft.com/office/powerpoint/2010/main" val="120785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C0C897EB-022A-0C4C-B184-D99ACC5C2E9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1540D26-16BB-684D-96AA-71047FA11B5F}" type="datetimeFigureOut">
              <a:rPr lang="en-US"/>
              <a:pPr>
                <a:defRPr/>
              </a:pPr>
              <a:t>7/8/2022</a:t>
            </a:fld>
            <a:endParaRPr lang="en-US" dirty="0"/>
          </a:p>
        </p:txBody>
      </p:sp>
      <p:sp>
        <p:nvSpPr>
          <p:cNvPr id="4" name="Footer Placeholder 3">
            <a:extLst>
              <a:ext uri="{FF2B5EF4-FFF2-40B4-BE49-F238E27FC236}">
                <a16:creationId xmlns:a16="http://schemas.microsoft.com/office/drawing/2014/main" id="{A81B07E3-BE26-D044-81D6-07ECDBD553E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251D815A-B4C6-5A49-A9D3-248EC1E2380B}"/>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47934F0-B98C-CE4D-83A8-9118C552E0BB}" type="slidenum">
              <a:rPr lang="en-US"/>
              <a:pPr>
                <a:defRPr/>
              </a:pPr>
              <a:t>‹#›</a:t>
            </a:fld>
            <a:endParaRPr lang="en-US" dirty="0"/>
          </a:p>
        </p:txBody>
      </p:sp>
    </p:spTree>
    <p:extLst>
      <p:ext uri="{BB962C8B-B14F-4D97-AF65-F5344CB8AC3E}">
        <p14:creationId xmlns:p14="http://schemas.microsoft.com/office/powerpoint/2010/main" val="60454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43B6A-DE7C-E44D-A334-93A24E2A58D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F03FA1A-60CE-8546-94A3-DC6A0C6A3268}" type="datetimeFigureOut">
              <a:rPr lang="en-US"/>
              <a:pPr>
                <a:defRPr/>
              </a:pPr>
              <a:t>7/8/2022</a:t>
            </a:fld>
            <a:endParaRPr lang="en-US" dirty="0"/>
          </a:p>
        </p:txBody>
      </p:sp>
      <p:sp>
        <p:nvSpPr>
          <p:cNvPr id="3" name="Footer Placeholder 2">
            <a:extLst>
              <a:ext uri="{FF2B5EF4-FFF2-40B4-BE49-F238E27FC236}">
                <a16:creationId xmlns:a16="http://schemas.microsoft.com/office/drawing/2014/main" id="{7A52CDC1-ABFE-B146-8F76-767F864EC6F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Slide Number Placeholder 3">
            <a:extLst>
              <a:ext uri="{FF2B5EF4-FFF2-40B4-BE49-F238E27FC236}">
                <a16:creationId xmlns:a16="http://schemas.microsoft.com/office/drawing/2014/main" id="{63FED17E-7F33-FE4F-8F9D-5700FCC173B6}"/>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1E7D255-AB99-3245-A70E-12F0A5087881}" type="slidenum">
              <a:rPr lang="en-US"/>
              <a:pPr>
                <a:defRPr/>
              </a:pPr>
              <a:t>‹#›</a:t>
            </a:fld>
            <a:endParaRPr lang="en-US" dirty="0"/>
          </a:p>
        </p:txBody>
      </p:sp>
    </p:spTree>
    <p:extLst>
      <p:ext uri="{BB962C8B-B14F-4D97-AF65-F5344CB8AC3E}">
        <p14:creationId xmlns:p14="http://schemas.microsoft.com/office/powerpoint/2010/main" val="232879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505427-278C-4244-9C20-640DE30D1E1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9A0515D-3437-2745-8184-EF33CFF26FE0}" type="datetimeFigureOut">
              <a:rPr lang="en-US"/>
              <a:pPr>
                <a:defRPr/>
              </a:pPr>
              <a:t>7/8/2022</a:t>
            </a:fld>
            <a:endParaRPr lang="en-US" dirty="0"/>
          </a:p>
        </p:txBody>
      </p:sp>
      <p:sp>
        <p:nvSpPr>
          <p:cNvPr id="6" name="Footer Placeholder 5">
            <a:extLst>
              <a:ext uri="{FF2B5EF4-FFF2-40B4-BE49-F238E27FC236}">
                <a16:creationId xmlns:a16="http://schemas.microsoft.com/office/drawing/2014/main" id="{0567559E-055B-3F49-AA14-4FD90BE2817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39237FE4-BCF0-944F-8190-2280DA0311C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7B49F14-A081-C048-A5E8-F6075D275799}" type="slidenum">
              <a:rPr lang="en-US"/>
              <a:pPr>
                <a:defRPr/>
              </a:pPr>
              <a:t>‹#›</a:t>
            </a:fld>
            <a:endParaRPr lang="en-US" dirty="0"/>
          </a:p>
        </p:txBody>
      </p:sp>
    </p:spTree>
    <p:extLst>
      <p:ext uri="{BB962C8B-B14F-4D97-AF65-F5344CB8AC3E}">
        <p14:creationId xmlns:p14="http://schemas.microsoft.com/office/powerpoint/2010/main" val="50040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5B1812-DAEC-A54D-9D2C-282E9D32EFE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EA562D9-1982-4040-B546-AAB35678CD5D}" type="datetimeFigureOut">
              <a:rPr lang="en-US"/>
              <a:pPr>
                <a:defRPr/>
              </a:pPr>
              <a:t>7/8/2022</a:t>
            </a:fld>
            <a:endParaRPr lang="en-US" dirty="0"/>
          </a:p>
        </p:txBody>
      </p:sp>
      <p:sp>
        <p:nvSpPr>
          <p:cNvPr id="6" name="Footer Placeholder 5">
            <a:extLst>
              <a:ext uri="{FF2B5EF4-FFF2-40B4-BE49-F238E27FC236}">
                <a16:creationId xmlns:a16="http://schemas.microsoft.com/office/drawing/2014/main" id="{928F5104-9840-B54F-910F-2CD0CE3A4C9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C97A80E-43A9-344A-BD73-DEE37E40432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66E5666-7546-0A45-9E7E-43F8C37B2F39}" type="slidenum">
              <a:rPr lang="en-US"/>
              <a:pPr>
                <a:defRPr/>
              </a:pPr>
              <a:t>‹#›</a:t>
            </a:fld>
            <a:endParaRPr lang="en-US" dirty="0"/>
          </a:p>
        </p:txBody>
      </p:sp>
    </p:spTree>
    <p:extLst>
      <p:ext uri="{BB962C8B-B14F-4D97-AF65-F5344CB8AC3E}">
        <p14:creationId xmlns:p14="http://schemas.microsoft.com/office/powerpoint/2010/main" val="25727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A538531-A9A9-9840-B27F-B0495ECFC417}"/>
              </a:ext>
            </a:extLst>
          </p:cNvPr>
          <p:cNvSpPr>
            <a:spLocks noGrp="1" noChangeArrowheads="1"/>
          </p:cNvSpPr>
          <p:nvPr>
            <p:ph type="body" idx="1"/>
          </p:nvPr>
        </p:nvSpPr>
        <p:spPr bwMode="auto">
          <a:xfrm>
            <a:off x="838200" y="692150"/>
            <a:ext cx="105156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Forth level</a:t>
            </a:r>
          </a:p>
          <a:p>
            <a:pPr lvl="4"/>
            <a:r>
              <a:rPr lang="en-GB" altLang="en-US"/>
              <a:t>Fifth level</a:t>
            </a:r>
            <a:endParaRPr lang="en-US" altLang="en-US"/>
          </a:p>
        </p:txBody>
      </p:sp>
      <p:pic>
        <p:nvPicPr>
          <p:cNvPr id="1027" name="Content Placeholder 4" descr="A picture containing text, clipart&#10;&#10;Description automatically generated">
            <a:extLst>
              <a:ext uri="{FF2B5EF4-FFF2-40B4-BE49-F238E27FC236}">
                <a16:creationId xmlns:a16="http://schemas.microsoft.com/office/drawing/2014/main" id="{508F82FE-D65C-9043-9213-6A15B02C186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42706" y="6133270"/>
            <a:ext cx="1544533" cy="68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HS\LBS\Logos\LBS_HSLogo_lowres.jpg"/>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87238" y="6033046"/>
            <a:ext cx="1297496" cy="786969"/>
          </a:xfrm>
          <a:prstGeom prst="rect">
            <a:avLst/>
          </a:prstGeom>
          <a:noFill/>
          <a:ln>
            <a:noFill/>
          </a:ln>
        </p:spPr>
      </p:pic>
      <p:pic>
        <p:nvPicPr>
          <p:cNvPr id="5" name="Picture 4" descr="SouthwarkLogoCOL"/>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103485" y="6242165"/>
            <a:ext cx="1250315" cy="57785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3" r:id="rId12"/>
    <p:sldLayoutId id="2147483744"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creativecommons.org/licenses/by/3.0/"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flickr.com/photos/usdagov/16784233542/" TargetMode="External"/><Relationship Id="rId5" Type="http://schemas.openxmlformats.org/officeDocument/2006/relationships/image" Target="../media/image15.jpg"/><Relationship Id="rId4" Type="http://schemas.openxmlformats.org/officeDocument/2006/relationships/hyperlink" Target="https://www.pexels.com/photo/crop-diverse-family-talking-in-living-room-662378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pixnio.com/people/three-women-and-one-man-working-in-offic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learningandachievement@southwark.gov.uk" TargetMode="External"/><Relationship Id="rId2" Type="http://schemas.openxmlformats.org/officeDocument/2006/relationships/hyperlink" Target="mailto:LChristiansen@rotherhithe.southwark.sch.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schools.southwark.gov.uk/pshe-healthy-schools/imhars-abou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repforum.wordpress.com/2015/08/01/5-skills-that-you-can-develop-with-blogging/"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hyperlink" Target="https://hikingartist.com/2012/06/17/teamwork-illustrations-new-gallery/" TargetMode="External"/><Relationship Id="rId5" Type="http://schemas.openxmlformats.org/officeDocument/2006/relationships/image" Target="../media/image9.jpg"/><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psynergy.com.au/explore-gp/wellbeing-and-support/resilience/" TargetMode="External"/><Relationship Id="rId2" Type="http://schemas.openxmlformats.org/officeDocument/2006/relationships/image" Target="../media/image10.jpg"/><Relationship Id="rId1" Type="http://schemas.openxmlformats.org/officeDocument/2006/relationships/slideLayout" Target="../slideLayouts/slideLayout9.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EAB66452-BB8A-6640-92E2-2DB423675FE6}"/>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altLang="en-US" dirty="0"/>
          </a:p>
        </p:txBody>
      </p:sp>
      <p:sp>
        <p:nvSpPr>
          <p:cNvPr id="13314" name="Subtitle 2">
            <a:extLst>
              <a:ext uri="{FF2B5EF4-FFF2-40B4-BE49-F238E27FC236}">
                <a16:creationId xmlns:a16="http://schemas.microsoft.com/office/drawing/2014/main" id="{9D530312-8D95-6046-B15E-1A0EB8268BC6}"/>
              </a:ext>
            </a:extLst>
          </p:cNvPr>
          <p:cNvSpPr>
            <a:spLocks noGrp="1" noChangeArrowheads="1"/>
          </p:cNvSpPr>
          <p:nvPr>
            <p:ph type="subTitle" idx="1"/>
          </p:nvPr>
        </p:nvSpPr>
        <p:spPr/>
        <p:txBody>
          <a:bodyPr/>
          <a:lstStyle/>
          <a:p>
            <a:endParaRPr lang="en-US" altLang="en-US" dirty="0"/>
          </a:p>
        </p:txBody>
      </p:sp>
      <p:pic>
        <p:nvPicPr>
          <p:cNvPr id="13315" name="Picture 3" descr="A group of people in a room&#10;&#10;Description automatically generated with low confidence">
            <a:extLst>
              <a:ext uri="{FF2B5EF4-FFF2-40B4-BE49-F238E27FC236}">
                <a16:creationId xmlns:a16="http://schemas.microsoft.com/office/drawing/2014/main" id="{0211F181-F6D0-4A47-89BF-16E883378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207817"/>
            <a:ext cx="12187237" cy="64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a:extLst>
              <a:ext uri="{FF2B5EF4-FFF2-40B4-BE49-F238E27FC236}">
                <a16:creationId xmlns:a16="http://schemas.microsoft.com/office/drawing/2014/main" id="{400DCC1A-AB28-F64A-B75E-AF4DF28F6AEA}"/>
              </a:ext>
            </a:extLst>
          </p:cNvPr>
          <p:cNvSpPr txBox="1">
            <a:spLocks noChangeArrowheads="1"/>
          </p:cNvSpPr>
          <p:nvPr/>
        </p:nvSpPr>
        <p:spPr bwMode="auto">
          <a:xfrm>
            <a:off x="271463" y="1030288"/>
            <a:ext cx="10260012" cy="165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GB" altLang="en-US" sz="4000" dirty="0">
                <a:solidFill>
                  <a:schemeClr val="bg1"/>
                </a:solidFill>
                <a:latin typeface="Arial" panose="020B0604020202020204" pitchFamily="34" charset="0"/>
                <a:cs typeface="Arial" panose="020B0604020202020204" pitchFamily="34" charset="0"/>
              </a:rPr>
              <a:t>IMHARS.</a:t>
            </a:r>
            <a:r>
              <a:rPr lang="en-GB" altLang="en-US" sz="2800" b="1" dirty="0">
                <a:solidFill>
                  <a:schemeClr val="bg1"/>
                </a:solidFill>
                <a:latin typeface="Arial" panose="020B0604020202020204" pitchFamily="34" charset="0"/>
                <a:cs typeface="Arial" panose="020B0604020202020204" pitchFamily="34" charset="0"/>
              </a:rPr>
              <a:t> </a:t>
            </a:r>
            <a:r>
              <a:rPr lang="en-GB" altLang="en-US" sz="3600" b="1" dirty="0">
                <a:solidFill>
                  <a:schemeClr val="bg1"/>
                </a:solidFill>
                <a:latin typeface="Arial" panose="020B0604020202020204" pitchFamily="34" charset="0"/>
                <a:cs typeface="Arial" panose="020B0604020202020204" pitchFamily="34" charset="0"/>
              </a:rPr>
              <a:t>Sessions for </a:t>
            </a:r>
            <a:r>
              <a:rPr lang="en-GB" altLang="en-US" sz="3600" b="1" dirty="0" smtClean="0">
                <a:solidFill>
                  <a:schemeClr val="bg1"/>
                </a:solidFill>
                <a:latin typeface="Arial" panose="020B0604020202020204" pitchFamily="34" charset="0"/>
                <a:cs typeface="Arial" panose="020B0604020202020204" pitchFamily="34" charset="0"/>
              </a:rPr>
              <a:t>parents and carers</a:t>
            </a:r>
            <a:r>
              <a:rPr lang="en-GB" sz="36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GB"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Building resilient families for the future</a:t>
            </a:r>
            <a:endParaRPr lang="en-GB" altLang="en-US" sz="3600" b="1" dirty="0">
              <a:solidFill>
                <a:schemeClr val="bg1"/>
              </a:solidFill>
              <a:latin typeface="Arial" panose="020B0604020202020204" pitchFamily="34" charset="0"/>
              <a:cs typeface="Arial" panose="020B0604020202020204" pitchFamily="34" charset="0"/>
            </a:endParaRPr>
          </a:p>
        </p:txBody>
      </p:sp>
      <p:sp>
        <p:nvSpPr>
          <p:cNvPr id="13317" name="Subtitle 2">
            <a:extLst>
              <a:ext uri="{FF2B5EF4-FFF2-40B4-BE49-F238E27FC236}">
                <a16:creationId xmlns:a16="http://schemas.microsoft.com/office/drawing/2014/main" id="{C9E88A0B-7A46-5847-AF6D-D1AE37B9DA68}"/>
              </a:ext>
            </a:extLst>
          </p:cNvPr>
          <p:cNvSpPr txBox="1">
            <a:spLocks noChangeArrowheads="1"/>
          </p:cNvSpPr>
          <p:nvPr/>
        </p:nvSpPr>
        <p:spPr bwMode="auto">
          <a:xfrm>
            <a:off x="271463" y="3798888"/>
            <a:ext cx="101250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C2E1-D272-433F-9E22-60C59900CA5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Why resilience</a:t>
            </a:r>
          </a:p>
        </p:txBody>
      </p:sp>
      <p:sp>
        <p:nvSpPr>
          <p:cNvPr id="3" name="Content Placeholder 2">
            <a:extLst>
              <a:ext uri="{FF2B5EF4-FFF2-40B4-BE49-F238E27FC236}">
                <a16:creationId xmlns:a16="http://schemas.microsoft.com/office/drawing/2014/main" id="{0D354EDC-4A95-4BC4-98AF-A7E07C13505B}"/>
              </a:ext>
            </a:extLst>
          </p:cNvPr>
          <p:cNvSpPr>
            <a:spLocks noGrp="1"/>
          </p:cNvSpPr>
          <p:nvPr>
            <p:ph idx="1"/>
          </p:nvPr>
        </p:nvSpPr>
        <p:spPr>
          <a:xfrm>
            <a:off x="754380" y="1440180"/>
            <a:ext cx="10750232" cy="5314950"/>
          </a:xfrm>
        </p:spPr>
        <p:txBody>
          <a:bodyPr>
            <a:normAutofit/>
          </a:bodyPr>
          <a:lstStyle/>
          <a:p>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Resilience is defined by the NHS as “our bounce-back ability in the face of difficulty or challenges. Resilience is the ability to adapt and grow following adversity”.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Resilience is not a trait or a rare ability; in reality, it is found in the average individual, and it can be learned and developed by virtually anyone. Resilience should be considered a process. Most people face adversity and difficulties in their lives from time to time and it is through these experiences that we learn how to cope and develop strategies that will help us in the future.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children and families face many challenges in their everyday life that may weaken resilience or can become overwhelming. These can include, family problems, health difficulties, housing issues, isolation, trauma, discrimination, and poverty. Some families face more than one of these challenges in their daily lives. Learning resilient behaviours from an early age can help children and young people to gain agency over their own mental health and wellbeing and learn important strategies that can help them now and in the future.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46134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3178EFE-E919-4D4A-A87F-843A3216F46E}"/>
              </a:ext>
            </a:extLst>
          </p:cNvPr>
          <p:cNvGrpSpPr/>
          <p:nvPr/>
        </p:nvGrpSpPr>
        <p:grpSpPr>
          <a:xfrm>
            <a:off x="0" y="-13"/>
            <a:ext cx="12192000" cy="6875029"/>
            <a:chOff x="0" y="-13"/>
            <a:chExt cx="12192000" cy="6875029"/>
          </a:xfrm>
        </p:grpSpPr>
        <p:pic>
          <p:nvPicPr>
            <p:cNvPr id="10" name="Picture 9">
              <a:extLst>
                <a:ext uri="{FF2B5EF4-FFF2-40B4-BE49-F238E27FC236}">
                  <a16:creationId xmlns:a16="http://schemas.microsoft.com/office/drawing/2014/main" id="{7ED626ED-8F1A-4B06-A18F-406729A55EB6}"/>
                </a:ext>
              </a:extLst>
            </p:cNvPr>
            <p:cNvPicPr>
              <a:picLocks noChangeAspect="1"/>
            </p:cNvPicPr>
            <p:nvPr/>
          </p:nvPicPr>
          <p:blipFill>
            <a:blip r:embed="rId3"/>
            <a:srcRect/>
            <a:stretch/>
          </p:blipFill>
          <p:spPr>
            <a:xfrm>
              <a:off x="0" y="0"/>
              <a:ext cx="12192000" cy="6858000"/>
            </a:xfrm>
            <a:prstGeom prst="rect">
              <a:avLst/>
            </a:prstGeom>
          </p:spPr>
        </p:pic>
        <p:sp>
          <p:nvSpPr>
            <p:cNvPr id="29" name="Content Placeholder 2">
              <a:extLst>
                <a:ext uri="{FF2B5EF4-FFF2-40B4-BE49-F238E27FC236}">
                  <a16:creationId xmlns:a16="http://schemas.microsoft.com/office/drawing/2014/main" id="{22F13C41-8D37-45C4-B106-1A5F3F3A2D18}"/>
                </a:ext>
              </a:extLst>
            </p:cNvPr>
            <p:cNvSpPr txBox="1">
              <a:spLocks/>
            </p:cNvSpPr>
            <p:nvPr/>
          </p:nvSpPr>
          <p:spPr>
            <a:xfrm>
              <a:off x="10313243" y="6544637"/>
              <a:ext cx="1878757" cy="3303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Clr>
                  <a:srgbClr val="78BF20"/>
                </a:buClr>
                <a:buFont typeface="Arial" panose="020B0604020202020204" pitchFamily="34" charset="0"/>
                <a:buNone/>
              </a:pPr>
              <a:r>
                <a:rPr lang="en-GB" sz="1400" i="1" dirty="0">
                  <a:latin typeface="Open Sans" panose="020B0606030504020204" pitchFamily="34" charset="0"/>
                  <a:ea typeface="Open Sans" panose="020B0606030504020204" pitchFamily="34" charset="0"/>
                  <a:cs typeface="Open Sans" panose="020B0606030504020204" pitchFamily="34" charset="0"/>
                </a:rPr>
                <a:t>(Masten 2014)</a:t>
              </a:r>
            </a:p>
          </p:txBody>
        </p:sp>
        <p:grpSp>
          <p:nvGrpSpPr>
            <p:cNvPr id="9" name="Group 8">
              <a:extLst>
                <a:ext uri="{FF2B5EF4-FFF2-40B4-BE49-F238E27FC236}">
                  <a16:creationId xmlns:a16="http://schemas.microsoft.com/office/drawing/2014/main" id="{799C2995-1E22-445E-B248-AB7BD1EF2FA3}"/>
                </a:ext>
              </a:extLst>
            </p:cNvPr>
            <p:cNvGrpSpPr/>
            <p:nvPr/>
          </p:nvGrpSpPr>
          <p:grpSpPr>
            <a:xfrm>
              <a:off x="0" y="-13"/>
              <a:ext cx="12192000" cy="839972"/>
              <a:chOff x="0" y="-13"/>
              <a:chExt cx="12192000" cy="839972"/>
            </a:xfrm>
          </p:grpSpPr>
          <p:sp>
            <p:nvSpPr>
              <p:cNvPr id="11" name="Rectangle 10">
                <a:extLst>
                  <a:ext uri="{FF2B5EF4-FFF2-40B4-BE49-F238E27FC236}">
                    <a16:creationId xmlns:a16="http://schemas.microsoft.com/office/drawing/2014/main" id="{33FC6E76-6A44-4A67-8485-10B4FEE30F5D}"/>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B8D94FC-6870-4CEE-A688-90B8EDEB6FF0}"/>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How Can We Learn To Be More Resilient?</a:t>
                </a:r>
              </a:p>
            </p:txBody>
          </p:sp>
        </p:grpSp>
        <p:sp>
          <p:nvSpPr>
            <p:cNvPr id="13" name="Content Placeholder 3">
              <a:extLst>
                <a:ext uri="{FF2B5EF4-FFF2-40B4-BE49-F238E27FC236}">
                  <a16:creationId xmlns:a16="http://schemas.microsoft.com/office/drawing/2014/main" id="{C0A3ABCC-F5B8-4ECA-984B-53FFF7D02CC3}"/>
                </a:ext>
              </a:extLst>
            </p:cNvPr>
            <p:cNvSpPr txBox="1">
              <a:spLocks/>
            </p:cNvSpPr>
            <p:nvPr/>
          </p:nvSpPr>
          <p:spPr>
            <a:xfrm>
              <a:off x="237505" y="1817945"/>
              <a:ext cx="4215743" cy="4106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*Strong family relationships</a:t>
              </a:r>
            </a:p>
          </p:txBody>
        </p:sp>
        <p:cxnSp>
          <p:nvCxnSpPr>
            <p:cNvPr id="14" name="Straight Connector 13">
              <a:extLst>
                <a:ext uri="{FF2B5EF4-FFF2-40B4-BE49-F238E27FC236}">
                  <a16:creationId xmlns:a16="http://schemas.microsoft.com/office/drawing/2014/main" id="{12A24A9F-1938-425E-A786-80E00EE71404}"/>
                </a:ext>
              </a:extLst>
            </p:cNvPr>
            <p:cNvCxnSpPr>
              <a:cxnSpLocks/>
            </p:cNvCxnSpPr>
            <p:nvPr/>
          </p:nvCxnSpPr>
          <p:spPr>
            <a:xfrm>
              <a:off x="237506" y="2259524"/>
              <a:ext cx="4215743"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0037FA2D-8B1F-4D3A-9D53-670068E01CC2}"/>
                </a:ext>
              </a:extLst>
            </p:cNvPr>
            <p:cNvSpPr txBox="1">
              <a:spLocks/>
            </p:cNvSpPr>
            <p:nvPr/>
          </p:nvSpPr>
          <p:spPr>
            <a:xfrm>
              <a:off x="237506" y="3611966"/>
              <a:ext cx="2107662" cy="6580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*Supportive social networks</a:t>
              </a:r>
            </a:p>
          </p:txBody>
        </p:sp>
        <p:cxnSp>
          <p:nvCxnSpPr>
            <p:cNvPr id="16" name="Straight Connector 15">
              <a:extLst>
                <a:ext uri="{FF2B5EF4-FFF2-40B4-BE49-F238E27FC236}">
                  <a16:creationId xmlns:a16="http://schemas.microsoft.com/office/drawing/2014/main" id="{DB09DB1A-72DD-491A-A640-480A3A538E33}"/>
                </a:ext>
              </a:extLst>
            </p:cNvPr>
            <p:cNvCxnSpPr>
              <a:cxnSpLocks/>
            </p:cNvCxnSpPr>
            <p:nvPr/>
          </p:nvCxnSpPr>
          <p:spPr>
            <a:xfrm>
              <a:off x="237506" y="4322489"/>
              <a:ext cx="4215743"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sp>
          <p:nvSpPr>
            <p:cNvPr id="17" name="Content Placeholder 3">
              <a:extLst>
                <a:ext uri="{FF2B5EF4-FFF2-40B4-BE49-F238E27FC236}">
                  <a16:creationId xmlns:a16="http://schemas.microsoft.com/office/drawing/2014/main" id="{1BD34C00-8A36-4D18-8DFE-63AE19CD4E95}"/>
                </a:ext>
              </a:extLst>
            </p:cNvPr>
            <p:cNvSpPr txBox="1">
              <a:spLocks/>
            </p:cNvSpPr>
            <p:nvPr/>
          </p:nvSpPr>
          <p:spPr>
            <a:xfrm>
              <a:off x="237295" y="5106952"/>
              <a:ext cx="3237425" cy="4106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*Physical activities</a:t>
              </a:r>
            </a:p>
          </p:txBody>
        </p:sp>
        <p:cxnSp>
          <p:nvCxnSpPr>
            <p:cNvPr id="18" name="Straight Connector 17">
              <a:extLst>
                <a:ext uri="{FF2B5EF4-FFF2-40B4-BE49-F238E27FC236}">
                  <a16:creationId xmlns:a16="http://schemas.microsoft.com/office/drawing/2014/main" id="{CA695B28-4C57-4C39-98F2-F8F6F5470B7C}"/>
                </a:ext>
              </a:extLst>
            </p:cNvPr>
            <p:cNvCxnSpPr>
              <a:cxnSpLocks/>
            </p:cNvCxnSpPr>
            <p:nvPr/>
          </p:nvCxnSpPr>
          <p:spPr>
            <a:xfrm>
              <a:off x="237296" y="5486107"/>
              <a:ext cx="4302431"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86DA9F-8487-46A0-B6BF-9B9135E5DD10}"/>
                </a:ext>
              </a:extLst>
            </p:cNvPr>
            <p:cNvCxnSpPr>
              <a:cxnSpLocks/>
            </p:cNvCxnSpPr>
            <p:nvPr/>
          </p:nvCxnSpPr>
          <p:spPr>
            <a:xfrm>
              <a:off x="7498080" y="1874042"/>
              <a:ext cx="4389120"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099292-5206-4AAE-A552-BCF49B3BD585}"/>
                </a:ext>
              </a:extLst>
            </p:cNvPr>
            <p:cNvCxnSpPr>
              <a:cxnSpLocks/>
            </p:cNvCxnSpPr>
            <p:nvPr/>
          </p:nvCxnSpPr>
          <p:spPr>
            <a:xfrm>
              <a:off x="8229600" y="4270005"/>
              <a:ext cx="3657600"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sp>
          <p:nvSpPr>
            <p:cNvPr id="22" name="Content Placeholder 3">
              <a:extLst>
                <a:ext uri="{FF2B5EF4-FFF2-40B4-BE49-F238E27FC236}">
                  <a16:creationId xmlns:a16="http://schemas.microsoft.com/office/drawing/2014/main" id="{EF7D1CFE-D68C-4D20-982F-1BFD3A26D59D}"/>
                </a:ext>
              </a:extLst>
            </p:cNvPr>
            <p:cNvSpPr txBox="1">
              <a:spLocks/>
            </p:cNvSpPr>
            <p:nvPr/>
          </p:nvSpPr>
          <p:spPr>
            <a:xfrm>
              <a:off x="7690702" y="1137123"/>
              <a:ext cx="4215743" cy="719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Support steps to </a:t>
              </a:r>
            </a:p>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help thinking positively</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Content Placeholder 3">
              <a:extLst>
                <a:ext uri="{FF2B5EF4-FFF2-40B4-BE49-F238E27FC236}">
                  <a16:creationId xmlns:a16="http://schemas.microsoft.com/office/drawing/2014/main" id="{D1D32F6D-301A-4D51-980F-71884FED38F9}"/>
                </a:ext>
              </a:extLst>
            </p:cNvPr>
            <p:cNvSpPr txBox="1">
              <a:spLocks/>
            </p:cNvSpPr>
            <p:nvPr/>
          </p:nvSpPr>
          <p:spPr>
            <a:xfrm>
              <a:off x="7690702" y="3532483"/>
              <a:ext cx="4215743" cy="719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Self regulate and </a:t>
              </a:r>
            </a:p>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manage stress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6" name="Straight Connector 25">
              <a:extLst>
                <a:ext uri="{FF2B5EF4-FFF2-40B4-BE49-F238E27FC236}">
                  <a16:creationId xmlns:a16="http://schemas.microsoft.com/office/drawing/2014/main" id="{2B3DBE37-19C0-436F-AD1A-289E6C735C26}"/>
                </a:ext>
              </a:extLst>
            </p:cNvPr>
            <p:cNvCxnSpPr>
              <a:cxnSpLocks/>
            </p:cNvCxnSpPr>
            <p:nvPr/>
          </p:nvCxnSpPr>
          <p:spPr>
            <a:xfrm>
              <a:off x="7690702" y="5424944"/>
              <a:ext cx="4196498" cy="0"/>
            </a:xfrm>
            <a:prstGeom prst="line">
              <a:avLst/>
            </a:prstGeom>
            <a:ln w="28575">
              <a:solidFill>
                <a:srgbClr val="24135F"/>
              </a:solidFill>
            </a:ln>
          </p:spPr>
          <p:style>
            <a:lnRef idx="1">
              <a:schemeClr val="accent1"/>
            </a:lnRef>
            <a:fillRef idx="0">
              <a:schemeClr val="accent1"/>
            </a:fillRef>
            <a:effectRef idx="0">
              <a:schemeClr val="accent1"/>
            </a:effectRef>
            <a:fontRef idx="minor">
              <a:schemeClr val="tx1"/>
            </a:fontRef>
          </p:style>
        </p:cxnSp>
        <p:sp>
          <p:nvSpPr>
            <p:cNvPr id="27" name="Content Placeholder 3">
              <a:extLst>
                <a:ext uri="{FF2B5EF4-FFF2-40B4-BE49-F238E27FC236}">
                  <a16:creationId xmlns:a16="http://schemas.microsoft.com/office/drawing/2014/main" id="{84D57BB2-65E8-49AD-B10B-0F9027E118E6}"/>
                </a:ext>
              </a:extLst>
            </p:cNvPr>
            <p:cNvSpPr txBox="1">
              <a:spLocks/>
            </p:cNvSpPr>
            <p:nvPr/>
          </p:nvSpPr>
          <p:spPr>
            <a:xfrm>
              <a:off x="7690702" y="4996702"/>
              <a:ext cx="4215743" cy="4106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*Enjoying school/college</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33182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9175F34-AC80-488F-AFF7-3A85577A7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302" y="224149"/>
            <a:ext cx="5783438" cy="5541333"/>
          </a:xfrm>
          <a:prstGeom prst="rect">
            <a:avLst/>
          </a:prstGeom>
        </p:spPr>
      </p:pic>
      <p:sp>
        <p:nvSpPr>
          <p:cNvPr id="3" name="Title 1">
            <a:extLst>
              <a:ext uri="{FF2B5EF4-FFF2-40B4-BE49-F238E27FC236}">
                <a16:creationId xmlns:a16="http://schemas.microsoft.com/office/drawing/2014/main" id="{8B1CAA75-C0C9-48EC-BCE1-E160BDE563B1}"/>
              </a:ext>
            </a:extLst>
          </p:cNvPr>
          <p:cNvSpPr txBox="1">
            <a:spLocks/>
          </p:cNvSpPr>
          <p:nvPr/>
        </p:nvSpPr>
        <p:spPr>
          <a:xfrm>
            <a:off x="7608084" y="1080135"/>
            <a:ext cx="3627912" cy="3592285"/>
          </a:xfrm>
        </p:spPr>
        <p:txBody>
          <a:bodyPr vert="horz" lIns="91440" tIns="45720" rIns="91440" bIns="45720" rtlCol="0" anchor="b">
            <a:norm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eaLnBrk="1" hangingPunct="1"/>
            <a:r>
              <a:rPr lang="en-US" sz="3100" dirty="0">
                <a:solidFill>
                  <a:schemeClr val="accent2">
                    <a:lumMod val="75000"/>
                  </a:schemeClr>
                </a:solidFill>
              </a:rPr>
              <a:t>Looking at all the models in this training.</a:t>
            </a:r>
            <a:br>
              <a:rPr lang="en-US" sz="3100" dirty="0">
                <a:solidFill>
                  <a:schemeClr val="accent2">
                    <a:lumMod val="75000"/>
                  </a:schemeClr>
                </a:solidFill>
              </a:rPr>
            </a:br>
            <a:r>
              <a:rPr lang="en-US" sz="3100" dirty="0">
                <a:solidFill>
                  <a:schemeClr val="accent2">
                    <a:lumMod val="75000"/>
                  </a:schemeClr>
                </a:solidFill>
              </a:rPr>
              <a:t>Can you identify the components that contribute to building resilience? </a:t>
            </a:r>
          </a:p>
        </p:txBody>
      </p:sp>
    </p:spTree>
    <p:extLst>
      <p:ext uri="{BB962C8B-B14F-4D97-AF65-F5344CB8AC3E}">
        <p14:creationId xmlns:p14="http://schemas.microsoft.com/office/powerpoint/2010/main" val="14714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25B60A-4D08-4D0E-90AC-39F21FBA1BC2}"/>
              </a:ext>
            </a:extLst>
          </p:cNvPr>
          <p:cNvSpPr txBox="1"/>
          <p:nvPr/>
        </p:nvSpPr>
        <p:spPr>
          <a:xfrm>
            <a:off x="947956" y="553673"/>
            <a:ext cx="8193947" cy="5133072"/>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Aims of the programme: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provide an adaptable resource for schools and colleges to support parents and carers to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 the provision the school has in place for children and young people to develop their emotional literacy including the PSHE and RSE curriculum currently being taught in school .To develop an understanding of how the schools approaches can be reinforced at home.</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reflect on what resilience is and its importance in preventing later wellbeing and mental health difficulties</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 the early signs of difficulties and where to seek help and support</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Work together with other families to find ways of developing resilient behaviours as a family.</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Become a parent mentor to help facilitate future courses and support other parents through the process.</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5569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BD624-7E10-4972-8E66-9BF8516D6831}"/>
              </a:ext>
            </a:extLst>
          </p:cNvPr>
          <p:cNvSpPr txBox="1"/>
          <p:nvPr/>
        </p:nvSpPr>
        <p:spPr>
          <a:xfrm flipH="1">
            <a:off x="934952" y="545284"/>
            <a:ext cx="10692189"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Over view of the 7 sessions</a:t>
            </a:r>
          </a:p>
        </p:txBody>
      </p:sp>
      <p:sp>
        <p:nvSpPr>
          <p:cNvPr id="3" name="TextBox 2">
            <a:extLst>
              <a:ext uri="{FF2B5EF4-FFF2-40B4-BE49-F238E27FC236}">
                <a16:creationId xmlns:a16="http://schemas.microsoft.com/office/drawing/2014/main" id="{5B7F967C-F866-458F-99B3-D302CAFBA8FD}"/>
              </a:ext>
            </a:extLst>
          </p:cNvPr>
          <p:cNvSpPr txBox="1"/>
          <p:nvPr/>
        </p:nvSpPr>
        <p:spPr>
          <a:xfrm>
            <a:off x="745484" y="1271893"/>
            <a:ext cx="3531765" cy="837152"/>
          </a:xfrm>
          <a:prstGeom prst="rect">
            <a:avLst/>
          </a:prstGeom>
          <a:noFill/>
        </p:spPr>
        <p:txBody>
          <a:bodyPr wrap="square" rtlCol="0">
            <a:spAutoFit/>
          </a:bodyPr>
          <a:lstStyle/>
          <a:p>
            <a:pPr>
              <a:lnSpc>
                <a:spcPct val="115000"/>
              </a:lnSpc>
              <a:spcAft>
                <a:spcPts val="1000"/>
              </a:spcAft>
            </a:pPr>
            <a:r>
              <a:rPr lang="en-GB" sz="1800" b="1" dirty="0">
                <a:solidFill>
                  <a:schemeClr val="tx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Session 1</a:t>
            </a:r>
            <a:r>
              <a:rPr lang="en-GB" sz="1800" b="1" dirty="0">
                <a:solidFill>
                  <a:srgbClr val="07AF87"/>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en-GB" sz="1800" b="1" dirty="0">
                <a:solidFill>
                  <a:srgbClr val="07AF87"/>
                </a:solidFill>
                <a:effectLst/>
                <a:latin typeface="Arial" panose="020B0604020202020204" pitchFamily="34" charset="0"/>
                <a:ea typeface="Times New Roman" panose="02020603050405020304" pitchFamily="18" charset="0"/>
                <a:cs typeface="Times New Roman" panose="02020603050405020304" pitchFamily="18" charset="0"/>
              </a:rPr>
              <a:t>Exploring resilience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3F26E6B-827B-482F-9CB0-A68BEA233109}"/>
              </a:ext>
            </a:extLst>
          </p:cNvPr>
          <p:cNvSpPr txBox="1"/>
          <p:nvPr/>
        </p:nvSpPr>
        <p:spPr>
          <a:xfrm>
            <a:off x="4872375" y="1192580"/>
            <a:ext cx="2817341" cy="1474250"/>
          </a:xfrm>
          <a:prstGeom prst="rect">
            <a:avLst/>
          </a:prstGeom>
          <a:noFill/>
        </p:spPr>
        <p:txBody>
          <a:bodyPr wrap="square" rtlCol="0">
            <a:spAutoFit/>
          </a:bodyPr>
          <a:lstStyle/>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Session 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b="1" dirty="0">
                <a:solidFill>
                  <a:srgbClr val="07AF87"/>
                </a:solidFill>
                <a:effectLst/>
                <a:latin typeface="Arial" panose="020B0604020202020204" pitchFamily="34" charset="0"/>
                <a:ea typeface="Times New Roman" panose="02020603050405020304" pitchFamily="18" charset="0"/>
                <a:cs typeface="Times New Roman" panose="02020603050405020304" pitchFamily="18" charset="0"/>
              </a:rPr>
              <a:t>understanding relationships and emotions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D0E1CE4-7B13-45D5-8984-8AD872F48229}"/>
              </a:ext>
            </a:extLst>
          </p:cNvPr>
          <p:cNvSpPr txBox="1"/>
          <p:nvPr/>
        </p:nvSpPr>
        <p:spPr>
          <a:xfrm flipH="1">
            <a:off x="8971004" y="864972"/>
            <a:ext cx="1964725" cy="1664558"/>
          </a:xfrm>
          <a:prstGeom prst="rect">
            <a:avLst/>
          </a:prstGeom>
          <a:noFill/>
        </p:spPr>
        <p:txBody>
          <a:bodyPr wrap="square" rtlCol="0">
            <a:spAutoFit/>
          </a:bodyPr>
          <a:lstStyle/>
          <a:p>
            <a:pPr>
              <a:lnSpc>
                <a:spcPct val="115000"/>
              </a:lnSpc>
              <a:spcAft>
                <a:spcPts val="1000"/>
              </a:spcAft>
            </a:pPr>
            <a:r>
              <a:rPr lang="en-GB" sz="1800" b="1" dirty="0">
                <a:solidFill>
                  <a:schemeClr val="tx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Session 3: </a:t>
            </a:r>
            <a:r>
              <a:rPr lang="en-GB" sz="1800" b="1" dirty="0">
                <a:solidFill>
                  <a:srgbClr val="07AF87"/>
                </a:solidFill>
                <a:effectLst/>
                <a:latin typeface="Arial" panose="020B0604020202020204" pitchFamily="34" charset="0"/>
                <a:ea typeface="Times New Roman" panose="02020603050405020304" pitchFamily="18" charset="0"/>
                <a:cs typeface="Times New Roman" panose="02020603050405020304" pitchFamily="18" charset="0"/>
              </a:rPr>
              <a:t>Building resilience: Looking after ourselves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205C8B7-828A-4C7A-9409-3237118A2A40}"/>
              </a:ext>
            </a:extLst>
          </p:cNvPr>
          <p:cNvSpPr txBox="1"/>
          <p:nvPr/>
        </p:nvSpPr>
        <p:spPr>
          <a:xfrm>
            <a:off x="630194" y="3027405"/>
            <a:ext cx="2804984" cy="1792798"/>
          </a:xfrm>
          <a:prstGeom prst="rect">
            <a:avLst/>
          </a:prstGeom>
          <a:noFill/>
        </p:spPr>
        <p:txBody>
          <a:bodyPr wrap="square" rtlCol="0">
            <a:spAutoFit/>
          </a:bodyPr>
          <a:lstStyle/>
          <a:p>
            <a:pPr>
              <a:lnSpc>
                <a:spcPct val="115000"/>
              </a:lnSpc>
              <a:spcAft>
                <a:spcPts val="1000"/>
              </a:spcAft>
            </a:pPr>
            <a:r>
              <a:rPr lang="en-GB" sz="1800" b="1" dirty="0">
                <a:solidFill>
                  <a:schemeClr val="tx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Session 4: </a:t>
            </a:r>
          </a:p>
          <a:p>
            <a:pPr>
              <a:lnSpc>
                <a:spcPct val="115000"/>
              </a:lnSpc>
              <a:spcAft>
                <a:spcPts val="1000"/>
              </a:spcAft>
            </a:pPr>
            <a:r>
              <a:rPr lang="en-GB" sz="1800" b="1" dirty="0">
                <a:solidFill>
                  <a:srgbClr val="07AF87"/>
                </a:solidFill>
                <a:effectLst/>
                <a:latin typeface="Arial" panose="020B0604020202020204" pitchFamily="34" charset="0"/>
                <a:ea typeface="Times New Roman" panose="02020603050405020304" pitchFamily="18" charset="0"/>
                <a:cs typeface="Times New Roman" panose="02020603050405020304" pitchFamily="18" charset="0"/>
              </a:rPr>
              <a:t>Building resilience: Supporting our children to stay safe when using technology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970DB2A-ADA4-4A2D-948C-417B61F26F2D}"/>
              </a:ext>
            </a:extLst>
          </p:cNvPr>
          <p:cNvSpPr txBox="1"/>
          <p:nvPr/>
        </p:nvSpPr>
        <p:spPr>
          <a:xfrm>
            <a:off x="4277248" y="3682313"/>
            <a:ext cx="1818751" cy="1983107"/>
          </a:xfrm>
          <a:prstGeom prst="rect">
            <a:avLst/>
          </a:prstGeom>
          <a:noFill/>
        </p:spPr>
        <p:txBody>
          <a:bodyPr wrap="square" rtlCol="0">
            <a:spAutoFit/>
          </a:bodyPr>
          <a:lstStyle/>
          <a:p>
            <a:pPr>
              <a:lnSpc>
                <a:spcPct val="115000"/>
              </a:lnSpc>
              <a:spcAft>
                <a:spcPts val="1000"/>
              </a:spcAft>
            </a:pPr>
            <a:r>
              <a:rPr lang="en-GB" sz="1800" b="1" dirty="0">
                <a:solidFill>
                  <a:schemeClr val="tx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Session 5: </a:t>
            </a:r>
            <a:r>
              <a:rPr lang="en-GB" sz="1800" dirty="0">
                <a:solidFill>
                  <a:srgbClr val="07AF87"/>
                </a:solidFill>
                <a:effectLst/>
                <a:latin typeface="Arial" panose="020B0604020202020204" pitchFamily="34" charset="0"/>
                <a:ea typeface="Times New Roman" panose="02020603050405020304" pitchFamily="18" charset="0"/>
                <a:cs typeface="Times New Roman" panose="02020603050405020304" pitchFamily="18" charset="0"/>
              </a:rPr>
              <a:t>Understanding mental health and wellbeing difficulties in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DF57B73-301B-4806-B746-17F35C81FB09}"/>
              </a:ext>
            </a:extLst>
          </p:cNvPr>
          <p:cNvSpPr txBox="1"/>
          <p:nvPr/>
        </p:nvSpPr>
        <p:spPr>
          <a:xfrm>
            <a:off x="6870105" y="3272797"/>
            <a:ext cx="2003857" cy="2111347"/>
          </a:xfrm>
          <a:prstGeom prst="rect">
            <a:avLst/>
          </a:prstGeom>
          <a:noFill/>
        </p:spPr>
        <p:txBody>
          <a:bodyPr wrap="square" rtlCol="0">
            <a:spAutoFit/>
          </a:bodyPr>
          <a:lstStyle/>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Session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Building resilience: the importance of physical activity and creativity.</a:t>
            </a:r>
            <a:endParaRPr lang="en-GB"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EDCE173-8742-4466-A2E9-65D313C0461F}"/>
              </a:ext>
            </a:extLst>
          </p:cNvPr>
          <p:cNvSpPr txBox="1"/>
          <p:nvPr/>
        </p:nvSpPr>
        <p:spPr>
          <a:xfrm>
            <a:off x="9514703" y="3272797"/>
            <a:ext cx="1878227" cy="1792798"/>
          </a:xfrm>
          <a:prstGeom prst="rect">
            <a:avLst/>
          </a:prstGeom>
          <a:noFill/>
        </p:spPr>
        <p:txBody>
          <a:bodyPr wrap="square" rtlCol="0">
            <a:spAutoFit/>
          </a:bodyPr>
          <a:lstStyle/>
          <a:p>
            <a:pPr>
              <a:lnSpc>
                <a:spcPct val="115000"/>
              </a:lnSpc>
              <a:spcAft>
                <a:spcPts val="1000"/>
              </a:spcAft>
            </a:pPr>
            <a:r>
              <a:rPr lang="en-GB" sz="1800" b="1" dirty="0">
                <a:solidFill>
                  <a:schemeClr val="tx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Session 7</a:t>
            </a:r>
          </a:p>
          <a:p>
            <a:pPr>
              <a:lnSpc>
                <a:spcPct val="115000"/>
              </a:lnSpc>
              <a:spcAft>
                <a:spcPts val="1000"/>
              </a:spcAft>
            </a:pPr>
            <a:r>
              <a:rPr lang="en-GB" sz="1800" b="1" dirty="0">
                <a:solidFill>
                  <a:srgbClr val="07AF87"/>
                </a:solidFill>
                <a:effectLst/>
                <a:latin typeface="Arial" panose="020B0604020202020204" pitchFamily="34" charset="0"/>
                <a:ea typeface="Times New Roman" panose="02020603050405020304" pitchFamily="18" charset="0"/>
                <a:cs typeface="Times New Roman" panose="02020603050405020304" pitchFamily="18" charset="0"/>
              </a:rPr>
              <a:t>Building resilience: Celebrating our resilience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83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A4C3A-AA11-4909-8628-10DE6E281100}"/>
              </a:ext>
            </a:extLst>
          </p:cNvPr>
          <p:cNvSpPr txBox="1"/>
          <p:nvPr/>
        </p:nvSpPr>
        <p:spPr>
          <a:xfrm>
            <a:off x="517321" y="-603770"/>
            <a:ext cx="11157357" cy="6454524"/>
          </a:xfrm>
          <a:prstGeom prst="rect">
            <a:avLst/>
          </a:prstGeom>
          <a:noFill/>
        </p:spPr>
        <p:txBody>
          <a:bodyPr wrap="square">
            <a:spAutoFit/>
          </a:bodyPr>
          <a:lstStyle/>
          <a:p>
            <a:pPr>
              <a:lnSpc>
                <a:spcPct val="115000"/>
              </a:lnSpc>
              <a:spcAft>
                <a:spcPts val="1000"/>
              </a:spcAft>
            </a:pPr>
            <a:endParaRPr lang="en-GB" sz="1400" b="1" dirty="0">
              <a:solidFill>
                <a:srgbClr val="D60093"/>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endParaRPr lang="en-GB" sz="1400" b="1" dirty="0">
              <a:solidFill>
                <a:srgbClr val="D6009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sz="1400" b="1" dirty="0">
                <a:solidFill>
                  <a:srgbClr val="D60093"/>
                </a:solidFill>
                <a:effectLst/>
                <a:latin typeface="Arial" panose="020B0604020202020204" pitchFamily="34" charset="0"/>
                <a:ea typeface="Times New Roman" panose="02020603050405020304" pitchFamily="18" charset="0"/>
                <a:cs typeface="Arial" panose="020B0604020202020204" pitchFamily="34" charset="0"/>
              </a:rPr>
              <a:t>Wellbeing First </a:t>
            </a:r>
            <a:r>
              <a:rPr lang="en-GB" sz="1400" dirty="0">
                <a:latin typeface="Arial" panose="020B0604020202020204" pitchFamily="34" charset="0"/>
                <a:ea typeface="Times New Roman" panose="02020603050405020304" pitchFamily="18" charset="0"/>
                <a:cs typeface="Arial" panose="020B0604020202020204" pitchFamily="34" charset="0"/>
              </a:rPr>
              <a:t>:</a:t>
            </a:r>
            <a:r>
              <a:rPr lang="en-GB" sz="1400" b="1" dirty="0">
                <a:solidFill>
                  <a:srgbClr val="D60093"/>
                </a:solidFill>
                <a:effectLst/>
                <a:latin typeface="Arial" panose="020B0604020202020204" pitchFamily="34" charset="0"/>
                <a:ea typeface="Times New Roman" panose="02020603050405020304" pitchFamily="18" charset="0"/>
                <a:cs typeface="Arial" panose="020B0604020202020204" pitchFamily="34" charset="0"/>
              </a:rPr>
              <a:t>Building resilient families for the future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b="1" dirty="0">
                <a:effectLst/>
                <a:latin typeface="Arial" panose="020B0604020202020204" pitchFamily="34" charset="0"/>
                <a:ea typeface="Times New Roman" panose="02020603050405020304" pitchFamily="18" charset="0"/>
                <a:cs typeface="Arial" panose="020B0604020202020204" pitchFamily="34" charset="0"/>
              </a:rPr>
              <a:t> </a:t>
            </a:r>
            <a:r>
              <a:rPr lang="en-GB" sz="1400" b="1" dirty="0">
                <a:solidFill>
                  <a:srgbClr val="07AF87"/>
                </a:solidFill>
                <a:effectLst/>
                <a:latin typeface="Arial" panose="020B0604020202020204" pitchFamily="34" charset="0"/>
                <a:ea typeface="Times New Roman" panose="02020603050405020304" pitchFamily="18" charset="0"/>
                <a:cs typeface="Arial" panose="020B0604020202020204" pitchFamily="34" charset="0"/>
              </a:rPr>
              <a:t>Session 1: Building resilience: Exploring resilience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b="1" dirty="0">
                <a:effectLst/>
                <a:latin typeface="Arial" panose="020B0604020202020204" pitchFamily="34" charset="0"/>
                <a:ea typeface="Times New Roman" panose="02020603050405020304" pitchFamily="18" charset="0"/>
                <a:cs typeface="Arial" panose="020B0604020202020204" pitchFamily="34" charset="0"/>
              </a:rPr>
              <a:t>Aims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To create a safe, emotionally warm and confidential space for working together</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To understand the current context and focus in schools on developing resilience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To explore models and ideas of resilience.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b="1" dirty="0">
                <a:effectLst/>
                <a:latin typeface="Arial" panose="020B0604020202020204" pitchFamily="34" charset="0"/>
                <a:ea typeface="Times New Roman" panose="02020603050405020304" pitchFamily="18" charset="0"/>
                <a:cs typeface="Arial" panose="020B0604020202020204" pitchFamily="34" charset="0"/>
              </a:rPr>
              <a:t>Activities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Introductions, ground rules, creating a friendly safe and confidential space. Why are we here. Commitment to attending, survey/questionnaire. Setting expectations.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Why resilience and current mental health context, resilience pp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Explore our own resilience activity, hearing personal stories. Confirmation that we all have resilience, and we can teach this to our children</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What are some of the barriers we are facing as families? Discussion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Outline the themes for planned sessions and what they will be covering and ask the group if there are other areas that they would like the sessions to include.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Reflection and discussion</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883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A4C3A-AA11-4909-8628-10DE6E281100}"/>
              </a:ext>
            </a:extLst>
          </p:cNvPr>
          <p:cNvSpPr txBox="1"/>
          <p:nvPr/>
        </p:nvSpPr>
        <p:spPr>
          <a:xfrm>
            <a:off x="335281" y="-278650"/>
            <a:ext cx="5587999" cy="3119252"/>
          </a:xfrm>
          <a:prstGeom prst="rect">
            <a:avLst/>
          </a:prstGeom>
          <a:noFill/>
        </p:spPr>
        <p:txBody>
          <a:bodyPr wrap="square">
            <a:spAutoFit/>
          </a:bodyPr>
          <a:lstStyle/>
          <a:p>
            <a:pPr>
              <a:lnSpc>
                <a:spcPct val="115000"/>
              </a:lnSpc>
              <a:spcAft>
                <a:spcPts val="1000"/>
              </a:spcAft>
            </a:pPr>
            <a:endParaRPr lang="en-GB" sz="1400" b="1" dirty="0">
              <a:solidFill>
                <a:srgbClr val="D60093"/>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endParaRPr lang="en-GB" sz="1400" b="1" dirty="0">
              <a:solidFill>
                <a:srgbClr val="D6009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sz="2000" b="1" dirty="0">
                <a:solidFill>
                  <a:srgbClr val="D60093"/>
                </a:solidFill>
                <a:effectLst/>
                <a:latin typeface="Arial" panose="020B0604020202020204" pitchFamily="34" charset="0"/>
                <a:ea typeface="Times New Roman" panose="02020603050405020304" pitchFamily="18" charset="0"/>
                <a:cs typeface="Arial" panose="020B0604020202020204" pitchFamily="34" charset="0"/>
              </a:rPr>
              <a:t>Wellbeing First </a:t>
            </a:r>
            <a:r>
              <a:rPr lang="en-GB" sz="2000" dirty="0">
                <a:latin typeface="Arial" panose="020B0604020202020204" pitchFamily="34" charset="0"/>
                <a:ea typeface="Times New Roman" panose="02020603050405020304" pitchFamily="18" charset="0"/>
                <a:cs typeface="Arial" panose="020B0604020202020204" pitchFamily="34" charset="0"/>
              </a:rPr>
              <a:t>:</a:t>
            </a:r>
            <a:r>
              <a:rPr lang="en-GB" sz="2000" b="1" dirty="0">
                <a:solidFill>
                  <a:srgbClr val="D60093"/>
                </a:solidFill>
                <a:effectLst/>
                <a:latin typeface="Arial" panose="020B0604020202020204" pitchFamily="34" charset="0"/>
                <a:ea typeface="Times New Roman" panose="02020603050405020304" pitchFamily="18" charset="0"/>
                <a:cs typeface="Arial" panose="020B0604020202020204" pitchFamily="34" charset="0"/>
              </a:rPr>
              <a:t>Building resilient families for the future</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2000" b="1" dirty="0">
                <a:effectLst/>
                <a:latin typeface="Arial" panose="020B0604020202020204" pitchFamily="34" charset="0"/>
                <a:ea typeface="Times New Roman" panose="02020603050405020304" pitchFamily="18" charset="0"/>
                <a:cs typeface="Arial" panose="020B0604020202020204" pitchFamily="34" charset="0"/>
              </a:rPr>
              <a:t> </a:t>
            </a:r>
            <a:r>
              <a:rPr lang="en-GB" sz="2000" b="1" dirty="0">
                <a:solidFill>
                  <a:srgbClr val="07AF87"/>
                </a:solidFill>
                <a:effectLst/>
                <a:latin typeface="Arial" panose="020B0604020202020204" pitchFamily="34" charset="0"/>
                <a:ea typeface="Times New Roman" panose="02020603050405020304" pitchFamily="18" charset="0"/>
                <a:cs typeface="Arial" panose="020B0604020202020204" pitchFamily="34" charset="0"/>
              </a:rPr>
              <a:t>Session 4: Building resilience:  Looking after ourselves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b="1" dirty="0">
                <a:solidFill>
                  <a:srgbClr val="07AF87"/>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1D20D6B1-83A9-4352-9EC1-6BB0FAD03A32}"/>
              </a:ext>
            </a:extLst>
          </p:cNvPr>
          <p:cNvSpPr txBox="1"/>
          <p:nvPr/>
        </p:nvSpPr>
        <p:spPr>
          <a:xfrm>
            <a:off x="335281" y="2146405"/>
            <a:ext cx="3434081" cy="3323474"/>
          </a:xfrm>
          <a:prstGeom prst="rect">
            <a:avLst/>
          </a:prstGeom>
          <a:noFill/>
        </p:spPr>
        <p:txBody>
          <a:bodyPr wrap="square" rtlCol="0">
            <a:spAutoFit/>
          </a:bodyPr>
          <a:lstStyle/>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Aims: To understand the importance of: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knowing ourselves and looking after our own needs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understanding our children through planned quality time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supportive social networks in the development of resilience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F739471-F843-4C83-87BB-591457E2F48F}"/>
              </a:ext>
            </a:extLst>
          </p:cNvPr>
          <p:cNvSpPr txBox="1"/>
          <p:nvPr/>
        </p:nvSpPr>
        <p:spPr>
          <a:xfrm>
            <a:off x="5670958" y="606264"/>
            <a:ext cx="6425967" cy="4920321"/>
          </a:xfrm>
          <a:prstGeom prst="rect">
            <a:avLst/>
          </a:prstGeom>
          <a:noFill/>
        </p:spPr>
        <p:txBody>
          <a:bodyPr wrap="square" rtlCol="0">
            <a:spAutoFit/>
          </a:bodyPr>
          <a:lstStyle/>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Activities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Revisit the model of resilience to place today’s themes in context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draw a social network map for your family, how could this be strengthened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Create a self-care plan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Identify activities and places for wellbeing in the local area.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Resources: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Public health England “Every Mind Matters” self-care tool kit. Video and free online plan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Self-care tips for parents Anna Freud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Reflection/discussion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9F4791-489B-42FB-9A45-63113BFD8A06}"/>
              </a:ext>
            </a:extLst>
          </p:cNvPr>
          <p:cNvSpPr txBox="1"/>
          <p:nvPr/>
        </p:nvSpPr>
        <p:spPr>
          <a:xfrm>
            <a:off x="2273417" y="5469879"/>
            <a:ext cx="6996418" cy="708912"/>
          </a:xfrm>
          <a:prstGeom prst="rect">
            <a:avLst/>
          </a:prstGeom>
          <a:noFill/>
          <a:ln w="19050">
            <a:solidFill>
              <a:srgbClr val="288876"/>
            </a:solidFill>
          </a:ln>
        </p:spPr>
        <p:txBody>
          <a:bodyPr wrap="square" rtlCol="0">
            <a:spAutoFit/>
          </a:bodyPr>
          <a:lstStyle/>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Homework: </a:t>
            </a:r>
            <a:r>
              <a:rPr lang="en-GB" sz="1800" dirty="0">
                <a:solidFill>
                  <a:srgbClr val="288876"/>
                </a:solidFill>
                <a:effectLst/>
                <a:latin typeface="Arial" panose="020B0604020202020204" pitchFamily="34" charset="0"/>
                <a:ea typeface="Times New Roman" panose="02020603050405020304" pitchFamily="18" charset="0"/>
                <a:cs typeface="Times New Roman" panose="02020603050405020304" pitchFamily="18" charset="0"/>
              </a:rPr>
              <a:t>Choose two things from your selfcare plan to do this week and tell the group how it has made you feel.</a:t>
            </a:r>
            <a:endParaRPr lang="en-GB" sz="1800" dirty="0">
              <a:solidFill>
                <a:srgbClr val="28887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1482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04934D-C37F-4ED3-A69D-BAE1DECD68C4}"/>
              </a:ext>
            </a:extLst>
          </p:cNvPr>
          <p:cNvSpPr txBox="1">
            <a:spLocks/>
          </p:cNvSpPr>
          <p:nvPr/>
        </p:nvSpPr>
        <p:spPr>
          <a:xfrm>
            <a:off x="2152072" y="2595419"/>
            <a:ext cx="9144000" cy="665162"/>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endParaRPr lang="en-GB" dirty="0"/>
          </a:p>
        </p:txBody>
      </p:sp>
      <p:sp>
        <p:nvSpPr>
          <p:cNvPr id="4" name="TextBox 3">
            <a:extLst>
              <a:ext uri="{FF2B5EF4-FFF2-40B4-BE49-F238E27FC236}">
                <a16:creationId xmlns:a16="http://schemas.microsoft.com/office/drawing/2014/main" id="{56846E31-7989-8091-EC4C-AAFD5827D6AA}"/>
              </a:ext>
            </a:extLst>
          </p:cNvPr>
          <p:cNvSpPr txBox="1"/>
          <p:nvPr/>
        </p:nvSpPr>
        <p:spPr>
          <a:xfrm>
            <a:off x="348438" y="50818"/>
            <a:ext cx="3955114" cy="2062103"/>
          </a:xfrm>
          <a:prstGeom prst="rect">
            <a:avLst/>
          </a:prstGeom>
          <a:noFill/>
          <a:ln w="38100">
            <a:solidFill>
              <a:srgbClr val="00CC99"/>
            </a:solidFill>
          </a:ln>
        </p:spPr>
        <p:txBody>
          <a:bodyPr wrap="square" rtlCol="0">
            <a:spAutoFit/>
          </a:bodyPr>
          <a:lstStyle/>
          <a:p>
            <a:pPr defTabSz="914400" eaLnBrk="1" hangingPunct="1"/>
            <a:r>
              <a:rPr lang="en-GB" sz="2800" b="1" dirty="0">
                <a:latin typeface="Arial" panose="020B0604020202020204" pitchFamily="34" charset="0"/>
                <a:cs typeface="Arial" panose="020B0604020202020204" pitchFamily="34" charset="0"/>
              </a:rPr>
              <a:t>Who is this program for?</a:t>
            </a:r>
          </a:p>
          <a:p>
            <a:pPr marL="342900" indent="-342900" defTabSz="914400" eaLnBrk="1" hangingPunct="1">
              <a:buFont typeface="Arial" panose="020B0604020202020204" pitchFamily="34" charset="0"/>
              <a:buChar char="•"/>
            </a:pPr>
            <a:r>
              <a:rPr lang="en-GB" sz="2400" dirty="0">
                <a:latin typeface="Arial" panose="020B0604020202020204" pitchFamily="34" charset="0"/>
                <a:cs typeface="Arial" panose="020B0604020202020204" pitchFamily="34" charset="0"/>
              </a:rPr>
              <a:t>Identifying who is more at risk?</a:t>
            </a:r>
          </a:p>
          <a:p>
            <a:pPr marL="342900" indent="-342900" defTabSz="914400" eaLnBrk="1" hangingPunct="1">
              <a:buFont typeface="Arial" panose="020B0604020202020204" pitchFamily="34" charset="0"/>
              <a:buChar char="•"/>
            </a:pPr>
            <a:r>
              <a:rPr lang="en-GB" sz="2400" dirty="0">
                <a:latin typeface="Arial" panose="020B0604020202020204" pitchFamily="34" charset="0"/>
                <a:cs typeface="Arial" panose="020B0604020202020204" pitchFamily="34" charset="0"/>
              </a:rPr>
              <a:t>Targeted or universal?</a:t>
            </a:r>
            <a:endParaRPr lang="en-GB" sz="2400" dirty="0"/>
          </a:p>
        </p:txBody>
      </p:sp>
      <p:sp>
        <p:nvSpPr>
          <p:cNvPr id="5" name="TextBox 4">
            <a:extLst>
              <a:ext uri="{FF2B5EF4-FFF2-40B4-BE49-F238E27FC236}">
                <a16:creationId xmlns:a16="http://schemas.microsoft.com/office/drawing/2014/main" id="{5106F233-4843-5037-70C6-B0FDD101B8F8}"/>
              </a:ext>
            </a:extLst>
          </p:cNvPr>
          <p:cNvSpPr txBox="1"/>
          <p:nvPr/>
        </p:nvSpPr>
        <p:spPr>
          <a:xfrm>
            <a:off x="5108895" y="3093440"/>
            <a:ext cx="4739779" cy="3108543"/>
          </a:xfrm>
          <a:prstGeom prst="rect">
            <a:avLst/>
          </a:prstGeom>
          <a:noFill/>
          <a:ln w="38100">
            <a:solidFill>
              <a:srgbClr val="00CC99"/>
            </a:solidFill>
          </a:ln>
        </p:spPr>
        <p:txBody>
          <a:bodyPr wrap="square" rtlCol="0">
            <a:spAutoFit/>
          </a:bodyPr>
          <a:lstStyle/>
          <a:p>
            <a:r>
              <a:rPr lang="en-GB" sz="2800" b="1" dirty="0">
                <a:latin typeface="Arial" panose="020B0604020202020204" pitchFamily="34" charset="0"/>
                <a:cs typeface="Arial" panose="020B0604020202020204" pitchFamily="34" charset="0"/>
              </a:rPr>
              <a:t>Choosing facilitators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Experienced with working with families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Collaborative/multi agency approach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Trauma informed</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Mental health first aid trained</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Understands resilience  </a:t>
            </a:r>
          </a:p>
        </p:txBody>
      </p:sp>
      <p:pic>
        <p:nvPicPr>
          <p:cNvPr id="7" name="Picture 6" descr="A picture containing person, indoor, wall, people&#10;&#10;Description automatically generated">
            <a:extLst>
              <a:ext uri="{FF2B5EF4-FFF2-40B4-BE49-F238E27FC236}">
                <a16:creationId xmlns:a16="http://schemas.microsoft.com/office/drawing/2014/main" id="{1393CCDE-589F-116A-0230-8D83DF5702B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34129" y="3093440"/>
            <a:ext cx="3869423" cy="2579615"/>
          </a:xfrm>
          <a:prstGeom prst="rect">
            <a:avLst/>
          </a:prstGeom>
        </p:spPr>
      </p:pic>
      <p:pic>
        <p:nvPicPr>
          <p:cNvPr id="11" name="Picture 10" descr="A family eating at a table&#10;&#10;Description automatically generated with low confidence">
            <a:extLst>
              <a:ext uri="{FF2B5EF4-FFF2-40B4-BE49-F238E27FC236}">
                <a16:creationId xmlns:a16="http://schemas.microsoft.com/office/drawing/2014/main" id="{0302BDE1-3779-7848-FB65-995690F56EC9}"/>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5424148" y="64101"/>
            <a:ext cx="4109197" cy="2895687"/>
          </a:xfrm>
          <a:prstGeom prst="rect">
            <a:avLst/>
          </a:prstGeom>
        </p:spPr>
      </p:pic>
      <p:sp>
        <p:nvSpPr>
          <p:cNvPr id="12" name="TextBox 11">
            <a:extLst>
              <a:ext uri="{FF2B5EF4-FFF2-40B4-BE49-F238E27FC236}">
                <a16:creationId xmlns:a16="http://schemas.microsoft.com/office/drawing/2014/main" id="{C75AF82A-22AC-7994-4352-CEC2673D0A82}"/>
              </a:ext>
            </a:extLst>
          </p:cNvPr>
          <p:cNvSpPr txBox="1"/>
          <p:nvPr/>
        </p:nvSpPr>
        <p:spPr>
          <a:xfrm>
            <a:off x="5663922" y="2987803"/>
            <a:ext cx="3869423" cy="230832"/>
          </a:xfrm>
          <a:prstGeom prst="rect">
            <a:avLst/>
          </a:prstGeom>
          <a:noFill/>
        </p:spPr>
        <p:txBody>
          <a:bodyPr wrap="square" rtlCol="0">
            <a:spAutoFit/>
          </a:bodyPr>
          <a:lstStyle/>
          <a:p>
            <a:r>
              <a:rPr lang="en-GB" sz="900" dirty="0">
                <a:hlinkClick r:id="rId6" tooltip="https://www.flickr.com/photos/usdagov/16784233542/"/>
              </a:rPr>
              <a:t>This Photo</a:t>
            </a:r>
            <a:r>
              <a:rPr lang="en-GB" sz="900" dirty="0"/>
              <a:t> by Unknown Author is licensed under </a:t>
            </a:r>
            <a:r>
              <a:rPr lang="en-GB" sz="900" dirty="0">
                <a:hlinkClick r:id="rId7" tooltip="https://creativecommons.org/licenses/by/3.0/"/>
              </a:rPr>
              <a:t>CC BY</a:t>
            </a:r>
            <a:endParaRPr lang="en-GB" sz="900" dirty="0"/>
          </a:p>
        </p:txBody>
      </p:sp>
    </p:spTree>
    <p:extLst>
      <p:ext uri="{BB962C8B-B14F-4D97-AF65-F5344CB8AC3E}">
        <p14:creationId xmlns:p14="http://schemas.microsoft.com/office/powerpoint/2010/main" val="261864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F206D66-EC9C-412C-B9EB-FDEBFD9698C1}"/>
              </a:ext>
            </a:extLst>
          </p:cNvPr>
          <p:cNvGrpSpPr/>
          <p:nvPr/>
        </p:nvGrpSpPr>
        <p:grpSpPr>
          <a:xfrm>
            <a:off x="0" y="231998"/>
            <a:ext cx="12192000" cy="6875029"/>
            <a:chOff x="0" y="-13"/>
            <a:chExt cx="12192000" cy="6875029"/>
          </a:xfrm>
        </p:grpSpPr>
        <p:sp>
          <p:nvSpPr>
            <p:cNvPr id="11" name="Content Placeholder 2">
              <a:extLst>
                <a:ext uri="{FF2B5EF4-FFF2-40B4-BE49-F238E27FC236}">
                  <a16:creationId xmlns:a16="http://schemas.microsoft.com/office/drawing/2014/main" id="{061A8BE5-0B07-48C0-B301-D6D54F6EC655}"/>
                </a:ext>
              </a:extLst>
            </p:cNvPr>
            <p:cNvSpPr txBox="1">
              <a:spLocks/>
            </p:cNvSpPr>
            <p:nvPr/>
          </p:nvSpPr>
          <p:spPr>
            <a:xfrm>
              <a:off x="10313243" y="6544637"/>
              <a:ext cx="1878757" cy="3303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Clr>
                  <a:srgbClr val="78BF20"/>
                </a:buClr>
                <a:buFont typeface="Arial" panose="020B0604020202020204" pitchFamily="34" charset="0"/>
                <a:buNone/>
              </a:pPr>
              <a:r>
                <a:rPr lang="en-GB" sz="1400" i="1" dirty="0">
                  <a:latin typeface="Open Sans" panose="020B0606030504020204" pitchFamily="34" charset="0"/>
                  <a:ea typeface="Open Sans" panose="020B0606030504020204" pitchFamily="34" charset="0"/>
                  <a:cs typeface="Open Sans" panose="020B0606030504020204" pitchFamily="34" charset="0"/>
                </a:rPr>
                <a:t>(Shonkoff 2017)</a:t>
              </a:r>
            </a:p>
          </p:txBody>
        </p:sp>
        <p:grpSp>
          <p:nvGrpSpPr>
            <p:cNvPr id="8" name="Group 7">
              <a:extLst>
                <a:ext uri="{FF2B5EF4-FFF2-40B4-BE49-F238E27FC236}">
                  <a16:creationId xmlns:a16="http://schemas.microsoft.com/office/drawing/2014/main" id="{517C6042-9AD3-4D43-BEF9-BA08283BB678}"/>
                </a:ext>
              </a:extLst>
            </p:cNvPr>
            <p:cNvGrpSpPr/>
            <p:nvPr/>
          </p:nvGrpSpPr>
          <p:grpSpPr>
            <a:xfrm>
              <a:off x="0" y="-13"/>
              <a:ext cx="12192000" cy="839972"/>
              <a:chOff x="0" y="-13"/>
              <a:chExt cx="12192000" cy="839972"/>
            </a:xfrm>
          </p:grpSpPr>
          <p:sp>
            <p:nvSpPr>
              <p:cNvPr id="10" name="Rectangle 9">
                <a:extLst>
                  <a:ext uri="{FF2B5EF4-FFF2-40B4-BE49-F238E27FC236}">
                    <a16:creationId xmlns:a16="http://schemas.microsoft.com/office/drawing/2014/main" id="{B6769653-FD4B-4637-8685-AB4A1E04C82C}"/>
                  </a:ext>
                </a:extLst>
              </p:cNvPr>
              <p:cNvSpPr/>
              <p:nvPr/>
            </p:nvSpPr>
            <p:spPr>
              <a:xfrm>
                <a:off x="0" y="-13"/>
                <a:ext cx="12192000" cy="839972"/>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2" name="TextBox 11">
                <a:extLst>
                  <a:ext uri="{FF2B5EF4-FFF2-40B4-BE49-F238E27FC236}">
                    <a16:creationId xmlns:a16="http://schemas.microsoft.com/office/drawing/2014/main" id="{13F915F3-4E50-48E9-AB7D-ED7771D85FFB}"/>
                  </a:ext>
                </a:extLst>
              </p:cNvPr>
              <p:cNvSpPr txBox="1"/>
              <p:nvPr/>
            </p:nvSpPr>
            <p:spPr>
              <a:xfrm>
                <a:off x="2030812" y="192501"/>
                <a:ext cx="8410356" cy="523220"/>
              </a:xfrm>
              <a:prstGeom prst="rect">
                <a:avLst/>
              </a:prstGeom>
              <a:noFill/>
              <a:ln>
                <a:noFill/>
              </a:ln>
            </p:spPr>
            <p:txBody>
              <a:bodyPr wrap="square" rtlCol="0">
                <a:spAutoFit/>
              </a:bodyPr>
              <a:lstStyle/>
              <a:p>
                <a:pPr algn="ctr"/>
                <a:r>
                  <a:rPr lang="en-GB" sz="2800"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Predicts Resilience?</a:t>
                </a:r>
              </a:p>
            </p:txBody>
          </p:sp>
        </p:grpSp>
        <p:pic>
          <p:nvPicPr>
            <p:cNvPr id="2" name="Picture 1" descr="A picture containing drawing, computer&#10;&#10;Description automatically generated">
              <a:extLst>
                <a:ext uri="{FF2B5EF4-FFF2-40B4-BE49-F238E27FC236}">
                  <a16:creationId xmlns:a16="http://schemas.microsoft.com/office/drawing/2014/main" id="{F28F51B7-75BF-42E4-A1C7-6C9F6A9D9E7D}"/>
                </a:ext>
              </a:extLst>
            </p:cNvPr>
            <p:cNvPicPr>
              <a:picLocks noChangeAspect="1"/>
            </p:cNvPicPr>
            <p:nvPr/>
          </p:nvPicPr>
          <p:blipFill>
            <a:blip r:embed="rId3"/>
            <a:stretch>
              <a:fillRect/>
            </a:stretch>
          </p:blipFill>
          <p:spPr>
            <a:xfrm>
              <a:off x="583255" y="286481"/>
              <a:ext cx="10669366" cy="6001518"/>
            </a:xfrm>
            <a:prstGeom prst="rect">
              <a:avLst/>
            </a:prstGeom>
          </p:spPr>
        </p:pic>
        <p:sp>
          <p:nvSpPr>
            <p:cNvPr id="3" name="TextBox 2">
              <a:extLst>
                <a:ext uri="{FF2B5EF4-FFF2-40B4-BE49-F238E27FC236}">
                  <a16:creationId xmlns:a16="http://schemas.microsoft.com/office/drawing/2014/main" id="{F69E2220-7E5C-4E8F-BC56-D771D80EFBD8}"/>
                </a:ext>
              </a:extLst>
            </p:cNvPr>
            <p:cNvSpPr txBox="1"/>
            <p:nvPr/>
          </p:nvSpPr>
          <p:spPr>
            <a:xfrm>
              <a:off x="2067751" y="982567"/>
              <a:ext cx="8336478" cy="830997"/>
            </a:xfrm>
            <a:prstGeom prst="rect">
              <a:avLst/>
            </a:prstGeom>
            <a:noFill/>
          </p:spPr>
          <p:txBody>
            <a:bodyPr wrap="square">
              <a:spAutoFit/>
            </a:bodyPr>
            <a:lstStyle/>
            <a:p>
              <a:pPr marL="0" indent="0" algn="ctr">
                <a:lnSpc>
                  <a:spcPct val="100000"/>
                </a:lnSpc>
                <a:spcBef>
                  <a:spcPts val="0"/>
                </a:spcBef>
                <a:buNone/>
              </a:pPr>
              <a:r>
                <a:rPr lang="en-US" sz="2400" dirty="0">
                  <a:latin typeface="Open Sans" panose="020B0606030504020204" pitchFamily="34" charset="0"/>
                  <a:ea typeface="Open Sans" panose="020B0606030504020204" pitchFamily="34" charset="0"/>
                  <a:cs typeface="Open Sans" panose="020B0606030504020204" pitchFamily="34" charset="0"/>
                </a:rPr>
                <a:t>Resilience (or lack of it) comes as a result of a complicated interaction between:</a:t>
              </a:r>
            </a:p>
          </p:txBody>
        </p:sp>
        <p:sp>
          <p:nvSpPr>
            <p:cNvPr id="4" name="Content Placeholder 3">
              <a:extLst>
                <a:ext uri="{FF2B5EF4-FFF2-40B4-BE49-F238E27FC236}">
                  <a16:creationId xmlns:a16="http://schemas.microsoft.com/office/drawing/2014/main" id="{1AB2468B-2D25-4830-BB21-408ACA26CC75}"/>
                </a:ext>
              </a:extLst>
            </p:cNvPr>
            <p:cNvSpPr txBox="1">
              <a:spLocks/>
            </p:cNvSpPr>
            <p:nvPr/>
          </p:nvSpPr>
          <p:spPr>
            <a:xfrm>
              <a:off x="7098877" y="2180013"/>
              <a:ext cx="3276365" cy="7075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Nature </a:t>
              </a:r>
            </a:p>
            <a:p>
              <a:pPr marL="0" indent="0">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(what we are born with)</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3">
              <a:extLst>
                <a:ext uri="{FF2B5EF4-FFF2-40B4-BE49-F238E27FC236}">
                  <a16:creationId xmlns:a16="http://schemas.microsoft.com/office/drawing/2014/main" id="{48959871-2791-4FC8-B8F0-4BB71014952E}"/>
                </a:ext>
              </a:extLst>
            </p:cNvPr>
            <p:cNvSpPr txBox="1">
              <a:spLocks/>
            </p:cNvSpPr>
            <p:nvPr/>
          </p:nvSpPr>
          <p:spPr>
            <a:xfrm>
              <a:off x="8857842" y="4898107"/>
              <a:ext cx="3092773" cy="6926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Nurture </a:t>
              </a:r>
            </a:p>
            <a:p>
              <a:pPr marL="0" indent="0">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(what we grow up with)</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3">
              <a:extLst>
                <a:ext uri="{FF2B5EF4-FFF2-40B4-BE49-F238E27FC236}">
                  <a16:creationId xmlns:a16="http://schemas.microsoft.com/office/drawing/2014/main" id="{284278AA-6B74-4F85-8D3F-B2EF19EB0983}"/>
                </a:ext>
              </a:extLst>
            </p:cNvPr>
            <p:cNvSpPr txBox="1">
              <a:spLocks/>
            </p:cNvSpPr>
            <p:nvPr/>
          </p:nvSpPr>
          <p:spPr>
            <a:xfrm>
              <a:off x="246538" y="4820476"/>
              <a:ext cx="3020252" cy="6926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Events </a:t>
              </a:r>
            </a:p>
            <a:p>
              <a:pPr marL="0" indent="0" algn="r">
                <a:lnSpc>
                  <a:spcPct val="100000"/>
                </a:lnSpc>
                <a:spcBef>
                  <a:spcPts val="0"/>
                </a:spcBef>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(what happens to us)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63182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99791" y="-409"/>
            <a:ext cx="5592418" cy="6858817"/>
          </a:xfrm>
          <a:prstGeom prst="rect">
            <a:avLst/>
          </a:prstGeom>
        </p:spPr>
      </p:pic>
    </p:spTree>
    <p:extLst>
      <p:ext uri="{BB962C8B-B14F-4D97-AF65-F5344CB8AC3E}">
        <p14:creationId xmlns:p14="http://schemas.microsoft.com/office/powerpoint/2010/main" val="18921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43036-B4D9-6813-19AA-733C35E2E797}"/>
              </a:ext>
            </a:extLst>
          </p:cNvPr>
          <p:cNvSpPr txBox="1"/>
          <p:nvPr/>
        </p:nvSpPr>
        <p:spPr>
          <a:xfrm flipH="1">
            <a:off x="3500118" y="2519680"/>
            <a:ext cx="5115561" cy="923330"/>
          </a:xfrm>
          <a:prstGeom prst="rect">
            <a:avLst/>
          </a:prstGeom>
          <a:noFill/>
        </p:spPr>
        <p:txBody>
          <a:bodyPr wrap="square" rtlCol="0">
            <a:spAutoFit/>
          </a:bodyPr>
          <a:lstStyle/>
          <a:p>
            <a:r>
              <a:rPr lang="en-GB" sz="5400" b="1" dirty="0">
                <a:latin typeface="Arial" panose="020B0604020202020204" pitchFamily="34" charset="0"/>
                <a:cs typeface="Arial" panose="020B0604020202020204" pitchFamily="34" charset="0"/>
              </a:rPr>
              <a:t>Introductions</a:t>
            </a:r>
          </a:p>
        </p:txBody>
      </p:sp>
    </p:spTree>
    <p:extLst>
      <p:ext uri="{BB962C8B-B14F-4D97-AF65-F5344CB8AC3E}">
        <p14:creationId xmlns:p14="http://schemas.microsoft.com/office/powerpoint/2010/main" val="31301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5C10-0093-A255-6BB8-D38D14D4B48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Schools trialling the parent sessions</a:t>
            </a:r>
          </a:p>
        </p:txBody>
      </p:sp>
      <p:sp>
        <p:nvSpPr>
          <p:cNvPr id="3" name="Text Placeholder 2">
            <a:extLst>
              <a:ext uri="{FF2B5EF4-FFF2-40B4-BE49-F238E27FC236}">
                <a16:creationId xmlns:a16="http://schemas.microsoft.com/office/drawing/2014/main" id="{C24E46AC-C220-4ADE-EC6D-F1967CB0D953}"/>
              </a:ext>
            </a:extLst>
          </p:cNvPr>
          <p:cNvSpPr>
            <a:spLocks noGrp="1"/>
          </p:cNvSpPr>
          <p:nvPr>
            <p:ph type="body" idx="1"/>
          </p:nvPr>
        </p:nvSpPr>
        <p:spPr>
          <a:xfrm>
            <a:off x="839788" y="1681163"/>
            <a:ext cx="5157787" cy="449641"/>
          </a:xfrm>
        </p:spPr>
        <p:txBody>
          <a:bodyPr/>
          <a:lstStyle/>
          <a:p>
            <a:r>
              <a:rPr lang="en-GB" dirty="0">
                <a:latin typeface="Arial" panose="020B0604020202020204" pitchFamily="34" charset="0"/>
                <a:cs typeface="Arial" panose="020B0604020202020204" pitchFamily="34" charset="0"/>
              </a:rPr>
              <a:t>Dog Kennel Hill</a:t>
            </a:r>
          </a:p>
        </p:txBody>
      </p:sp>
      <p:sp>
        <p:nvSpPr>
          <p:cNvPr id="4" name="Content Placeholder 3">
            <a:extLst>
              <a:ext uri="{FF2B5EF4-FFF2-40B4-BE49-F238E27FC236}">
                <a16:creationId xmlns:a16="http://schemas.microsoft.com/office/drawing/2014/main" id="{0198038D-321D-6BA9-FD28-14D7622FB2DC}"/>
              </a:ext>
            </a:extLst>
          </p:cNvPr>
          <p:cNvSpPr>
            <a:spLocks noGrp="1"/>
          </p:cNvSpPr>
          <p:nvPr>
            <p:ph sz="half" idx="2"/>
          </p:nvPr>
        </p:nvSpPr>
        <p:spPr>
          <a:xfrm>
            <a:off x="839788" y="2505075"/>
            <a:ext cx="5157787" cy="1941090"/>
          </a:xfrm>
        </p:spPr>
        <p:txBody>
          <a:bodyPr/>
          <a:lstStyle/>
          <a:p>
            <a:r>
              <a:rPr lang="en-GB" dirty="0">
                <a:latin typeface="Arial" panose="020B0604020202020204" pitchFamily="34" charset="0"/>
                <a:cs typeface="Arial" panose="020B0604020202020204" pitchFamily="34" charset="0"/>
              </a:rPr>
              <a:t>Achieved silver for their work on their whole school approach to IMHARS</a:t>
            </a:r>
          </a:p>
          <a:p>
            <a:r>
              <a:rPr lang="en-GB" dirty="0">
                <a:latin typeface="Arial" panose="020B0604020202020204" pitchFamily="34" charset="0"/>
                <a:cs typeface="Arial" panose="020B0604020202020204" pitchFamily="34" charset="0"/>
              </a:rPr>
              <a:t>Working on their gold</a:t>
            </a:r>
          </a:p>
        </p:txBody>
      </p:sp>
      <p:sp>
        <p:nvSpPr>
          <p:cNvPr id="5" name="Text Placeholder 4">
            <a:extLst>
              <a:ext uri="{FF2B5EF4-FFF2-40B4-BE49-F238E27FC236}">
                <a16:creationId xmlns:a16="http://schemas.microsoft.com/office/drawing/2014/main" id="{FAFA3DFD-FC72-0D9C-1FBF-F366F32AA485}"/>
              </a:ext>
            </a:extLst>
          </p:cNvPr>
          <p:cNvSpPr>
            <a:spLocks noGrp="1"/>
          </p:cNvSpPr>
          <p:nvPr>
            <p:ph type="body" sz="quarter" idx="3"/>
          </p:nvPr>
        </p:nvSpPr>
        <p:spPr>
          <a:xfrm>
            <a:off x="6259512" y="1306892"/>
            <a:ext cx="5183188" cy="823912"/>
          </a:xfrm>
        </p:spPr>
        <p:txBody>
          <a:bodyPr/>
          <a:lstStyle/>
          <a:p>
            <a:r>
              <a:rPr lang="en-GB" dirty="0">
                <a:latin typeface="Arial" panose="020B0604020202020204" pitchFamily="34" charset="0"/>
                <a:cs typeface="Arial" panose="020B0604020202020204" pitchFamily="34" charset="0"/>
              </a:rPr>
              <a:t>Rotherhithe</a:t>
            </a:r>
          </a:p>
        </p:txBody>
      </p:sp>
      <p:sp>
        <p:nvSpPr>
          <p:cNvPr id="6" name="Content Placeholder 5">
            <a:extLst>
              <a:ext uri="{FF2B5EF4-FFF2-40B4-BE49-F238E27FC236}">
                <a16:creationId xmlns:a16="http://schemas.microsoft.com/office/drawing/2014/main" id="{2AA39FD8-7B34-E0E3-4878-720FF98B6296}"/>
              </a:ext>
            </a:extLst>
          </p:cNvPr>
          <p:cNvSpPr>
            <a:spLocks noGrp="1"/>
          </p:cNvSpPr>
          <p:nvPr>
            <p:ph sz="quarter" idx="4"/>
          </p:nvPr>
        </p:nvSpPr>
        <p:spPr>
          <a:xfrm>
            <a:off x="6172200" y="2505075"/>
            <a:ext cx="5183188" cy="2545097"/>
          </a:xfrm>
        </p:spPr>
        <p:txBody>
          <a:bodyPr/>
          <a:lstStyle/>
          <a:p>
            <a:r>
              <a:rPr lang="en-GB" dirty="0">
                <a:latin typeface="Arial" panose="020B0604020202020204" pitchFamily="34" charset="0"/>
                <a:cs typeface="Arial" panose="020B0604020202020204" pitchFamily="34" charset="0"/>
              </a:rPr>
              <a:t>A champion school, who have achieved their Gold Healthy Schools award and with the current work on IMHARS on their way to achieving the enhanced award</a:t>
            </a:r>
          </a:p>
        </p:txBody>
      </p:sp>
      <p:sp>
        <p:nvSpPr>
          <p:cNvPr id="7" name="TextBox 6">
            <a:extLst>
              <a:ext uri="{FF2B5EF4-FFF2-40B4-BE49-F238E27FC236}">
                <a16:creationId xmlns:a16="http://schemas.microsoft.com/office/drawing/2014/main" id="{F96BE277-B76C-842D-F3E7-60DEAE9D5D18}"/>
              </a:ext>
            </a:extLst>
          </p:cNvPr>
          <p:cNvSpPr txBox="1"/>
          <p:nvPr/>
        </p:nvSpPr>
        <p:spPr>
          <a:xfrm>
            <a:off x="1023457" y="5064546"/>
            <a:ext cx="8581938"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Both schools are now ready to continue to provide this programme for parents. </a:t>
            </a:r>
          </a:p>
          <a:p>
            <a:r>
              <a:rPr lang="en-GB" sz="2000" dirty="0">
                <a:latin typeface="Arial" panose="020B0604020202020204" pitchFamily="34" charset="0"/>
                <a:cs typeface="Arial" panose="020B0604020202020204" pitchFamily="34" charset="0"/>
              </a:rPr>
              <a:t>1 trained member of staff and two parent mentors</a:t>
            </a:r>
          </a:p>
        </p:txBody>
      </p:sp>
    </p:spTree>
    <p:extLst>
      <p:ext uri="{BB962C8B-B14F-4D97-AF65-F5344CB8AC3E}">
        <p14:creationId xmlns:p14="http://schemas.microsoft.com/office/powerpoint/2010/main" val="411809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487A-5869-486C-B0B7-0B45764B5A37}"/>
              </a:ext>
            </a:extLst>
          </p:cNvPr>
          <p:cNvSpPr>
            <a:spLocks noGrp="1"/>
          </p:cNvSpPr>
          <p:nvPr>
            <p:ph type="title"/>
          </p:nvPr>
        </p:nvSpPr>
        <p:spPr>
          <a:xfrm>
            <a:off x="352338" y="457200"/>
            <a:ext cx="3380763" cy="1077985"/>
          </a:xfrm>
        </p:spPr>
        <p:txBody>
          <a:bodyPr anchor="b">
            <a:normAutofit fontScale="90000"/>
          </a:bodyPr>
          <a:lstStyle/>
          <a:p>
            <a:r>
              <a:rPr lang="en-GB" dirty="0">
                <a:latin typeface="Arial" panose="020B0604020202020204" pitchFamily="34" charset="0"/>
                <a:cs typeface="Arial" panose="020B0604020202020204" pitchFamily="34" charset="0"/>
              </a:rPr>
              <a:t>Evaluation the impact of the sessions</a:t>
            </a:r>
          </a:p>
        </p:txBody>
      </p:sp>
      <p:pic>
        <p:nvPicPr>
          <p:cNvPr id="5" name="Picture 4">
            <a:extLst>
              <a:ext uri="{FF2B5EF4-FFF2-40B4-BE49-F238E27FC236}">
                <a16:creationId xmlns:a16="http://schemas.microsoft.com/office/drawing/2014/main" id="{E046216C-5BCE-185F-E0E5-927991898E0F}"/>
              </a:ext>
            </a:extLst>
          </p:cNvPr>
          <p:cNvPicPr>
            <a:picLocks noChangeAspect="1"/>
          </p:cNvPicPr>
          <p:nvPr/>
        </p:nvPicPr>
        <p:blipFill>
          <a:blip r:embed="rId3"/>
          <a:stretch>
            <a:fillRect/>
          </a:stretch>
        </p:blipFill>
        <p:spPr>
          <a:xfrm>
            <a:off x="3137483" y="-109018"/>
            <a:ext cx="8214729" cy="6387002"/>
          </a:xfrm>
          <a:prstGeom prst="rect">
            <a:avLst/>
          </a:prstGeom>
          <a:noFill/>
        </p:spPr>
      </p:pic>
      <p:sp>
        <p:nvSpPr>
          <p:cNvPr id="10" name="Text Placeholder 3">
            <a:extLst>
              <a:ext uri="{FF2B5EF4-FFF2-40B4-BE49-F238E27FC236}">
                <a16:creationId xmlns:a16="http://schemas.microsoft.com/office/drawing/2014/main" id="{42416559-7345-0E70-7310-E588209B8C30}"/>
              </a:ext>
            </a:extLst>
          </p:cNvPr>
          <p:cNvSpPr>
            <a:spLocks noGrp="1"/>
          </p:cNvSpPr>
          <p:nvPr>
            <p:ph type="body" sz="half" idx="2"/>
          </p:nvPr>
        </p:nvSpPr>
        <p:spPr>
          <a:xfrm>
            <a:off x="151002" y="2107734"/>
            <a:ext cx="3254929" cy="2816604"/>
          </a:xfrm>
        </p:spPr>
        <p:txBody>
          <a:bodyPr/>
          <a:lstStyle/>
          <a:p>
            <a:r>
              <a:rPr lang="en-US" dirty="0">
                <a:latin typeface="Arial" panose="020B0604020202020204" pitchFamily="34" charset="0"/>
                <a:cs typeface="Arial" panose="020B0604020202020204" pitchFamily="34" charset="0"/>
              </a:rPr>
              <a:t>Parents are asked to complete this survey  during the first session and again on the last. </a:t>
            </a:r>
          </a:p>
          <a:p>
            <a:r>
              <a:rPr lang="en-US" dirty="0">
                <a:latin typeface="Arial" panose="020B0604020202020204" pitchFamily="34" charset="0"/>
                <a:cs typeface="Arial" panose="020B0604020202020204" pitchFamily="34" charset="0"/>
              </a:rPr>
              <a:t>This may need to be supported</a:t>
            </a:r>
          </a:p>
          <a:p>
            <a:r>
              <a:rPr lang="en-US" dirty="0">
                <a:latin typeface="Arial" panose="020B0604020202020204" pitchFamily="34" charset="0"/>
                <a:cs typeface="Arial" panose="020B0604020202020204" pitchFamily="34" charset="0"/>
              </a:rPr>
              <a:t>Translated into  different languages.</a:t>
            </a:r>
          </a:p>
        </p:txBody>
      </p:sp>
    </p:spTree>
    <p:extLst>
      <p:ext uri="{BB962C8B-B14F-4D97-AF65-F5344CB8AC3E}">
        <p14:creationId xmlns:p14="http://schemas.microsoft.com/office/powerpoint/2010/main" val="73739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CB0655-0A4A-B889-2A17-CED42196DE46}"/>
              </a:ext>
            </a:extLst>
          </p:cNvPr>
          <p:cNvPicPr>
            <a:picLocks noChangeAspect="1"/>
          </p:cNvPicPr>
          <p:nvPr/>
        </p:nvPicPr>
        <p:blipFill>
          <a:blip r:embed="rId2"/>
          <a:stretch>
            <a:fillRect/>
          </a:stretch>
        </p:blipFill>
        <p:spPr>
          <a:xfrm>
            <a:off x="1342238" y="-347118"/>
            <a:ext cx="6925205" cy="6535637"/>
          </a:xfrm>
          <a:prstGeom prst="rect">
            <a:avLst/>
          </a:prstGeom>
        </p:spPr>
      </p:pic>
      <p:sp>
        <p:nvSpPr>
          <p:cNvPr id="2" name="TextBox 1">
            <a:extLst>
              <a:ext uri="{FF2B5EF4-FFF2-40B4-BE49-F238E27FC236}">
                <a16:creationId xmlns:a16="http://schemas.microsoft.com/office/drawing/2014/main" id="{6EE0D086-EEB6-7CC7-E5BD-B495AD5FC2AA}"/>
              </a:ext>
            </a:extLst>
          </p:cNvPr>
          <p:cNvSpPr txBox="1"/>
          <p:nvPr/>
        </p:nvSpPr>
        <p:spPr>
          <a:xfrm>
            <a:off x="9051721" y="1803632"/>
            <a:ext cx="2416029" cy="1384995"/>
          </a:xfrm>
          <a:prstGeom prst="rect">
            <a:avLst/>
          </a:prstGeom>
          <a:noFill/>
          <a:ln w="38100">
            <a:solidFill>
              <a:srgbClr val="00CC99"/>
            </a:solidFill>
          </a:ln>
        </p:spPr>
        <p:txBody>
          <a:bodyPr wrap="square" rtlCol="0">
            <a:spAutoFit/>
          </a:bodyPr>
          <a:lstStyle/>
          <a:p>
            <a:r>
              <a:rPr lang="en-GB" sz="2800" dirty="0">
                <a:latin typeface="Arial" panose="020B0604020202020204" pitchFamily="34" charset="0"/>
                <a:cs typeface="Arial" panose="020B0604020202020204" pitchFamily="34" charset="0"/>
              </a:rPr>
              <a:t>The results of the evaluation of first trial</a:t>
            </a:r>
          </a:p>
        </p:txBody>
      </p:sp>
    </p:spTree>
    <p:extLst>
      <p:ext uri="{BB962C8B-B14F-4D97-AF65-F5344CB8AC3E}">
        <p14:creationId xmlns:p14="http://schemas.microsoft.com/office/powerpoint/2010/main" val="406185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D5A9-15BD-AD4F-4DB6-4AD5C42A1A74}"/>
              </a:ext>
            </a:extLst>
          </p:cNvPr>
          <p:cNvSpPr>
            <a:spLocks noGrp="1"/>
          </p:cNvSpPr>
          <p:nvPr>
            <p:ph type="title"/>
          </p:nvPr>
        </p:nvSpPr>
        <p:spPr>
          <a:xfrm>
            <a:off x="203200" y="457200"/>
            <a:ext cx="3932237" cy="1600200"/>
          </a:xfrm>
        </p:spPr>
        <p:txBody>
          <a:bodyPr/>
          <a:lstStyle/>
          <a:p>
            <a:r>
              <a:rPr lang="en-GB" dirty="0">
                <a:latin typeface="Arial" panose="020B0604020202020204" pitchFamily="34" charset="0"/>
                <a:cs typeface="Arial" panose="020B0604020202020204" pitchFamily="34" charset="0"/>
              </a:rPr>
              <a:t>Ways to engage parents</a:t>
            </a:r>
          </a:p>
        </p:txBody>
      </p:sp>
      <p:sp>
        <p:nvSpPr>
          <p:cNvPr id="3" name="Content Placeholder 2">
            <a:extLst>
              <a:ext uri="{FF2B5EF4-FFF2-40B4-BE49-F238E27FC236}">
                <a16:creationId xmlns:a16="http://schemas.microsoft.com/office/drawing/2014/main" id="{62DCFD7B-1318-6D0E-F9A3-03FB5EF73A0B}"/>
              </a:ext>
            </a:extLst>
          </p:cNvPr>
          <p:cNvSpPr>
            <a:spLocks noGrp="1"/>
          </p:cNvSpPr>
          <p:nvPr>
            <p:ph idx="1"/>
          </p:nvPr>
        </p:nvSpPr>
        <p:spPr>
          <a:xfrm>
            <a:off x="4689703" y="1124125"/>
            <a:ext cx="6172200" cy="4384046"/>
          </a:xfrm>
        </p:spPr>
        <p:txBody>
          <a:bodyPr/>
          <a:lstStyle/>
          <a:p>
            <a:pPr marL="0" indent="0">
              <a:buNone/>
            </a:pPr>
            <a:r>
              <a:rPr lang="en-GB" dirty="0">
                <a:latin typeface="Arial" panose="020B0604020202020204" pitchFamily="34" charset="0"/>
                <a:cs typeface="Arial" panose="020B0604020202020204" pitchFamily="34" charset="0"/>
              </a:rPr>
              <a:t>Lessons learned</a:t>
            </a:r>
          </a:p>
          <a:p>
            <a:r>
              <a:rPr lang="en-GB" sz="2000" dirty="0">
                <a:latin typeface="Arial" panose="020B0604020202020204" pitchFamily="34" charset="0"/>
                <a:cs typeface="Arial" panose="020B0604020202020204" pitchFamily="34" charset="0"/>
              </a:rPr>
              <a:t>Avoid the use of parenting or education language</a:t>
            </a:r>
          </a:p>
          <a:p>
            <a:r>
              <a:rPr lang="en-GB" sz="2000" dirty="0">
                <a:latin typeface="Arial" panose="020B0604020202020204" pitchFamily="34" charset="0"/>
                <a:cs typeface="Arial" panose="020B0604020202020204" pitchFamily="34" charset="0"/>
              </a:rPr>
              <a:t>Link headlines to success for learning and happy children </a:t>
            </a:r>
          </a:p>
          <a:p>
            <a:r>
              <a:rPr lang="en-GB" sz="2000" dirty="0">
                <a:latin typeface="Arial" panose="020B0604020202020204" pitchFamily="34" charset="0"/>
                <a:cs typeface="Arial" panose="020B0604020202020204" pitchFamily="34" charset="0"/>
              </a:rPr>
              <a:t>Use many ways of advertising and follow up with reminders and personal invitations</a:t>
            </a:r>
          </a:p>
          <a:p>
            <a:r>
              <a:rPr lang="en-GB" sz="2000" dirty="0">
                <a:latin typeface="Arial" panose="020B0604020202020204" pitchFamily="34" charset="0"/>
                <a:cs typeface="Arial" panose="020B0604020202020204" pitchFamily="34" charset="0"/>
              </a:rPr>
              <a:t>Encourage Parents to recruit other parents  </a:t>
            </a:r>
          </a:p>
          <a:p>
            <a:r>
              <a:rPr lang="en-GB" sz="2000" dirty="0">
                <a:latin typeface="Arial" panose="020B0604020202020204" pitchFamily="34" charset="0"/>
                <a:cs typeface="Arial" panose="020B0604020202020204" pitchFamily="34" charset="0"/>
              </a:rPr>
              <a:t>Be prepared to respond to each groups different needs</a:t>
            </a:r>
          </a:p>
          <a:p>
            <a:r>
              <a:rPr lang="en-GB" sz="2000" dirty="0">
                <a:latin typeface="Arial" panose="020B0604020202020204" pitchFamily="34" charset="0"/>
                <a:cs typeface="Arial" panose="020B0604020202020204" pitchFamily="34" charset="0"/>
              </a:rPr>
              <a:t>Spend time creating the right ethos and developing relationships</a:t>
            </a:r>
          </a:p>
          <a:p>
            <a:endParaRPr lang="en-GB" dirty="0"/>
          </a:p>
        </p:txBody>
      </p:sp>
      <p:sp>
        <p:nvSpPr>
          <p:cNvPr id="4" name="Text Placeholder 3">
            <a:extLst>
              <a:ext uri="{FF2B5EF4-FFF2-40B4-BE49-F238E27FC236}">
                <a16:creationId xmlns:a16="http://schemas.microsoft.com/office/drawing/2014/main" id="{663CF7C3-9AB2-3074-6B73-44A2A98D17E7}"/>
              </a:ext>
            </a:extLst>
          </p:cNvPr>
          <p:cNvSpPr>
            <a:spLocks noGrp="1"/>
          </p:cNvSpPr>
          <p:nvPr>
            <p:ph type="body" sz="half" idx="2"/>
          </p:nvPr>
        </p:nvSpPr>
        <p:spPr>
          <a:xfrm>
            <a:off x="203199" y="2550886"/>
            <a:ext cx="4125519" cy="3296241"/>
          </a:xfrm>
        </p:spPr>
        <p:txBody>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Use a variety of publicity methods and what suits your parents/carers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Personally invite parents and take time to explain what the sessions are for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Be prepared to keep reminding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Provide childcare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Think about incentives to attend each course</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47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DEF1A8-16D9-89F8-DFD2-FF423D5084DC}"/>
              </a:ext>
            </a:extLst>
          </p:cNvPr>
          <p:cNvSpPr txBox="1"/>
          <p:nvPr/>
        </p:nvSpPr>
        <p:spPr>
          <a:xfrm flipH="1">
            <a:off x="1602296" y="116115"/>
            <a:ext cx="9697073" cy="6020944"/>
          </a:xfrm>
          <a:prstGeom prst="rect">
            <a:avLst/>
          </a:prstGeom>
          <a:noFill/>
        </p:spPr>
        <p:txBody>
          <a:bodyPr wrap="square" rtlCol="0">
            <a:spAutoFit/>
          </a:bodyPr>
          <a:lstStyle/>
          <a:p>
            <a:pPr>
              <a:lnSpc>
                <a:spcPct val="107000"/>
              </a:lnSpc>
              <a:spcAft>
                <a:spcPts val="800"/>
              </a:spcAft>
            </a:pPr>
            <a:r>
              <a:rPr lang="en-GB" b="1" dirty="0">
                <a:effectLst/>
                <a:latin typeface="Arial" panose="020B0604020202020204" pitchFamily="34" charset="0"/>
                <a:ea typeface="Calibri" panose="020F0502020204030204" pitchFamily="34" charset="0"/>
                <a:cs typeface="Arial" panose="020B0604020202020204" pitchFamily="34" charset="0"/>
              </a:rPr>
              <a:t>Parents comments:</a:t>
            </a: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“I really enjoyed it, it made me really think about the amount of time we spend on screens and do I really know what is going on”</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“It is very interesting to know what is happening in the school so that we can do the same and the children get the same teaching. I went home and talked about what zone I was in and my children were very surprised.”</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“I liked the self-care session; I have learned to take care of myself better so that I can be there for my family.”</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 </a:t>
            </a:r>
            <a:r>
              <a:rPr lang="en-GB" b="1" dirty="0">
                <a:effectLst/>
                <a:latin typeface="Arial" panose="020B0604020202020204" pitchFamily="34" charset="0"/>
                <a:ea typeface="Calibri" panose="020F0502020204030204" pitchFamily="34" charset="0"/>
                <a:cs typeface="Arial" panose="020B0604020202020204" pitchFamily="34" charset="0"/>
              </a:rPr>
              <a:t>Parents suggestions for improvement for other parent/carer groups(trial 1)</a:t>
            </a: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“it would be really good if we could have more mindfulness, I really enjoyed that and I wanted to do that more and learn more about it. So if you could include mindfulness in every session that would be great.”</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“I think you really need to think about how you advertise this course to parents. Many parents think that if it's for a parenting course and they are being asked to go that the school think that they are bad parents and they are somehow going to be watched and that's why people stay away from them. I think you really need to tell them that this course is about sharing information that's really important to keep their children safe and to help their family be happy and for the kids to be better learners.”</a:t>
            </a:r>
          </a:p>
        </p:txBody>
      </p:sp>
    </p:spTree>
    <p:extLst>
      <p:ext uri="{BB962C8B-B14F-4D97-AF65-F5344CB8AC3E}">
        <p14:creationId xmlns:p14="http://schemas.microsoft.com/office/powerpoint/2010/main" val="3756201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BBED93-544C-E71F-B142-C5D588DBBE05}"/>
              </a:ext>
            </a:extLst>
          </p:cNvPr>
          <p:cNvSpPr txBox="1"/>
          <p:nvPr/>
        </p:nvSpPr>
        <p:spPr>
          <a:xfrm>
            <a:off x="1090568" y="1308683"/>
            <a:ext cx="9664117"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Creating sustainability: developing parent mentors</a:t>
            </a:r>
          </a:p>
        </p:txBody>
      </p:sp>
      <p:sp>
        <p:nvSpPr>
          <p:cNvPr id="3" name="TextBox 2">
            <a:extLst>
              <a:ext uri="{FF2B5EF4-FFF2-40B4-BE49-F238E27FC236}">
                <a16:creationId xmlns:a16="http://schemas.microsoft.com/office/drawing/2014/main" id="{F07A1757-09BA-E24E-D6A3-72124C797FD2}"/>
              </a:ext>
            </a:extLst>
          </p:cNvPr>
          <p:cNvSpPr txBox="1"/>
          <p:nvPr/>
        </p:nvSpPr>
        <p:spPr>
          <a:xfrm>
            <a:off x="978716" y="2435433"/>
            <a:ext cx="5117284" cy="2308324"/>
          </a:xfrm>
          <a:prstGeom prst="rect">
            <a:avLst/>
          </a:prstGeom>
          <a:noFill/>
          <a:ln>
            <a:solidFill>
              <a:srgbClr val="00B050"/>
            </a:solidFill>
          </a:ln>
        </p:spPr>
        <p:txBody>
          <a:bodyPr wrap="square" rtlCol="0">
            <a:spAutoFit/>
          </a:bodyPr>
          <a:lstStyle/>
          <a:p>
            <a:r>
              <a:rPr lang="en-GB" sz="2400" dirty="0">
                <a:latin typeface="Arial" panose="020B0604020202020204" pitchFamily="34" charset="0"/>
                <a:cs typeface="Arial" panose="020B0604020202020204" pitchFamily="34" charset="0"/>
              </a:rPr>
              <a:t>Providing support and training, including: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Creating an empowering environment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Safeguarding training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Adult mental health training </a:t>
            </a:r>
          </a:p>
        </p:txBody>
      </p:sp>
      <p:sp>
        <p:nvSpPr>
          <p:cNvPr id="4" name="TextBox 3">
            <a:extLst>
              <a:ext uri="{FF2B5EF4-FFF2-40B4-BE49-F238E27FC236}">
                <a16:creationId xmlns:a16="http://schemas.microsoft.com/office/drawing/2014/main" id="{51A3174C-CA03-E13A-017B-A91A038BE582}"/>
              </a:ext>
            </a:extLst>
          </p:cNvPr>
          <p:cNvSpPr txBox="1"/>
          <p:nvPr/>
        </p:nvSpPr>
        <p:spPr>
          <a:xfrm>
            <a:off x="978716" y="5272403"/>
            <a:ext cx="5117284" cy="461665"/>
          </a:xfrm>
          <a:prstGeom prst="rect">
            <a:avLst/>
          </a:prstGeom>
          <a:noFill/>
          <a:ln>
            <a:solidFill>
              <a:srgbClr val="00B050"/>
            </a:solidFill>
          </a:ln>
        </p:spPr>
        <p:txBody>
          <a:bodyPr wrap="square" rtlCol="0">
            <a:spAutoFit/>
          </a:bodyPr>
          <a:lstStyle/>
          <a:p>
            <a:r>
              <a:rPr lang="en-GB" sz="2400" dirty="0">
                <a:latin typeface="Arial" panose="020B0604020202020204" pitchFamily="34" charset="0"/>
                <a:cs typeface="Arial" panose="020B0604020202020204" pitchFamily="34" charset="0"/>
              </a:rPr>
              <a:t>The experience of a parent mentor</a:t>
            </a:r>
          </a:p>
        </p:txBody>
      </p:sp>
      <p:pic>
        <p:nvPicPr>
          <p:cNvPr id="6" name="Picture 5" descr="A group of people looking at a paper&#10;&#10;Description automatically generated with low confidence">
            <a:extLst>
              <a:ext uri="{FF2B5EF4-FFF2-40B4-BE49-F238E27FC236}">
                <a16:creationId xmlns:a16="http://schemas.microsoft.com/office/drawing/2014/main" id="{926994D7-27A8-1B3D-1D08-67F5BAE1F30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652469" y="2416418"/>
            <a:ext cx="4283978" cy="2855985"/>
          </a:xfrm>
          <a:prstGeom prst="rect">
            <a:avLst/>
          </a:prstGeom>
        </p:spPr>
      </p:pic>
    </p:spTree>
    <p:extLst>
      <p:ext uri="{BB962C8B-B14F-4D97-AF65-F5344CB8AC3E}">
        <p14:creationId xmlns:p14="http://schemas.microsoft.com/office/powerpoint/2010/main" val="2152202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DEF1A8-16D9-89F8-DFD2-FF423D5084DC}"/>
              </a:ext>
            </a:extLst>
          </p:cNvPr>
          <p:cNvSpPr txBox="1"/>
          <p:nvPr/>
        </p:nvSpPr>
        <p:spPr>
          <a:xfrm flipH="1">
            <a:off x="475860" y="420915"/>
            <a:ext cx="11000522" cy="6127703"/>
          </a:xfrm>
          <a:prstGeom prst="rect">
            <a:avLst/>
          </a:prstGeom>
          <a:noFill/>
        </p:spPr>
        <p:txBody>
          <a:bodyPr wrap="square" rtlCol="0">
            <a:spAutoFit/>
          </a:bodyPr>
          <a:lstStyle/>
          <a:p>
            <a:pPr>
              <a:lnSpc>
                <a:spcPct val="107000"/>
              </a:lnSpc>
              <a:spcAft>
                <a:spcPts val="800"/>
              </a:spcAft>
            </a:pPr>
            <a:r>
              <a:rPr lang="en-GB" sz="2600" b="1" dirty="0" smtClean="0">
                <a:effectLst/>
                <a:latin typeface="Arial" panose="020B0604020202020204" pitchFamily="34" charset="0"/>
                <a:ea typeface="Calibri" panose="020F0502020204030204" pitchFamily="34" charset="0"/>
                <a:cs typeface="Arial" panose="020B0604020202020204" pitchFamily="34" charset="0"/>
              </a:rPr>
              <a:t>For more info. on this new Wellbeing First IMHARS Parent </a:t>
            </a:r>
            <a:r>
              <a:rPr lang="en-GB" sz="2600" b="1" dirty="0">
                <a:latin typeface="Arial" panose="020B0604020202020204" pitchFamily="34" charset="0"/>
                <a:ea typeface="Calibri" panose="020F0502020204030204" pitchFamily="34" charset="0"/>
                <a:cs typeface="Arial" panose="020B0604020202020204" pitchFamily="34" charset="0"/>
              </a:rPr>
              <a:t>P</a:t>
            </a:r>
            <a:r>
              <a:rPr lang="en-GB" sz="2600" b="1" dirty="0" smtClean="0">
                <a:effectLst/>
                <a:latin typeface="Arial" panose="020B0604020202020204" pitchFamily="34" charset="0"/>
                <a:ea typeface="Calibri" panose="020F0502020204030204" pitchFamily="34" charset="0"/>
                <a:cs typeface="Arial" panose="020B0604020202020204" pitchFamily="34" charset="0"/>
              </a:rPr>
              <a:t>rogramme, email:</a:t>
            </a:r>
          </a:p>
          <a:p>
            <a:pPr>
              <a:lnSpc>
                <a:spcPct val="107000"/>
              </a:lnSpc>
              <a:spcAft>
                <a:spcPts val="800"/>
              </a:spcAft>
            </a:pPr>
            <a:endParaRPr lang="en-GB" sz="26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b="1" dirty="0">
                <a:latin typeface="Arial" panose="020B0604020202020204" pitchFamily="34" charset="0"/>
                <a:ea typeface="Calibri" panose="020F0502020204030204" pitchFamily="34" charset="0"/>
                <a:cs typeface="Arial" panose="020B0604020202020204" pitchFamily="34" charset="0"/>
              </a:rPr>
              <a:t>Lisa </a:t>
            </a:r>
            <a:r>
              <a:rPr lang="en-GB" sz="2600" b="1" dirty="0" smtClean="0">
                <a:latin typeface="Arial" panose="020B0604020202020204" pitchFamily="34" charset="0"/>
                <a:ea typeface="Calibri" panose="020F0502020204030204" pitchFamily="34" charset="0"/>
                <a:cs typeface="Arial" panose="020B0604020202020204" pitchFamily="34" charset="0"/>
              </a:rPr>
              <a:t>Christiansen: </a:t>
            </a:r>
            <a:r>
              <a:rPr lang="en-GB" sz="2600" b="1" dirty="0" smtClean="0">
                <a:latin typeface="Arial" panose="020B0604020202020204" pitchFamily="34" charset="0"/>
                <a:ea typeface="Calibri" panose="020F0502020204030204" pitchFamily="34" charset="0"/>
                <a:cs typeface="Arial" panose="020B0604020202020204" pitchFamily="34" charset="0"/>
                <a:hlinkClick r:id="rId2"/>
              </a:rPr>
              <a:t>LChristiansen@rotherhithe.southwark.sch.uk</a:t>
            </a:r>
            <a:endParaRPr lang="en-GB" sz="2600" b="1"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600" b="1"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b="1" dirty="0">
                <a:latin typeface="Arial" panose="020B0604020202020204" pitchFamily="34" charset="0"/>
                <a:ea typeface="Calibri" panose="020F0502020204030204" pitchFamily="34" charset="0"/>
                <a:cs typeface="Arial" panose="020B0604020202020204" pitchFamily="34" charset="0"/>
              </a:rPr>
              <a:t>o</a:t>
            </a:r>
            <a:r>
              <a:rPr lang="en-GB" sz="2600" b="1" dirty="0" smtClean="0">
                <a:effectLst/>
                <a:latin typeface="Arial" panose="020B0604020202020204" pitchFamily="34" charset="0"/>
                <a:ea typeface="Calibri" panose="020F0502020204030204" pitchFamily="34" charset="0"/>
                <a:cs typeface="Arial" panose="020B0604020202020204" pitchFamily="34" charset="0"/>
              </a:rPr>
              <a:t>r</a:t>
            </a:r>
          </a:p>
          <a:p>
            <a:pPr>
              <a:lnSpc>
                <a:spcPct val="107000"/>
              </a:lnSpc>
              <a:spcAft>
                <a:spcPts val="800"/>
              </a:spcAft>
            </a:pPr>
            <a:endParaRPr lang="en-GB" sz="26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b="1" dirty="0" smtClean="0">
                <a:latin typeface="Arial" panose="020B0604020202020204" pitchFamily="34" charset="0"/>
                <a:ea typeface="Calibri" panose="020F0502020204030204" pitchFamily="34" charset="0"/>
                <a:cs typeface="Arial" panose="020B0604020202020204" pitchFamily="34" charset="0"/>
                <a:hlinkClick r:id="rId3"/>
              </a:rPr>
              <a:t>learningandachievement@southwark.gov.uk</a:t>
            </a:r>
            <a:endParaRPr lang="en-GB" sz="2600" b="1"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b="1"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b="1"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920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EA35EE-9503-F9A7-7CE4-36B1C09C0CF9}"/>
              </a:ext>
            </a:extLst>
          </p:cNvPr>
          <p:cNvSpPr>
            <a:spLocks noGrp="1"/>
          </p:cNvSpPr>
          <p:nvPr>
            <p:ph type="title"/>
          </p:nvPr>
        </p:nvSpPr>
        <p:spPr>
          <a:xfrm>
            <a:off x="839788" y="457200"/>
            <a:ext cx="3932237" cy="1600200"/>
          </a:xfrm>
        </p:spPr>
        <p:txBody>
          <a:bodyPr/>
          <a:lstStyle/>
          <a:p>
            <a:r>
              <a:rPr lang="en-US" dirty="0">
                <a:latin typeface="Arial" panose="020B0604020202020204" pitchFamily="34" charset="0"/>
                <a:cs typeface="Arial" panose="020B0604020202020204" pitchFamily="34" charset="0"/>
              </a:rPr>
              <a:t>The Southwark resilience framework</a:t>
            </a:r>
          </a:p>
        </p:txBody>
      </p:sp>
      <p:pic>
        <p:nvPicPr>
          <p:cNvPr id="5" name="Content Placeholder 4">
            <a:extLst>
              <a:ext uri="{FF2B5EF4-FFF2-40B4-BE49-F238E27FC236}">
                <a16:creationId xmlns:a16="http://schemas.microsoft.com/office/drawing/2014/main" id="{ADA261BF-50BC-CBAB-0225-E7388BCC4367}"/>
              </a:ext>
            </a:extLst>
          </p:cNvPr>
          <p:cNvPicPr>
            <a:picLocks noGrp="1" noChangeAspect="1"/>
          </p:cNvPicPr>
          <p:nvPr>
            <p:ph idx="1"/>
          </p:nvPr>
        </p:nvPicPr>
        <p:blipFill>
          <a:blip r:embed="rId3"/>
          <a:stretch>
            <a:fillRect/>
          </a:stretch>
        </p:blipFill>
        <p:spPr>
          <a:xfrm>
            <a:off x="5466080" y="419309"/>
            <a:ext cx="5394959" cy="5441742"/>
          </a:xfrm>
          <a:noFill/>
        </p:spPr>
      </p:pic>
      <p:sp>
        <p:nvSpPr>
          <p:cNvPr id="12" name="Text Placeholder 3">
            <a:extLst>
              <a:ext uri="{FF2B5EF4-FFF2-40B4-BE49-F238E27FC236}">
                <a16:creationId xmlns:a16="http://schemas.microsoft.com/office/drawing/2014/main" id="{98F6CC44-6032-6CE8-36F2-5BB3C70C43D5}"/>
              </a:ext>
            </a:extLst>
          </p:cNvPr>
          <p:cNvSpPr>
            <a:spLocks noGrp="1"/>
          </p:cNvSpPr>
          <p:nvPr>
            <p:ph type="body" sz="half" idx="2"/>
          </p:nvPr>
        </p:nvSpPr>
        <p:spPr>
          <a:xfrm>
            <a:off x="839788" y="2057400"/>
            <a:ext cx="3932237" cy="3811588"/>
          </a:xfrm>
        </p:spPr>
        <p:txBody>
          <a:bodyPr/>
          <a:lstStyle/>
          <a:p>
            <a:r>
              <a:rPr lang="en-GB" dirty="0">
                <a:hlinkClick r:id="rId4"/>
              </a:rPr>
              <a:t>Improving Mental Health and Resilience in Schools (IMHARS) | Southwark Schools</a:t>
            </a:r>
            <a:endParaRPr lang="en-US" dirty="0"/>
          </a:p>
        </p:txBody>
      </p:sp>
    </p:spTree>
    <p:extLst>
      <p:ext uri="{BB962C8B-B14F-4D97-AF65-F5344CB8AC3E}">
        <p14:creationId xmlns:p14="http://schemas.microsoft.com/office/powerpoint/2010/main" val="272141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56B502-ECD7-431E-B089-9EAD3F2E6752}"/>
              </a:ext>
            </a:extLst>
          </p:cNvPr>
          <p:cNvPicPr>
            <a:picLocks noGrp="1" noChangeAspect="1"/>
          </p:cNvPicPr>
          <p:nvPr>
            <p:ph idx="1"/>
          </p:nvPr>
        </p:nvPicPr>
        <p:blipFill>
          <a:blip r:embed="rId3"/>
          <a:stretch>
            <a:fillRect/>
          </a:stretch>
        </p:blipFill>
        <p:spPr>
          <a:xfrm>
            <a:off x="5618375" y="0"/>
            <a:ext cx="5344998" cy="6788763"/>
          </a:xfrm>
        </p:spPr>
      </p:pic>
      <p:sp>
        <p:nvSpPr>
          <p:cNvPr id="6" name="Content Placeholder 46">
            <a:extLst>
              <a:ext uri="{FF2B5EF4-FFF2-40B4-BE49-F238E27FC236}">
                <a16:creationId xmlns:a16="http://schemas.microsoft.com/office/drawing/2014/main" id="{85D72367-1005-4301-8DAE-3F7D78807B94}"/>
              </a:ext>
            </a:extLst>
          </p:cNvPr>
          <p:cNvSpPr txBox="1">
            <a:spLocks/>
          </p:cNvSpPr>
          <p:nvPr/>
        </p:nvSpPr>
        <p:spPr bwMode="auto">
          <a:xfrm>
            <a:off x="1073902" y="851307"/>
            <a:ext cx="3790329" cy="38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buClr>
                <a:srgbClr val="04CCF4"/>
              </a:buClr>
            </a:pPr>
            <a:r>
              <a:rPr lang="en-GB" sz="2400" b="1"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rPr>
              <a:t>The model describes </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10 components of school/ college life that can support and contribute to pupils’ positive mental health and resilience. Each section has some guidance, including questions for reflection and ideas for action, together with some useful quality assured resources. </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96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A0C38-0791-9FEE-F1B2-944BB2EC1067}"/>
              </a:ext>
            </a:extLst>
          </p:cNvPr>
          <p:cNvPicPr>
            <a:picLocks noChangeAspect="1"/>
          </p:cNvPicPr>
          <p:nvPr/>
        </p:nvPicPr>
        <p:blipFill>
          <a:blip r:embed="rId2"/>
          <a:stretch>
            <a:fillRect/>
          </a:stretch>
        </p:blipFill>
        <p:spPr>
          <a:xfrm>
            <a:off x="3171217" y="60704"/>
            <a:ext cx="5428034" cy="6051172"/>
          </a:xfrm>
          <a:prstGeom prst="rect">
            <a:avLst/>
          </a:prstGeom>
        </p:spPr>
      </p:pic>
    </p:spTree>
    <p:extLst>
      <p:ext uri="{BB962C8B-B14F-4D97-AF65-F5344CB8AC3E}">
        <p14:creationId xmlns:p14="http://schemas.microsoft.com/office/powerpoint/2010/main" val="307282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7F24-5C38-41CF-08AF-0592C92D5208}"/>
              </a:ext>
            </a:extLst>
          </p:cNvPr>
          <p:cNvSpPr>
            <a:spLocks noGrp="1"/>
          </p:cNvSpPr>
          <p:nvPr>
            <p:ph type="title"/>
          </p:nvPr>
        </p:nvSpPr>
        <p:spPr>
          <a:xfrm>
            <a:off x="255104" y="259109"/>
            <a:ext cx="11791122" cy="1325563"/>
          </a:xfrm>
        </p:spPr>
        <p:txBody>
          <a:bodyPr/>
          <a:lstStyle/>
          <a:p>
            <a:r>
              <a:rPr lang="en-GB" dirty="0" smtClean="0">
                <a:latin typeface="Arial" panose="020B0604020202020204" pitchFamily="34" charset="0"/>
                <a:cs typeface="Arial" panose="020B0604020202020204" pitchFamily="34" charset="0"/>
              </a:rPr>
              <a:t>Evidence-base, research sources </a:t>
            </a:r>
            <a:r>
              <a:rPr lang="en-GB" dirty="0">
                <a:latin typeface="Arial" panose="020B0604020202020204" pitchFamily="34" charset="0"/>
                <a:cs typeface="Arial" panose="020B0604020202020204" pitchFamily="34" charset="0"/>
              </a:rPr>
              <a:t>and funding</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4AFC481-74F4-CABD-2A73-A4CE27986764}"/>
              </a:ext>
            </a:extLst>
          </p:cNvPr>
          <p:cNvSpPr>
            <a:spLocks noGrp="1"/>
          </p:cNvSpPr>
          <p:nvPr>
            <p:ph idx="1"/>
          </p:nvPr>
        </p:nvSpPr>
        <p:spPr>
          <a:xfrm>
            <a:off x="255104" y="898422"/>
            <a:ext cx="11791122" cy="5515629"/>
          </a:xfrm>
        </p:spPr>
        <p:txBody>
          <a:bodyPr/>
          <a:lstStyle/>
          <a:p>
            <a:pPr>
              <a:lnSpc>
                <a:spcPct val="107000"/>
              </a:lnSpc>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Southwark’s Wellbeing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IMHARS Guidance &amp; </a:t>
            </a:r>
            <a:r>
              <a:rPr lang="en-GB"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Framework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resource aimed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developing a whole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school/college approach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improving mental health and resilience in schools and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local communities</a:t>
            </a:r>
          </a:p>
          <a:p>
            <a:pPr>
              <a:lnSpc>
                <a:spcPct val="107000"/>
              </a:lnSpc>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Evidence-based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research-informed</a:t>
            </a:r>
          </a:p>
          <a:p>
            <a:pPr>
              <a:lnSpc>
                <a:spcPct val="107000"/>
              </a:lnSpc>
              <a:spcAft>
                <a:spcPts val="800"/>
              </a:spcAft>
            </a:pPr>
            <a:r>
              <a:rPr lang="en-GB"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Innovation: new schools-led collaboration, led by Rotherhithe Primary (River Hill Fed),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collaboration with Southwark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Council</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Family Early Help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 the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Educational </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sychology </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eam</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Southwark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CAMHS service and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Groundwork's The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Nest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open access service. </a:t>
            </a:r>
          </a:p>
          <a:p>
            <a:pPr>
              <a:lnSpc>
                <a:spcPct val="107000"/>
              </a:lnSpc>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Designed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all educational settings including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EYs, schools</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post-16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settings in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Southwark</a:t>
            </a:r>
          </a:p>
          <a:p>
            <a:pPr>
              <a:lnSpc>
                <a:spcPct val="107000"/>
              </a:lnSpc>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Signposts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parents to resources from a range of organisations, including Public Health England and MindEd, The Anna Freud Centre and the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NSPCC</a:t>
            </a:r>
            <a:r>
              <a:rPr lang="en-GB"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etc</a:t>
            </a:r>
            <a:r>
              <a:rPr lang="en-GB" sz="2000" dirty="0">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programme was funded through Southwark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Council’s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IMHARS funding. The programme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trialled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t>
            </a:r>
            <a:r>
              <a:rPr lang="en-GB"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two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Southwark schools and launched today</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15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E9A9-3886-41B4-73C7-6F0A5E8C5D11}"/>
              </a:ext>
            </a:extLst>
          </p:cNvPr>
          <p:cNvSpPr>
            <a:spLocks noGrp="1"/>
          </p:cNvSpPr>
          <p:nvPr>
            <p:ph type="ctrTitle"/>
          </p:nvPr>
        </p:nvSpPr>
        <p:spPr>
          <a:xfrm>
            <a:off x="4387442" y="1122363"/>
            <a:ext cx="6280558" cy="2387600"/>
          </a:xfrm>
        </p:spPr>
        <p:txBody>
          <a:bodyPr/>
          <a:lstStyle/>
          <a:p>
            <a:r>
              <a:rPr lang="en-GB" dirty="0"/>
              <a:t>Action research approach</a:t>
            </a:r>
          </a:p>
        </p:txBody>
      </p:sp>
      <p:sp>
        <p:nvSpPr>
          <p:cNvPr id="3" name="Subtitle 2">
            <a:extLst>
              <a:ext uri="{FF2B5EF4-FFF2-40B4-BE49-F238E27FC236}">
                <a16:creationId xmlns:a16="http://schemas.microsoft.com/office/drawing/2014/main" id="{D17A1DED-61AA-793D-26EA-5D2BC7E79538}"/>
              </a:ext>
            </a:extLst>
          </p:cNvPr>
          <p:cNvSpPr>
            <a:spLocks noGrp="1"/>
          </p:cNvSpPr>
          <p:nvPr>
            <p:ph type="subTitle" idx="1"/>
          </p:nvPr>
        </p:nvSpPr>
        <p:spPr>
          <a:xfrm>
            <a:off x="2067367" y="4111818"/>
            <a:ext cx="9144000" cy="1655762"/>
          </a:xfrm>
        </p:spPr>
        <p:txBody>
          <a:bodyPr/>
          <a:lstStyle/>
          <a:p>
            <a:r>
              <a:rPr lang="en-GB" dirty="0"/>
              <a:t>An innovative programme for all parents</a:t>
            </a:r>
          </a:p>
          <a:p>
            <a:r>
              <a:rPr lang="en-GB" dirty="0"/>
              <a:t>Shaped by parents through their evaluation and contribution</a:t>
            </a:r>
          </a:p>
          <a:p>
            <a:r>
              <a:rPr lang="en-GB" dirty="0"/>
              <a:t>Working in partnership with other services including The Nest.</a:t>
            </a:r>
          </a:p>
          <a:p>
            <a:r>
              <a:rPr lang="en-GB" dirty="0"/>
              <a:t>Ensuring sustainability</a:t>
            </a:r>
          </a:p>
        </p:txBody>
      </p:sp>
      <p:pic>
        <p:nvPicPr>
          <p:cNvPr id="5" name="Picture 4" descr="Diagram&#10;&#10;Description automatically generated">
            <a:extLst>
              <a:ext uri="{FF2B5EF4-FFF2-40B4-BE49-F238E27FC236}">
                <a16:creationId xmlns:a16="http://schemas.microsoft.com/office/drawing/2014/main" id="{F1B51B50-AC41-7681-D6B8-9D1E37195D57}"/>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278704" y="120028"/>
            <a:ext cx="1404382" cy="1626697"/>
          </a:xfrm>
          <a:prstGeom prst="rect">
            <a:avLst/>
          </a:prstGeom>
        </p:spPr>
      </p:pic>
      <p:sp>
        <p:nvSpPr>
          <p:cNvPr id="6" name="TextBox 5">
            <a:extLst>
              <a:ext uri="{FF2B5EF4-FFF2-40B4-BE49-F238E27FC236}">
                <a16:creationId xmlns:a16="http://schemas.microsoft.com/office/drawing/2014/main" id="{232563F3-2ACE-9406-AF79-CEFF8EF406B4}"/>
              </a:ext>
            </a:extLst>
          </p:cNvPr>
          <p:cNvSpPr txBox="1"/>
          <p:nvPr/>
        </p:nvSpPr>
        <p:spPr>
          <a:xfrm>
            <a:off x="2278704" y="1905806"/>
            <a:ext cx="1290580" cy="507831"/>
          </a:xfrm>
          <a:prstGeom prst="rect">
            <a:avLst/>
          </a:prstGeom>
          <a:noFill/>
        </p:spPr>
        <p:txBody>
          <a:bodyPr wrap="square" rtlCol="0">
            <a:spAutoFit/>
          </a:bodyPr>
          <a:lstStyle/>
          <a:p>
            <a:r>
              <a:rPr lang="en-GB" sz="900" dirty="0">
                <a:hlinkClick r:id="rId3" tooltip="https://prepforum.wordpress.com/2015/08/01/5-skills-that-you-can-develop-with-blogging/"/>
              </a:rPr>
              <a:t>This Photo</a:t>
            </a:r>
            <a:r>
              <a:rPr lang="en-GB" sz="900" dirty="0"/>
              <a:t> by Unknown Author is licensed under </a:t>
            </a:r>
            <a:r>
              <a:rPr lang="en-GB" sz="900" dirty="0">
                <a:hlinkClick r:id="rId4" tooltip="https://creativecommons.org/licenses/by-nc-sa/3.0/"/>
              </a:rPr>
              <a:t>CC BY-SA-NC</a:t>
            </a:r>
            <a:endParaRPr lang="en-GB" sz="900" dirty="0"/>
          </a:p>
        </p:txBody>
      </p:sp>
      <p:pic>
        <p:nvPicPr>
          <p:cNvPr id="8" name="Picture 7" descr="A group of people&#10;&#10;Description automatically generated with low confidence">
            <a:extLst>
              <a:ext uri="{FF2B5EF4-FFF2-40B4-BE49-F238E27FC236}">
                <a16:creationId xmlns:a16="http://schemas.microsoft.com/office/drawing/2014/main" id="{0C09DA38-0982-07C3-23EC-125776CDD5C4}"/>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317742" y="-57431"/>
            <a:ext cx="3807808" cy="3904073"/>
          </a:xfrm>
          <a:prstGeom prst="rect">
            <a:avLst/>
          </a:prstGeom>
        </p:spPr>
      </p:pic>
      <p:sp>
        <p:nvSpPr>
          <p:cNvPr id="9" name="TextBox 8">
            <a:extLst>
              <a:ext uri="{FF2B5EF4-FFF2-40B4-BE49-F238E27FC236}">
                <a16:creationId xmlns:a16="http://schemas.microsoft.com/office/drawing/2014/main" id="{301DBAF2-A9D3-3DAE-5813-63AAD7B3C0D5}"/>
              </a:ext>
            </a:extLst>
          </p:cNvPr>
          <p:cNvSpPr txBox="1"/>
          <p:nvPr/>
        </p:nvSpPr>
        <p:spPr>
          <a:xfrm>
            <a:off x="317742" y="3996402"/>
            <a:ext cx="3499250" cy="230832"/>
          </a:xfrm>
          <a:prstGeom prst="rect">
            <a:avLst/>
          </a:prstGeom>
          <a:noFill/>
        </p:spPr>
        <p:txBody>
          <a:bodyPr wrap="square" rtlCol="0">
            <a:spAutoFit/>
          </a:bodyPr>
          <a:lstStyle/>
          <a:p>
            <a:r>
              <a:rPr lang="en-GB" sz="900" dirty="0">
                <a:hlinkClick r:id="rId6" tooltip="https://hikingartist.com/2012/06/17/teamwork-illustrations-new-gallery/"/>
              </a:rPr>
              <a:t>This Photo</a:t>
            </a:r>
            <a:r>
              <a:rPr lang="en-GB" sz="900" dirty="0"/>
              <a:t> by Unknown Author is licensed under </a:t>
            </a:r>
            <a:r>
              <a:rPr lang="en-GB" sz="900" dirty="0">
                <a:hlinkClick r:id="rId7" tooltip="https://creativecommons.org/licenses/by-nc-nd/3.0/"/>
              </a:rPr>
              <a:t>CC BY-NC-ND</a:t>
            </a:r>
            <a:endParaRPr lang="en-GB" sz="900" dirty="0"/>
          </a:p>
        </p:txBody>
      </p:sp>
    </p:spTree>
    <p:extLst>
      <p:ext uri="{BB962C8B-B14F-4D97-AF65-F5344CB8AC3E}">
        <p14:creationId xmlns:p14="http://schemas.microsoft.com/office/powerpoint/2010/main" val="402155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1920-3279-E00B-12D6-74CC46595C17}"/>
              </a:ext>
            </a:extLst>
          </p:cNvPr>
          <p:cNvSpPr>
            <a:spLocks noGrp="1"/>
          </p:cNvSpPr>
          <p:nvPr>
            <p:ph type="title"/>
          </p:nvPr>
        </p:nvSpPr>
        <p:spPr>
          <a:xfrm>
            <a:off x="839788" y="457200"/>
            <a:ext cx="3932237" cy="1600200"/>
          </a:xfrm>
        </p:spPr>
        <p:txBody>
          <a:bodyPr anchor="b">
            <a:normAutofit/>
          </a:bodyPr>
          <a:lstStyle/>
          <a:p>
            <a:r>
              <a:rPr lang="en-GB" sz="5400" b="1" dirty="0">
                <a:latin typeface="Arial" panose="020B0604020202020204" pitchFamily="34" charset="0"/>
                <a:cs typeface="Arial" panose="020B0604020202020204" pitchFamily="34" charset="0"/>
              </a:rPr>
              <a:t>Resilience</a:t>
            </a:r>
          </a:p>
        </p:txBody>
      </p:sp>
      <p:pic>
        <p:nvPicPr>
          <p:cNvPr id="5" name="Picture 4" descr="A green leaf on a branch&#10;&#10;Description automatically generated with low confidence">
            <a:extLst>
              <a:ext uri="{FF2B5EF4-FFF2-40B4-BE49-F238E27FC236}">
                <a16:creationId xmlns:a16="http://schemas.microsoft.com/office/drawing/2014/main" id="{C8A6823E-2B8F-C1A0-2D0F-05BB0B42B823}"/>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0989" r="33736" b="-1"/>
          <a:stretch/>
        </p:blipFill>
        <p:spPr>
          <a:xfrm>
            <a:off x="5183188" y="987425"/>
            <a:ext cx="6172200" cy="4873625"/>
          </a:xfrm>
          <a:prstGeom prst="rect">
            <a:avLst/>
          </a:prstGeom>
          <a:noFill/>
        </p:spPr>
      </p:pic>
      <p:sp>
        <p:nvSpPr>
          <p:cNvPr id="3" name="Subtitle 2">
            <a:extLst>
              <a:ext uri="{FF2B5EF4-FFF2-40B4-BE49-F238E27FC236}">
                <a16:creationId xmlns:a16="http://schemas.microsoft.com/office/drawing/2014/main" id="{5705B478-1485-1A25-8224-94C2FCCE40E0}"/>
              </a:ext>
            </a:extLst>
          </p:cNvPr>
          <p:cNvSpPr>
            <a:spLocks noGrp="1"/>
          </p:cNvSpPr>
          <p:nvPr>
            <p:ph type="body" sz="half" idx="2"/>
          </p:nvPr>
        </p:nvSpPr>
        <p:spPr>
          <a:xfrm>
            <a:off x="839788" y="2057400"/>
            <a:ext cx="3932237" cy="3811588"/>
          </a:xfrm>
        </p:spPr>
        <p:txBody>
          <a:bodyPr wrap="square" anchor="t">
            <a:normAutofit/>
          </a:bodyPr>
          <a:lstStyle/>
          <a:p>
            <a:r>
              <a:rPr lang="en-GB" sz="3600" dirty="0">
                <a:latin typeface="Arial" panose="020B0604020202020204" pitchFamily="34" charset="0"/>
                <a:cs typeface="Arial" panose="020B0604020202020204" pitchFamily="34" charset="0"/>
              </a:rPr>
              <a:t>What does this mean to you?</a:t>
            </a:r>
          </a:p>
        </p:txBody>
      </p:sp>
      <p:sp>
        <p:nvSpPr>
          <p:cNvPr id="6" name="TextBox 5">
            <a:extLst>
              <a:ext uri="{FF2B5EF4-FFF2-40B4-BE49-F238E27FC236}">
                <a16:creationId xmlns:a16="http://schemas.microsoft.com/office/drawing/2014/main" id="{DB5C4F74-882C-40BD-0616-76009CC96F83}"/>
              </a:ext>
            </a:extLst>
          </p:cNvPr>
          <p:cNvSpPr txBox="1"/>
          <p:nvPr/>
        </p:nvSpPr>
        <p:spPr>
          <a:xfrm>
            <a:off x="8896061" y="5660995"/>
            <a:ext cx="2459327"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latin typeface="+mn-lt"/>
                <a:hlinkClick r:id="rId3" tooltip="https://gpsynergy.com.au/explore-gp/wellbeing-and-support/resilience/">
                  <a:extLst>
                    <a:ext uri="{A12FA001-AC4F-418D-AE19-62706E023703}">
                      <ahyp:hlinkClr xmlns:ahyp="http://schemas.microsoft.com/office/drawing/2018/hyperlinkcolor" xmlns="" val="tx"/>
                    </a:ext>
                  </a:extLst>
                </a:hlinkClick>
              </a:rPr>
              <a:t>This Photo</a:t>
            </a:r>
            <a:r>
              <a:rPr lang="en-GB" sz="700" dirty="0">
                <a:solidFill>
                  <a:srgbClr val="FFFFFF"/>
                </a:solidFill>
                <a:latin typeface="+mn-lt"/>
              </a:rPr>
              <a:t> by Unknown Author is licensed under </a:t>
            </a:r>
            <a:r>
              <a:rPr lang="en-GB" sz="700" dirty="0">
                <a:solidFill>
                  <a:srgbClr val="FFFFFF"/>
                </a:solidFill>
                <a:latin typeface="+mn-lt"/>
                <a:hlinkClick r:id="rId4" tooltip="https://creativecommons.org/licenses/by-nc-nd/3.0/">
                  <a:extLst>
                    <a:ext uri="{A12FA001-AC4F-418D-AE19-62706E023703}">
                      <ahyp:hlinkClr xmlns:ahyp="http://schemas.microsoft.com/office/drawing/2018/hyperlinkcolor" xmlns="" val="tx"/>
                    </a:ext>
                  </a:extLst>
                </a:hlinkClick>
              </a:rPr>
              <a:t>CC BY-NC-ND</a:t>
            </a:r>
            <a:endParaRPr lang="en-GB" sz="700" dirty="0">
              <a:solidFill>
                <a:srgbClr val="FFFFFF"/>
              </a:solidFill>
              <a:latin typeface="+mn-lt"/>
            </a:endParaRPr>
          </a:p>
        </p:txBody>
      </p:sp>
    </p:spTree>
    <p:extLst>
      <p:ext uri="{BB962C8B-B14F-4D97-AF65-F5344CB8AC3E}">
        <p14:creationId xmlns:p14="http://schemas.microsoft.com/office/powerpoint/2010/main" val="270867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404000-5BFE-43B4-93FF-736E3F72F8DF}"/>
              </a:ext>
            </a:extLst>
          </p:cNvPr>
          <p:cNvPicPr>
            <a:picLocks noGrp="1" noChangeAspect="1"/>
          </p:cNvPicPr>
          <p:nvPr>
            <p:ph idx="1"/>
          </p:nvPr>
        </p:nvPicPr>
        <p:blipFill rotWithShape="1">
          <a:blip r:embed="rId3"/>
          <a:srcRect b="1404"/>
          <a:stretch/>
        </p:blipFill>
        <p:spPr>
          <a:xfrm>
            <a:off x="992535" y="318464"/>
            <a:ext cx="10223153" cy="5455841"/>
          </a:xfrm>
          <a:prstGeom prst="rect">
            <a:avLst/>
          </a:prstGeom>
        </p:spPr>
      </p:pic>
      <p:sp>
        <p:nvSpPr>
          <p:cNvPr id="5" name="TextBox 4">
            <a:extLst>
              <a:ext uri="{FF2B5EF4-FFF2-40B4-BE49-F238E27FC236}">
                <a16:creationId xmlns:a16="http://schemas.microsoft.com/office/drawing/2014/main" id="{06F46E6C-4630-4288-8F6A-A63531E28045}"/>
              </a:ext>
            </a:extLst>
          </p:cNvPr>
          <p:cNvSpPr txBox="1"/>
          <p:nvPr/>
        </p:nvSpPr>
        <p:spPr>
          <a:xfrm>
            <a:off x="1323174" y="840775"/>
            <a:ext cx="7506502" cy="1631216"/>
          </a:xfrm>
          <a:prstGeom prst="rect">
            <a:avLst/>
          </a:prstGeom>
          <a:noFill/>
          <a:ln w="38100">
            <a:solidFill>
              <a:schemeClr val="accent6">
                <a:lumMod val="75000"/>
              </a:schemeClr>
            </a:solidFill>
          </a:ln>
        </p:spPr>
        <p:txBody>
          <a:bodyPr wrap="square">
            <a:spAutoFit/>
          </a:bodyPr>
          <a:lstStyle/>
          <a:p>
            <a:r>
              <a:rPr lang="en-GB" dirty="0"/>
              <a:t>‘</a:t>
            </a:r>
            <a:r>
              <a:rPr lang="en-GB" sz="2000" dirty="0">
                <a:latin typeface="Arial" panose="020B0604020202020204" pitchFamily="34" charset="0"/>
                <a:cs typeface="Arial" panose="020B0604020202020204" pitchFamily="34" charset="0"/>
              </a:rPr>
              <a:t>Resilience does not come from rare and special qualities but from the everyday magic of ordinary human resources in the minds, brains and bodies of ordinary children, in their families and relationships, and in their communities.’ Ann Masten, University of Minnesota</a:t>
            </a:r>
          </a:p>
        </p:txBody>
      </p:sp>
    </p:spTree>
    <p:extLst>
      <p:ext uri="{BB962C8B-B14F-4D97-AF65-F5344CB8AC3E}">
        <p14:creationId xmlns:p14="http://schemas.microsoft.com/office/powerpoint/2010/main" val="2257876631"/>
      </p:ext>
    </p:extLst>
  </p:cSld>
  <p:clrMapOvr>
    <a:masterClrMapping/>
  </p:clrMapOvr>
</p:sld>
</file>

<file path=ppt/theme/theme1.xml><?xml version="1.0" encoding="utf-8"?>
<a:theme xmlns:a="http://schemas.openxmlformats.org/drawingml/2006/main" name="Office Theme">
  <a:themeElements>
    <a:clrScheme name="Custom 3">
      <a:dk1>
        <a:srgbClr val="951A80"/>
      </a:dk1>
      <a:lt1>
        <a:srgbClr val="FFFFFF"/>
      </a:lt1>
      <a:dk2>
        <a:srgbClr val="652182"/>
      </a:dk2>
      <a:lt2>
        <a:srgbClr val="E7E6E6"/>
      </a:lt2>
      <a:accent1>
        <a:srgbClr val="00A4A0"/>
      </a:accent1>
      <a:accent2>
        <a:srgbClr val="E6009F"/>
      </a:accent2>
      <a:accent3>
        <a:srgbClr val="36A9E1"/>
      </a:accent3>
      <a:accent4>
        <a:srgbClr val="004475"/>
      </a:accent4>
      <a:accent5>
        <a:srgbClr val="3DA533"/>
      </a:accent5>
      <a:accent6>
        <a:srgbClr val="F9B233"/>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S WB school phases slid" id="{6EBBA550-846D-AA4C-BB07-7A3E408B1B12}" vid="{6663527A-B5B5-4549-A932-065DE8F29B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TotalTime>
  <Words>1799</Words>
  <Application>Microsoft Office PowerPoint</Application>
  <PresentationFormat>Widescreen</PresentationFormat>
  <Paragraphs>182</Paragraphs>
  <Slides>26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Open Sans</vt:lpstr>
      <vt:lpstr>Symbol</vt:lpstr>
      <vt:lpstr>Times New Roman</vt:lpstr>
      <vt:lpstr>Office Theme</vt:lpstr>
      <vt:lpstr>PowerPoint Presentation</vt:lpstr>
      <vt:lpstr>PowerPoint Presentation</vt:lpstr>
      <vt:lpstr>The Southwark resilience framework</vt:lpstr>
      <vt:lpstr>PowerPoint Presentation</vt:lpstr>
      <vt:lpstr>PowerPoint Presentation</vt:lpstr>
      <vt:lpstr>Evidence-base, research sources and funding </vt:lpstr>
      <vt:lpstr>Action research approach</vt:lpstr>
      <vt:lpstr>Resilience</vt:lpstr>
      <vt:lpstr>PowerPoint Presentation</vt:lpstr>
      <vt:lpstr>Why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Schools trialling the parent sessions</vt:lpstr>
      <vt:lpstr>Evaluation the impact of the sessions</vt:lpstr>
      <vt:lpstr>PowerPoint Presentation</vt:lpstr>
      <vt:lpstr>Ways to engage parents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Mental Health and Resilience in Schools</dc:title>
  <dc:creator>Inge Lake</dc:creator>
  <cp:lastModifiedBy>Souter, Lee</cp:lastModifiedBy>
  <cp:revision>40</cp:revision>
  <dcterms:created xsi:type="dcterms:W3CDTF">2021-11-18T11:34:44Z</dcterms:created>
  <dcterms:modified xsi:type="dcterms:W3CDTF">2022-07-08T09:57:53Z</dcterms:modified>
</cp:coreProperties>
</file>