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 id="2147483671" r:id="rId3"/>
  </p:sldMasterIdLst>
  <p:notesMasterIdLst>
    <p:notesMasterId r:id="rId26"/>
  </p:notesMasterIdLst>
  <p:sldIdLst>
    <p:sldId id="278" r:id="rId4"/>
    <p:sldId id="256" r:id="rId5"/>
    <p:sldId id="257" r:id="rId6"/>
    <p:sldId id="266" r:id="rId7"/>
    <p:sldId id="277" r:id="rId8"/>
    <p:sldId id="258" r:id="rId9"/>
    <p:sldId id="259" r:id="rId10"/>
    <p:sldId id="264" r:id="rId11"/>
    <p:sldId id="265" r:id="rId12"/>
    <p:sldId id="270" r:id="rId13"/>
    <p:sldId id="271" r:id="rId14"/>
    <p:sldId id="272" r:id="rId15"/>
    <p:sldId id="260" r:id="rId16"/>
    <p:sldId id="273" r:id="rId17"/>
    <p:sldId id="274" r:id="rId18"/>
    <p:sldId id="275" r:id="rId19"/>
    <p:sldId id="276" r:id="rId20"/>
    <p:sldId id="261" r:id="rId21"/>
    <p:sldId id="269" r:id="rId22"/>
    <p:sldId id="262" r:id="rId23"/>
    <p:sldId id="267" r:id="rId24"/>
    <p:sldId id="26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61D60-D2FE-4B59-B5AB-984FF0AA2ED9}" type="datetimeFigureOut">
              <a:rPr lang="en-GB" smtClean="0"/>
              <a:t>07/07/2022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69ECE-0699-4A44-8693-D24F2195381A}" type="slidenum">
              <a:rPr lang="en-GB" smtClean="0"/>
              <a:t>‹#›</a:t>
            </a:fld>
            <a:endParaRPr lang="en-GB"/>
          </a:p>
        </p:txBody>
      </p:sp>
    </p:spTree>
    <p:extLst>
      <p:ext uri="{BB962C8B-B14F-4D97-AF65-F5344CB8AC3E}">
        <p14:creationId xmlns:p14="http://schemas.microsoft.com/office/powerpoint/2010/main" val="3367702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Talk about the work you engaged in with Southwark champions group, particularly on developing a whole school approach and the schools journey to date. How this action plan is building on all of the work achieved so far with the PSHE/RES PE curriculum and all of the work on targeted approaches to MHWB and how to further embed a whole school approach across both schools.</a:t>
            </a:r>
          </a:p>
          <a:p>
            <a:endParaRPr lang="en-GB" dirty="0"/>
          </a:p>
        </p:txBody>
      </p:sp>
      <p:sp>
        <p:nvSpPr>
          <p:cNvPr id="4" name="Slide Number Placeholder 3"/>
          <p:cNvSpPr>
            <a:spLocks noGrp="1"/>
          </p:cNvSpPr>
          <p:nvPr>
            <p:ph type="sldNum" sz="quarter" idx="10"/>
          </p:nvPr>
        </p:nvSpPr>
        <p:spPr/>
        <p:txBody>
          <a:bodyPr/>
          <a:lstStyle/>
          <a:p>
            <a:fld id="{97670296-7304-4209-8955-65E8573A1605}" type="slidenum">
              <a:rPr lang="en-GB" smtClean="0"/>
              <a:t>5</a:t>
            </a:fld>
            <a:endParaRPr lang="en-GB"/>
          </a:p>
        </p:txBody>
      </p:sp>
    </p:spTree>
    <p:extLst>
      <p:ext uri="{BB962C8B-B14F-4D97-AF65-F5344CB8AC3E}">
        <p14:creationId xmlns:p14="http://schemas.microsoft.com/office/powerpoint/2010/main" val="413032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Important to note that these are not therapeutic interventions and therefore pupil suitability should be checked prior to referrals being made.</a:t>
            </a:r>
          </a:p>
          <a:p>
            <a:endParaRPr lang="en-US" dirty="0">
              <a:ea typeface="Calibri"/>
              <a:cs typeface="Calibri"/>
            </a:endParaRPr>
          </a:p>
          <a:p>
            <a:r>
              <a:rPr lang="en-US" dirty="0">
                <a:ea typeface="Calibri"/>
                <a:cs typeface="Calibri"/>
              </a:rPr>
              <a:t>Note that 'supporting students at risk of exclusion' is not the official name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27BB-CBC5-4FA7-AC5D-40111CF431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483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When pupils are unable to answer questions and/or demonstrate they need further support, school/ parent/</a:t>
            </a:r>
            <a:r>
              <a:rPr lang="en-US" dirty="0" err="1">
                <a:ea typeface="Calibri"/>
                <a:cs typeface="Calibri"/>
              </a:rPr>
              <a:t>carer</a:t>
            </a:r>
            <a:r>
              <a:rPr lang="en-US" dirty="0">
                <a:ea typeface="Calibri"/>
                <a:cs typeface="Calibri"/>
              </a:rPr>
              <a:t> will be contacted and signposted to appropriate services </a:t>
            </a:r>
          </a:p>
          <a:p>
            <a:endParaRPr lang="en-US" dirty="0">
              <a:ea typeface="Calibri"/>
              <a:cs typeface="Calibri"/>
            </a:endParaRPr>
          </a:p>
          <a:p>
            <a:r>
              <a:rPr lang="en-US" dirty="0">
                <a:ea typeface="Calibri"/>
                <a:cs typeface="Calibri"/>
              </a:rPr>
              <a:t>Pupils are asked to name strategies and people to ensure they can recall what they have learnt in sessions.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27BB-CBC5-4FA7-AC5D-40111CF43105}" type="slidenum">
              <a:rPr kumimoji="0"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610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Workshops tweaked for different year groups to cater to different levels of understanding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27BB-CBC5-4FA7-AC5D-40111CF4310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5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KPI- 80% - for positive answers ('a little' or 'a lot')</a:t>
            </a:r>
          </a:p>
          <a:p>
            <a:endParaRPr lang="en-US" dirty="0">
              <a:cs typeface="Calibri"/>
            </a:endParaRPr>
          </a:p>
          <a:p>
            <a:r>
              <a:rPr lang="en-US" dirty="0">
                <a:cs typeface="Calibri"/>
              </a:rPr>
              <a:t>The only KPI not met was 'Do you know how to contact The Nest' - this one is tricky with primary ages as they are not making direct contact with The Nest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B927BB-CBC5-4FA7-AC5D-40111CF43105}"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592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Rectangle 6"/>
          <p:cNvSpPr/>
          <p:nvPr/>
        </p:nvSpPr>
        <p:spPr>
          <a:xfrm>
            <a:off x="0" y="761998"/>
            <a:ext cx="9141619" cy="5334003"/>
          </a:xfrm>
          <a:prstGeom prst="rect">
            <a:avLst/>
          </a:prstGeom>
          <a:solidFill>
            <a:schemeClr val="accent1"/>
          </a:solidFill>
          <a:ln w="12700">
            <a:miter lim="400000"/>
          </a:ln>
        </p:spPr>
        <p:txBody>
          <a:bodyPr lIns="45719" rIns="45719"/>
          <a:lstStyle/>
          <a:p>
            <a:endParaRPr/>
          </a:p>
        </p:txBody>
      </p:sp>
      <p:sp>
        <p:nvSpPr>
          <p:cNvPr id="12" name="Rectangle 7"/>
          <p:cNvSpPr/>
          <p:nvPr/>
        </p:nvSpPr>
        <p:spPr>
          <a:xfrm>
            <a:off x="9270262" y="761998"/>
            <a:ext cx="2925319" cy="5334003"/>
          </a:xfrm>
          <a:prstGeom prst="rect">
            <a:avLst/>
          </a:prstGeom>
          <a:solidFill>
            <a:srgbClr val="C8C8C8">
              <a:alpha val="49804"/>
            </a:srgbClr>
          </a:solidFill>
          <a:ln w="12700">
            <a:miter lim="400000"/>
          </a:ln>
        </p:spPr>
        <p:txBody>
          <a:bodyPr lIns="45719" rIns="45719"/>
          <a:lstStyle/>
          <a:p>
            <a:endParaRPr/>
          </a:p>
        </p:txBody>
      </p:sp>
      <p:sp>
        <p:nvSpPr>
          <p:cNvPr id="13" name="Title Text"/>
          <p:cNvSpPr txBox="1">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Body Level One…"/>
          <p:cNvSpPr txBox="1">
            <a:spLocks noGrp="1"/>
          </p:cNvSpPr>
          <p:nvPr>
            <p:ph type="body" sz="quarter" idx="1"/>
          </p:nvPr>
        </p:nvSpPr>
        <p:spPr>
          <a:xfrm>
            <a:off x="1100015" y="4670245"/>
            <a:ext cx="7315201" cy="914401"/>
          </a:xfrm>
          <a:prstGeom prst="rect">
            <a:avLst/>
          </a:prstGeom>
        </p:spPr>
        <p:txBody>
          <a:bodyPr anchor="t"/>
          <a:lstStyle>
            <a:lvl1pPr marL="0" indent="0">
              <a:buClrTx/>
              <a:buSzTx/>
              <a:buNone/>
              <a:defRPr sz="2200">
                <a:solidFill>
                  <a:srgbClr val="D9F1F6"/>
                </a:solidFill>
              </a:defRPr>
            </a:lvl1pPr>
            <a:lvl2pPr marL="0" indent="457200">
              <a:buClrTx/>
              <a:buSzTx/>
              <a:buNone/>
              <a:defRPr sz="2200">
                <a:solidFill>
                  <a:srgbClr val="D9F1F6"/>
                </a:solidFill>
              </a:defRPr>
            </a:lvl2pPr>
            <a:lvl3pPr marL="0" indent="914400">
              <a:buClrTx/>
              <a:buSzTx/>
              <a:buNone/>
              <a:defRPr sz="2200">
                <a:solidFill>
                  <a:srgbClr val="D9F1F6"/>
                </a:solidFill>
              </a:defRPr>
            </a:lvl3pPr>
            <a:lvl4pPr marL="0" indent="1371600">
              <a:buClrTx/>
              <a:buSzTx/>
              <a:buNone/>
              <a:defRPr sz="2200">
                <a:solidFill>
                  <a:srgbClr val="D9F1F6"/>
                </a:solidFill>
              </a:defRPr>
            </a:lvl4pPr>
            <a:lvl5pPr marL="0" indent="1828800">
              <a:buClrTx/>
              <a:buSzTx/>
              <a:buNone/>
              <a:defRPr sz="2200">
                <a:solidFill>
                  <a:srgbClr val="D9F1F6"/>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09296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23"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24"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25" name="Body Level One…"/>
          <p:cNvSpPr txBox="1">
            <a:spLocks noGrp="1"/>
          </p:cNvSpPr>
          <p:nvPr>
            <p:ph type="body" idx="1"/>
          </p:nvPr>
        </p:nvSpPr>
        <p:spPr>
          <a:xfrm>
            <a:off x="3869268" y="864108"/>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6919985"/>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3"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34"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35" name="Title Text"/>
          <p:cNvSpPr txBox="1">
            <a:spLocks noGrp="1"/>
          </p:cNvSpPr>
          <p:nvPr>
            <p:ph type="title"/>
          </p:nvPr>
        </p:nvSpPr>
        <p:spPr>
          <a:xfrm>
            <a:off x="3867911" y="1298447"/>
            <a:ext cx="7315201" cy="3255266"/>
          </a:xfrm>
          <a:prstGeom prst="rect">
            <a:avLst/>
          </a:prstGeom>
        </p:spPr>
        <p:txBody>
          <a:bodyPr anchor="b"/>
          <a:lstStyle>
            <a:lvl1pPr>
              <a:defRPr sz="5900" spc="-100">
                <a:solidFill>
                  <a:srgbClr val="595959"/>
                </a:solidFill>
              </a:defRPr>
            </a:lvl1pPr>
          </a:lstStyle>
          <a:p>
            <a:r>
              <a:t>Title Text</a:t>
            </a:r>
          </a:p>
        </p:txBody>
      </p:sp>
      <p:sp>
        <p:nvSpPr>
          <p:cNvPr id="36" name="Body Level One…"/>
          <p:cNvSpPr txBox="1">
            <a:spLocks noGrp="1"/>
          </p:cNvSpPr>
          <p:nvPr>
            <p:ph type="body" sz="quarter" idx="1"/>
          </p:nvPr>
        </p:nvSpPr>
        <p:spPr>
          <a:xfrm>
            <a:off x="3886200" y="4672584"/>
            <a:ext cx="7315200" cy="914401"/>
          </a:xfrm>
          <a:prstGeom prst="rect">
            <a:avLst/>
          </a:prstGeom>
        </p:spPr>
        <p:txBody>
          <a:bodyPr anchor="t"/>
          <a:lstStyle>
            <a:lvl1pPr marL="0" indent="0">
              <a:buClrTx/>
              <a:buSzTx/>
              <a:buNone/>
              <a:defRPr sz="2200"/>
            </a:lvl1pPr>
            <a:lvl2pPr marL="0" indent="457200">
              <a:buClrTx/>
              <a:buSzTx/>
              <a:buNone/>
              <a:defRPr sz="2200"/>
            </a:lvl2pPr>
            <a:lvl3pPr marL="0" indent="914400">
              <a:buClrTx/>
              <a:buSzTx/>
              <a:buNone/>
              <a:defRPr sz="2200"/>
            </a:lvl3pPr>
            <a:lvl4pPr marL="0" indent="1371600">
              <a:buClrTx/>
              <a:buSzTx/>
              <a:buNone/>
              <a:defRPr sz="2200"/>
            </a:lvl4pPr>
            <a:lvl5pPr marL="0" indent="1828800">
              <a:buClrTx/>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3940103"/>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4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46"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47" name="Body Level One…"/>
          <p:cNvSpPr txBox="1">
            <a:spLocks noGrp="1"/>
          </p:cNvSpPr>
          <p:nvPr>
            <p:ph type="body" sz="half" idx="1"/>
          </p:nvPr>
        </p:nvSpPr>
        <p:spPr>
          <a:xfrm>
            <a:off x="3867911" y="868680"/>
            <a:ext cx="3474722"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396541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56"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57"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58" name="Body Level One…"/>
          <p:cNvSpPr txBox="1">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None/>
              <a:defRPr b="1"/>
            </a:lvl1pPr>
            <a:lvl2pPr marL="0" indent="457200">
              <a:spcBef>
                <a:spcPts val="0"/>
              </a:spcBef>
              <a:buClrTx/>
              <a:buSzTx/>
              <a:buNone/>
              <a:defRPr b="1"/>
            </a:lvl2pPr>
            <a:lvl3pPr marL="0" indent="914400">
              <a:spcBef>
                <a:spcPts val="0"/>
              </a:spcBef>
              <a:buClrTx/>
              <a:buSzTx/>
              <a:buNone/>
              <a:defRPr b="1"/>
            </a:lvl3pPr>
            <a:lvl4pPr marL="0" indent="1371600">
              <a:spcBef>
                <a:spcPts val="0"/>
              </a:spcBef>
              <a:buClrTx/>
              <a:buSzTx/>
              <a:buNone/>
              <a:defRPr b="1"/>
            </a:lvl4pPr>
            <a:lvl5pPr marL="0" indent="1828800">
              <a:spcBef>
                <a:spcPts val="0"/>
              </a:spcBef>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59" name="Text Placeholder 4"/>
          <p:cNvSpPr>
            <a:spLocks noGrp="1"/>
          </p:cNvSpPr>
          <p:nvPr>
            <p:ph type="body" sz="quarter" idx="21"/>
          </p:nvPr>
        </p:nvSpPr>
        <p:spPr>
          <a:xfrm>
            <a:off x="7818463" y="1023585"/>
            <a:ext cx="3474721" cy="813172"/>
          </a:xfrm>
          <a:prstGeom prst="rect">
            <a:avLst/>
          </a:prstGeom>
        </p:spPr>
        <p:txBody>
          <a:bodyPr anchor="b"/>
          <a:lstStyle/>
          <a:p>
            <a:pPr marL="0" indent="0">
              <a:spcBef>
                <a:spcPts val="0"/>
              </a:spcBef>
              <a:buClrTx/>
              <a:buSzTx/>
              <a:buNone/>
              <a:defRPr b="1"/>
            </a:pPr>
            <a:endParaRP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939108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7"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68"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69" name="Title Text"/>
          <p:cNvSpPr txBox="1">
            <a:spLocks noGrp="1"/>
          </p:cNvSpPr>
          <p:nvPr>
            <p:ph type="title"/>
          </p:nvPr>
        </p:nvSpPr>
        <p:spPr>
          <a:xfrm>
            <a:off x="252919" y="1123837"/>
            <a:ext cx="2947482" cy="4601184"/>
          </a:xfrm>
          <a:prstGeom prst="rect">
            <a:avLst/>
          </a:prstGeom>
        </p:spPr>
        <p:txBody>
          <a:bodyPr/>
          <a:lstStyle/>
          <a:p>
            <a:r>
              <a:t>Title Text</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283673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0599797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4"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85"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86"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87" name="Body Level One…"/>
          <p:cNvSpPr txBox="1">
            <a:spLocks noGrp="1"/>
          </p:cNvSpPr>
          <p:nvPr>
            <p:ph type="body" idx="1"/>
          </p:nvPr>
        </p:nvSpPr>
        <p:spPr>
          <a:xfrm>
            <a:off x="3867911" y="868680"/>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8" name="Text Placeholder 3"/>
          <p:cNvSpPr>
            <a:spLocks noGrp="1"/>
          </p:cNvSpPr>
          <p:nvPr>
            <p:ph type="body" sz="quarter" idx="21"/>
          </p:nvPr>
        </p:nvSpPr>
        <p:spPr>
          <a:xfrm>
            <a:off x="256032" y="3494175"/>
            <a:ext cx="2834640" cy="2321991"/>
          </a:xfrm>
          <a:prstGeom prst="rect">
            <a:avLst/>
          </a:prstGeom>
        </p:spPr>
        <p:txBody>
          <a:bodyPr anchor="t"/>
          <a:lstStyle/>
          <a:p>
            <a:pPr marL="0" indent="0">
              <a:lnSpc>
                <a:spcPct val="100000"/>
              </a:lnSpc>
              <a:buClrTx/>
              <a:buSzTx/>
              <a:buNone/>
              <a:defRPr sz="1400">
                <a:solidFill>
                  <a:srgbClr val="FFFFFF"/>
                </a:solidFill>
              </a:defRPr>
            </a:pPr>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8279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6" name="Rectangle 6"/>
          <p:cNvSpPr/>
          <p:nvPr/>
        </p:nvSpPr>
        <p:spPr>
          <a:xfrm>
            <a:off x="0" y="758951"/>
            <a:ext cx="3443591" cy="5330954"/>
          </a:xfrm>
          <a:prstGeom prst="rect">
            <a:avLst/>
          </a:prstGeom>
          <a:solidFill>
            <a:schemeClr val="accent1"/>
          </a:solidFill>
          <a:ln w="12700">
            <a:miter lim="400000"/>
          </a:ln>
        </p:spPr>
        <p:txBody>
          <a:bodyPr lIns="45719" rIns="45719"/>
          <a:lstStyle/>
          <a:p>
            <a:endParaRPr/>
          </a:p>
        </p:txBody>
      </p:sp>
      <p:sp>
        <p:nvSpPr>
          <p:cNvPr id="97" name="Rectangle 37"/>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a:p>
        </p:txBody>
      </p:sp>
      <p:sp>
        <p:nvSpPr>
          <p:cNvPr id="98" name="Title Text"/>
          <p:cNvSpPr txBox="1">
            <a:spLocks noGrp="1"/>
          </p:cNvSpPr>
          <p:nvPr>
            <p:ph type="title"/>
          </p:nvPr>
        </p:nvSpPr>
        <p:spPr>
          <a:xfrm>
            <a:off x="256031" y="1143000"/>
            <a:ext cx="2834641" cy="2377440"/>
          </a:xfrm>
          <a:prstGeom prst="rect">
            <a:avLst/>
          </a:prstGeom>
        </p:spPr>
        <p:txBody>
          <a:bodyPr anchor="b"/>
          <a:lstStyle>
            <a:lvl1pPr>
              <a:defRPr sz="3200"/>
            </a:lvl1pPr>
          </a:lstStyle>
          <a:p>
            <a:r>
              <a:t>Title Text</a:t>
            </a:r>
          </a:p>
        </p:txBody>
      </p:sp>
      <p:sp>
        <p:nvSpPr>
          <p:cNvPr id="99" name="Picture Placeholder 2"/>
          <p:cNvSpPr>
            <a:spLocks noGrp="1"/>
          </p:cNvSpPr>
          <p:nvPr>
            <p:ph type="pic" idx="21"/>
          </p:nvPr>
        </p:nvSpPr>
        <p:spPr>
          <a:xfrm>
            <a:off x="3570644" y="767419"/>
            <a:ext cx="8115231" cy="5330953"/>
          </a:xfrm>
          <a:prstGeom prst="rect">
            <a:avLst/>
          </a:prstGeom>
        </p:spPr>
        <p:txBody>
          <a:bodyPr lIns="91439" rIns="91439" anchor="t">
            <a:noAutofit/>
          </a:bodyPr>
          <a:lstStyle/>
          <a:p>
            <a:endParaRPr/>
          </a:p>
        </p:txBody>
      </p:sp>
      <p:sp>
        <p:nvSpPr>
          <p:cNvPr id="100" name="Body Level One…"/>
          <p:cNvSpPr txBox="1">
            <a:spLocks noGrp="1"/>
          </p:cNvSpPr>
          <p:nvPr>
            <p:ph type="body" sz="quarter" idx="1"/>
          </p:nvPr>
        </p:nvSpPr>
        <p:spPr>
          <a:xfrm>
            <a:off x="256031" y="3493008"/>
            <a:ext cx="2834641" cy="2322577"/>
          </a:xfrm>
          <a:prstGeom prst="rect">
            <a:avLst/>
          </a:prstGeom>
        </p:spPr>
        <p:txBody>
          <a:bodyPr anchor="t"/>
          <a:lstStyle>
            <a:lvl1pPr marL="0" indent="0">
              <a:lnSpc>
                <a:spcPct val="100000"/>
              </a:lnSpc>
              <a:buClrTx/>
              <a:buSzTx/>
              <a:buNone/>
              <a:defRPr sz="1400">
                <a:solidFill>
                  <a:srgbClr val="FFFFFF"/>
                </a:solidFill>
              </a:defRPr>
            </a:lvl1pPr>
            <a:lvl2pPr marL="0" indent="457200">
              <a:lnSpc>
                <a:spcPct val="100000"/>
              </a:lnSpc>
              <a:buClrTx/>
              <a:buSzTx/>
              <a:buNone/>
              <a:defRPr sz="1400">
                <a:solidFill>
                  <a:srgbClr val="FFFFFF"/>
                </a:solidFill>
              </a:defRPr>
            </a:lvl2pPr>
            <a:lvl3pPr marL="0" indent="914400">
              <a:lnSpc>
                <a:spcPct val="100000"/>
              </a:lnSpc>
              <a:buClrTx/>
              <a:buSzTx/>
              <a:buNone/>
              <a:defRPr sz="1400">
                <a:solidFill>
                  <a:srgbClr val="FFFFFF"/>
                </a:solidFill>
              </a:defRPr>
            </a:lvl3pPr>
            <a:lvl4pPr marL="0" indent="1371600">
              <a:lnSpc>
                <a:spcPct val="100000"/>
              </a:lnSpc>
              <a:buClrTx/>
              <a:buSzTx/>
              <a:buNone/>
              <a:defRPr sz="1400">
                <a:solidFill>
                  <a:srgbClr val="FFFFFF"/>
                </a:solidFill>
              </a:defRPr>
            </a:lvl4pPr>
            <a:lvl5pPr marL="0" indent="1828800">
              <a:lnSpc>
                <a:spcPct val="100000"/>
              </a:lnSpc>
              <a:buClrTx/>
              <a:buSzTx/>
              <a:buNone/>
              <a:defRPr sz="1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0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435898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E835D8-E9DF-41EA-8926-F7D112AC4E42}"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18176506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35D8-E9DF-41EA-8926-F7D112AC4E42}"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449727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E835D8-E9DF-41EA-8926-F7D112AC4E42}"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797275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E835D8-E9DF-41EA-8926-F7D112AC4E42}"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2578492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E835D8-E9DF-41EA-8926-F7D112AC4E42}" type="datetimeFigureOut">
              <a:rPr lang="en-GB" smtClean="0"/>
              <a:t>07/07/2022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743203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E835D8-E9DF-41EA-8926-F7D112AC4E42}" type="datetimeFigureOut">
              <a:rPr lang="en-GB" smtClean="0"/>
              <a:t>07/07/2022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4201109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E835D8-E9DF-41EA-8926-F7D112AC4E42}" type="datetimeFigureOut">
              <a:rPr lang="en-GB" smtClean="0"/>
              <a:t>07/07/2022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1665466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E835D8-E9DF-41EA-8926-F7D112AC4E42}"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1848348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5E835D8-E9DF-41EA-8926-F7D112AC4E42}" type="datetimeFigureOut">
              <a:rPr lang="en-GB" smtClean="0"/>
              <a:t>07/07/2022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824989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7/7/2022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35D8-E9DF-41EA-8926-F7D112AC4E42}"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326817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E835D8-E9DF-41EA-8926-F7D112AC4E42}" type="datetimeFigureOut">
              <a:rPr lang="en-GB" smtClean="0"/>
              <a:t>07/07/2022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10B225-FE2B-49CA-8990-52DADC072EB5}" type="slidenum">
              <a:rPr lang="en-GB" smtClean="0"/>
              <a:t>‹#›</a:t>
            </a:fld>
            <a:endParaRPr lang="en-GB"/>
          </a:p>
        </p:txBody>
      </p:sp>
    </p:spTree>
    <p:extLst>
      <p:ext uri="{BB962C8B-B14F-4D97-AF65-F5344CB8AC3E}">
        <p14:creationId xmlns:p14="http://schemas.microsoft.com/office/powerpoint/2010/main" val="606126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7/7/2022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7/7/2022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7/7/2022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7/7/2022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7/7/2022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7/7/2022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24821"/>
            <a:ext cx="10972800" cy="12426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07033" y="6404292"/>
            <a:ext cx="258029" cy="269241"/>
          </a:xfrm>
          <a:prstGeom prst="rect">
            <a:avLst/>
          </a:prstGeom>
          <a:ln w="12700">
            <a:miter lim="400000"/>
          </a:ln>
        </p:spPr>
        <p:txBody>
          <a:bodyPr wrap="none" lIns="45719" rIns="45719" anchor="ctr">
            <a:spAutoFit/>
          </a:bodyPr>
          <a:lstStyle>
            <a:lvl1pPr algn="r">
              <a:defRPr sz="1200" b="1">
                <a:solidFill>
                  <a:schemeClr val="accent1"/>
                </a:solidFill>
              </a:defRPr>
            </a:lvl1pPr>
          </a:lstStyle>
          <a:p>
            <a:fld id="{86CB4B4D-7CA3-9044-876B-883B54F8677D}" type="slidenum">
              <a:t>‹#›</a:t>
            </a:fld>
            <a:endParaRPr/>
          </a:p>
        </p:txBody>
      </p:sp>
    </p:spTree>
    <p:extLst>
      <p:ext uri="{BB962C8B-B14F-4D97-AF65-F5344CB8AC3E}">
        <p14:creationId xmlns:p14="http://schemas.microsoft.com/office/powerpoint/2010/main" val="3469566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Tx/>
        <a:buChar char="●"/>
        <a:tabLst/>
        <a:defRPr sz="2000" b="0" i="0" u="none" strike="noStrike" cap="none" spc="0" baseline="0">
          <a:solidFill>
            <a:srgbClr val="595959"/>
          </a:solidFill>
          <a:uFillTx/>
          <a:latin typeface="Corbel"/>
          <a:ea typeface="Corbel"/>
          <a:cs typeface="Corbel"/>
          <a:sym typeface="Corbel"/>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5pPr>
      <a:lvl6pPr marL="0" marR="0" indent="22860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6pPr>
      <a:lvl7pPr marL="0" marR="0" indent="2743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7pPr>
      <a:lvl8pPr marL="0" marR="0" indent="3200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8pPr>
      <a:lvl9pPr marL="0" marR="0" indent="3657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Corbe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835D8-E9DF-41EA-8926-F7D112AC4E42}" type="datetimeFigureOut">
              <a:rPr lang="en-GB" smtClean="0"/>
              <a:t>07/07/2022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0B225-FE2B-49CA-8990-52DADC072EB5}" type="slidenum">
              <a:rPr lang="en-GB" smtClean="0"/>
              <a:t>‹#›</a:t>
            </a:fld>
            <a:endParaRPr lang="en-GB"/>
          </a:p>
        </p:txBody>
      </p:sp>
    </p:spTree>
    <p:extLst>
      <p:ext uri="{BB962C8B-B14F-4D97-AF65-F5344CB8AC3E}">
        <p14:creationId xmlns:p14="http://schemas.microsoft.com/office/powerpoint/2010/main" val="26288741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elsanetwork.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vimeo.com/70458595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6264143" y="2011662"/>
            <a:ext cx="0" cy="3204754"/>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145512" y="3383207"/>
            <a:ext cx="42002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srgbClr val="9B1C86"/>
                </a:solidFill>
                <a:effectLst/>
                <a:uLnTx/>
                <a:uFillTx/>
                <a:latin typeface="Arial" panose="020B0604020202020204" pitchFamily="34" charset="0"/>
                <a:ea typeface="+mn-ea"/>
                <a:cs typeface="Arial" panose="020B0604020202020204" pitchFamily="34" charset="0"/>
              </a:rPr>
              <a:t>Friday 8</a:t>
            </a:r>
            <a:r>
              <a:rPr kumimoji="0" lang="en-GB" sz="2400" b="0" i="0" u="none" strike="noStrike" kern="1200" cap="none" spc="0" normalizeH="0" baseline="30000" noProof="0" dirty="0" smtClean="0">
                <a:ln>
                  <a:noFill/>
                </a:ln>
                <a:solidFill>
                  <a:srgbClr val="9B1C86"/>
                </a:solidFill>
                <a:effectLst/>
                <a:uLnTx/>
                <a:uFillTx/>
                <a:latin typeface="Arial" panose="020B0604020202020204" pitchFamily="34" charset="0"/>
                <a:ea typeface="+mn-ea"/>
                <a:cs typeface="Arial" panose="020B0604020202020204" pitchFamily="34" charset="0"/>
              </a:rPr>
              <a:t>th</a:t>
            </a:r>
            <a:r>
              <a:rPr kumimoji="0" lang="en-GB" sz="2400" b="0" i="0" u="none" strike="noStrike" kern="1200" cap="none" spc="0" normalizeH="0" baseline="0" noProof="0" dirty="0" smtClean="0">
                <a:ln>
                  <a:noFill/>
                </a:ln>
                <a:solidFill>
                  <a:srgbClr val="9B1C86"/>
                </a:solidFill>
                <a:effectLst/>
                <a:uLnTx/>
                <a:uFillTx/>
                <a:latin typeface="Arial" panose="020B0604020202020204" pitchFamily="34" charset="0"/>
                <a:ea typeface="+mn-ea"/>
                <a:cs typeface="Arial" panose="020B0604020202020204" pitchFamily="34" charset="0"/>
              </a:rPr>
              <a:t> July 2022</a:t>
            </a:r>
            <a:endParaRPr kumimoji="0" lang="en-GB" sz="2400" b="0" i="0" u="none" strike="noStrike" kern="1200" cap="none" spc="0" normalizeH="0" baseline="0" noProof="0" dirty="0">
              <a:ln>
                <a:noFill/>
              </a:ln>
              <a:solidFill>
                <a:srgbClr val="9B1C86"/>
              </a:solidFill>
              <a:effectLst/>
              <a:uLnTx/>
              <a:uFillTx/>
              <a:latin typeface="Arial" panose="020B0604020202020204" pitchFamily="34" charset="0"/>
              <a:ea typeface="+mn-ea"/>
              <a:cs typeface="Arial" panose="020B0604020202020204" pitchFamily="34" charset="0"/>
            </a:endParaRPr>
          </a:p>
        </p:txBody>
      </p:sp>
      <p:sp>
        <p:nvSpPr>
          <p:cNvPr id="10" name="TextBox 9"/>
          <p:cNvSpPr txBox="1"/>
          <p:nvPr/>
        </p:nvSpPr>
        <p:spPr>
          <a:xfrm>
            <a:off x="1145512" y="2958093"/>
            <a:ext cx="476371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smtClean="0">
                <a:ln>
                  <a:noFill/>
                </a:ln>
                <a:solidFill>
                  <a:srgbClr val="12A19A"/>
                </a:solidFill>
                <a:effectLst/>
                <a:uLnTx/>
                <a:uFillTx/>
                <a:latin typeface="Arial" panose="020B0604020202020204" pitchFamily="34" charset="0"/>
                <a:ea typeface="+mn-ea"/>
                <a:cs typeface="Arial" panose="020B0604020202020204" pitchFamily="34" charset="0"/>
              </a:rPr>
              <a:t>IMHARS Celebration Event</a:t>
            </a:r>
            <a:endParaRPr kumimoji="0" lang="en-GB" sz="2800" b="1" i="0" u="none" strike="noStrike" kern="1200" cap="none" spc="0" normalizeH="0" baseline="0" noProof="0" dirty="0">
              <a:ln>
                <a:noFill/>
              </a:ln>
              <a:solidFill>
                <a:srgbClr val="12A19A"/>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9129" y="2583000"/>
            <a:ext cx="3021748" cy="2062078"/>
          </a:xfrm>
          <a:prstGeom prst="rect">
            <a:avLst/>
          </a:prstGeom>
        </p:spPr>
      </p:pic>
      <p:pic>
        <p:nvPicPr>
          <p:cNvPr id="8" name="Picture 7" descr="SELA Logo (hi res - print) 300dp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7626" y="5934903"/>
            <a:ext cx="1823201" cy="789147"/>
          </a:xfrm>
          <a:prstGeom prst="rect">
            <a:avLst/>
          </a:prstGeom>
          <a:noFill/>
          <a:ln>
            <a:noFill/>
          </a:ln>
        </p:spPr>
      </p:pic>
      <p:pic>
        <p:nvPicPr>
          <p:cNvPr id="1026" name="Picture 2" descr="Home - Southwark Counc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85" y="5997352"/>
            <a:ext cx="1499054" cy="66425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2" descr="LBS_HSLogo_lowr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0877" y="5695565"/>
            <a:ext cx="17145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179252" y="3900654"/>
            <a:ext cx="43060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Improving lives and outcomes for all</a:t>
            </a:r>
          </a:p>
        </p:txBody>
      </p:sp>
    </p:spTree>
    <p:extLst>
      <p:ext uri="{BB962C8B-B14F-4D97-AF65-F5344CB8AC3E}">
        <p14:creationId xmlns:p14="http://schemas.microsoft.com/office/powerpoint/2010/main" val="2782174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ectangle 77"/>
          <p:cNvSpPr/>
          <p:nvPr/>
        </p:nvSpPr>
        <p:spPr>
          <a:xfrm>
            <a:off x="0" y="761998"/>
            <a:ext cx="9141619" cy="5334003"/>
          </a:xfrm>
          <a:prstGeom prst="rect">
            <a:avLst/>
          </a:prstGeom>
          <a:solidFill>
            <a:schemeClr val="accent1"/>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111" name="Rectangle 79"/>
          <p:cNvSpPr/>
          <p:nvPr/>
        </p:nvSpPr>
        <p:spPr>
          <a:xfrm>
            <a:off x="9270262" y="761998"/>
            <a:ext cx="2925319" cy="5334003"/>
          </a:xfrm>
          <a:prstGeom prst="rect">
            <a:avLst/>
          </a:prstGeom>
          <a:solidFill>
            <a:srgbClr val="C8C8C8">
              <a:alpha val="49804"/>
            </a:srgbClr>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112" name="Rectangle 81"/>
          <p:cNvSpPr/>
          <p:nvPr/>
        </p:nvSpPr>
        <p:spPr>
          <a:xfrm>
            <a:off x="0" y="0"/>
            <a:ext cx="12192001" cy="6858000"/>
          </a:xfrm>
          <a:prstGeom prst="rect">
            <a:avLst/>
          </a:prstGeom>
          <a:solidFill>
            <a:srgbClr val="FFFFFF"/>
          </a:solidFill>
          <a:ln w="12700">
            <a:miter lim="400000"/>
          </a:ln>
        </p:spPr>
        <p:txBody>
          <a:bodyPr lIns="45719" rIns="45719" anchor="ctr"/>
          <a:lstStyle/>
          <a:p>
            <a:pPr marL="0" marR="0" lvl="0" indent="0" algn="ctr" defTabSz="914400"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Helvetica"/>
              <a:cs typeface="Helvetica"/>
            </a:endParaRPr>
          </a:p>
        </p:txBody>
      </p:sp>
      <p:sp>
        <p:nvSpPr>
          <p:cNvPr id="113" name="Rectangle 83"/>
          <p:cNvSpPr/>
          <p:nvPr/>
        </p:nvSpPr>
        <p:spPr>
          <a:xfrm>
            <a:off x="4639057" y="761998"/>
            <a:ext cx="7552944" cy="5334003"/>
          </a:xfrm>
          <a:prstGeom prst="rect">
            <a:avLst/>
          </a:prstGeom>
          <a:solidFill>
            <a:schemeClr val="accent1"/>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sp>
        <p:nvSpPr>
          <p:cNvPr id="114" name="Title 1"/>
          <p:cNvSpPr txBox="1">
            <a:spLocks noGrp="1"/>
          </p:cNvSpPr>
          <p:nvPr>
            <p:ph type="title"/>
          </p:nvPr>
        </p:nvSpPr>
        <p:spPr>
          <a:xfrm>
            <a:off x="4939781" y="2860547"/>
            <a:ext cx="6068071" cy="3255266"/>
          </a:xfrm>
          <a:prstGeom prst="rect">
            <a:avLst/>
          </a:prstGeom>
        </p:spPr>
        <p:txBody>
          <a:bodyPr lIns="45719" tIns="45720" rIns="45719" bIns="45720" anchor="b">
            <a:normAutofit fontScale="90000"/>
          </a:bodyPr>
          <a:lstStyle>
            <a:lvl1pPr>
              <a:defRPr sz="5900" spc="-100">
                <a:ln w="15875" cap="flat">
                  <a:solidFill>
                    <a:srgbClr val="FFFFFF"/>
                  </a:solidFill>
                  <a:prstDash val="solid"/>
                  <a:round/>
                </a:ln>
              </a:defRPr>
            </a:lvl1pPr>
          </a:lstStyle>
          <a:p>
            <a:r>
              <a:rPr lang="en-US" sz="3200" dirty="0"/>
              <a:t>The Nest Southwark:</a:t>
            </a:r>
            <a:br>
              <a:rPr lang="en-US" sz="3200" dirty="0"/>
            </a:br>
            <a:r>
              <a:rPr lang="en-US" sz="3200" dirty="0"/>
              <a:t/>
            </a:r>
            <a:br>
              <a:rPr lang="en-US" sz="3200" dirty="0"/>
            </a:br>
            <a:r>
              <a:rPr lang="en-US" sz="3200" dirty="0"/>
              <a:t>-Free &amp; confidential mental health &amp; wellbeing support (11-25yrs) </a:t>
            </a:r>
            <a:br>
              <a:rPr lang="en-US" sz="3200" dirty="0"/>
            </a:br>
            <a:r>
              <a:rPr lang="en-US" sz="3200" dirty="0"/>
              <a:t/>
            </a:r>
            <a:br>
              <a:rPr lang="en-US" sz="3200" dirty="0"/>
            </a:br>
            <a:r>
              <a:rPr lang="en-US" sz="3200" dirty="0"/>
              <a:t>-Under 11's service</a:t>
            </a:r>
            <a:br>
              <a:rPr lang="en-US" sz="3200" dirty="0"/>
            </a:br>
            <a:r>
              <a:rPr lang="en-US" sz="3200" dirty="0"/>
              <a:t> </a:t>
            </a:r>
            <a:br>
              <a:rPr lang="en-US" sz="3200" dirty="0"/>
            </a:br>
            <a:r>
              <a:rPr lang="en-US" sz="3200" dirty="0"/>
              <a:t>-Strengthening Families</a:t>
            </a:r>
            <a:br>
              <a:rPr lang="en-US" sz="3200" dirty="0"/>
            </a:br>
            <a:r>
              <a:rPr lang="en-US" sz="3200" dirty="0"/>
              <a:t/>
            </a:r>
            <a:br>
              <a:rPr lang="en-US" sz="3200" dirty="0"/>
            </a:br>
            <a:r>
              <a:rPr lang="en-US" sz="3200" dirty="0"/>
              <a:t>-School Engagement Team – (KS1, KS2 &amp; KS3)</a:t>
            </a:r>
            <a:br>
              <a:rPr lang="en-US" sz="3200" dirty="0"/>
            </a:br>
            <a:endParaRPr lang="en-US" sz="3200" dirty="0"/>
          </a:p>
        </p:txBody>
      </p:sp>
      <p:sp>
        <p:nvSpPr>
          <p:cNvPr id="115" name="Rectangle 85"/>
          <p:cNvSpPr/>
          <p:nvPr/>
        </p:nvSpPr>
        <p:spPr>
          <a:xfrm>
            <a:off x="-7912" y="758951"/>
            <a:ext cx="384048" cy="5330954"/>
          </a:xfrm>
          <a:prstGeom prst="rect">
            <a:avLst/>
          </a:prstGeom>
          <a:solidFill>
            <a:srgbClr val="C8C8C8">
              <a:alpha val="49804"/>
            </a:srgbClr>
          </a:solidFill>
          <a:ln w="12700">
            <a:miter lim="400000"/>
          </a:ln>
        </p:spPr>
        <p:txBody>
          <a:bodyPr lIns="45719" rIns="45719"/>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Helvetica"/>
              <a:cs typeface="Helvetica"/>
            </a:endParaRPr>
          </a:p>
        </p:txBody>
      </p:sp>
      <p:pic>
        <p:nvPicPr>
          <p:cNvPr id="116" name="Picture 4" descr="Picture 4"/>
          <p:cNvPicPr>
            <a:picLocks noChangeAspect="1"/>
          </p:cNvPicPr>
          <p:nvPr/>
        </p:nvPicPr>
        <p:blipFill>
          <a:blip r:embed="rId2"/>
          <a:srcRect l="47261" t="37333" r="33019" b="26934"/>
          <a:stretch>
            <a:fillRect/>
          </a:stretch>
        </p:blipFill>
        <p:spPr>
          <a:xfrm>
            <a:off x="772377" y="976696"/>
            <a:ext cx="3458249" cy="3524857"/>
          </a:xfrm>
          <a:prstGeom prst="rect">
            <a:avLst/>
          </a:prstGeom>
          <a:ln w="12700">
            <a:miter lim="400000"/>
          </a:ln>
        </p:spPr>
      </p:pic>
      <p:sp>
        <p:nvSpPr>
          <p:cNvPr id="2" name="TextBox 1">
            <a:extLst>
              <a:ext uri="{FF2B5EF4-FFF2-40B4-BE49-F238E27FC236}">
                <a16:creationId xmlns:a16="http://schemas.microsoft.com/office/drawing/2014/main" id="{ACC8BD0E-AAEB-BE0F-7635-28A90A8BE78F}"/>
              </a:ext>
            </a:extLst>
          </p:cNvPr>
          <p:cNvSpPr txBox="1"/>
          <p:nvPr/>
        </p:nvSpPr>
        <p:spPr>
          <a:xfrm>
            <a:off x="965200" y="4711700"/>
            <a:ext cx="27432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66509"/>
                </a:solidFill>
                <a:effectLst/>
                <a:uLnTx/>
                <a:uFillTx/>
                <a:latin typeface="Helvetica"/>
                <a:ea typeface="+mn-lt"/>
                <a:cs typeface="Helvetica"/>
                <a:sym typeface="Corbel"/>
              </a:rPr>
              <a:t>Unit 4, Co-Operative House, Rye Ln, London SE15 4UP</a:t>
            </a:r>
            <a:endParaRPr kumimoji="0" lang="en-US" sz="1800" b="1" i="0" u="none" strike="noStrike" kern="1200" cap="none" spc="0" normalizeH="0" baseline="0" noProof="0">
              <a:ln>
                <a:noFill/>
              </a:ln>
              <a:solidFill>
                <a:srgbClr val="E66509"/>
              </a:solidFill>
              <a:effectLst/>
              <a:uLnTx/>
              <a:uFillTx/>
              <a:latin typeface="Helvetica"/>
              <a:cs typeface="Helvetica"/>
            </a:endParaRPr>
          </a:p>
        </p:txBody>
      </p:sp>
    </p:spTree>
    <p:extLst>
      <p:ext uri="{BB962C8B-B14F-4D97-AF65-F5344CB8AC3E}">
        <p14:creationId xmlns:p14="http://schemas.microsoft.com/office/powerpoint/2010/main" val="109120682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C98F9-58BA-69C4-7DCF-C90E894B0D90}"/>
              </a:ext>
            </a:extLst>
          </p:cNvPr>
          <p:cNvSpPr>
            <a:spLocks noGrp="1"/>
          </p:cNvSpPr>
          <p:nvPr>
            <p:ph type="title"/>
          </p:nvPr>
        </p:nvSpPr>
        <p:spPr>
          <a:xfrm>
            <a:off x="298411" y="1556016"/>
            <a:ext cx="2947482" cy="4601184"/>
          </a:xfrm>
        </p:spPr>
        <p:txBody>
          <a:bodyPr lIns="45719" tIns="45720" rIns="45719" bIns="45720" anchor="ctr">
            <a:normAutofit/>
          </a:bodyPr>
          <a:lstStyle/>
          <a:p>
            <a:r>
              <a:rPr lang="en-US" dirty="0"/>
              <a:t>Targeted Wellbeing Group </a:t>
            </a:r>
            <a:br>
              <a:rPr lang="en-US" dirty="0"/>
            </a:br>
            <a:r>
              <a:rPr lang="en-US" dirty="0"/>
              <a:t> </a:t>
            </a:r>
            <a:br>
              <a:rPr lang="en-US" dirty="0"/>
            </a:br>
            <a:r>
              <a:rPr lang="en-US" dirty="0"/>
              <a:t>6 sessions (1hr) </a:t>
            </a:r>
          </a:p>
        </p:txBody>
      </p:sp>
      <p:sp>
        <p:nvSpPr>
          <p:cNvPr id="3" name="Text Placeholder 2">
            <a:extLst>
              <a:ext uri="{FF2B5EF4-FFF2-40B4-BE49-F238E27FC236}">
                <a16:creationId xmlns:a16="http://schemas.microsoft.com/office/drawing/2014/main" id="{84A0AAEA-8CC4-E459-8BC6-8189EE4D2C04}"/>
              </a:ext>
            </a:extLst>
          </p:cNvPr>
          <p:cNvSpPr>
            <a:spLocks noGrp="1"/>
          </p:cNvSpPr>
          <p:nvPr>
            <p:ph type="body" idx="1"/>
          </p:nvPr>
        </p:nvSpPr>
        <p:spPr>
          <a:xfrm>
            <a:off x="3898023" y="1453580"/>
            <a:ext cx="7315201" cy="5120641"/>
          </a:xfrm>
        </p:spPr>
        <p:txBody>
          <a:bodyPr lIns="45719" tIns="45720" rIns="45719" bIns="45720" anchor="ctr">
            <a:normAutofit lnSpcReduction="10000"/>
          </a:bodyPr>
          <a:lstStyle/>
          <a:p>
            <a:pPr marL="182245" indent="-182245"/>
            <a:r>
              <a:rPr lang="en-US" b="1" dirty="0"/>
              <a:t>Targeted wellbeing groups are offered for up to 6 student identified as needing more support.</a:t>
            </a:r>
          </a:p>
          <a:p>
            <a:pPr marL="182245" indent="-182245"/>
            <a:endParaRPr lang="en-US" b="1" dirty="0"/>
          </a:p>
          <a:p>
            <a:pPr marL="182245" indent="-182245">
              <a:buFont typeface="Arial"/>
              <a:buChar char="●"/>
            </a:pPr>
            <a:r>
              <a:rPr lang="en-US" b="1" dirty="0"/>
              <a:t>Professional referrals, parental consent and 1:1 assessments completed prior to groups start date. </a:t>
            </a:r>
          </a:p>
          <a:p>
            <a:pPr marL="182245" indent="-182245">
              <a:buFont typeface="Arial"/>
              <a:buChar char="●"/>
            </a:pPr>
            <a:endParaRPr lang="en-US" b="1" dirty="0"/>
          </a:p>
          <a:p>
            <a:pPr marL="182245" indent="-182245">
              <a:buFont typeface="Arial"/>
              <a:buChar char="●"/>
            </a:pPr>
            <a:r>
              <a:rPr lang="en-US" b="1" dirty="0"/>
              <a:t>Groups are led by 2 wellbeing coaches each week.</a:t>
            </a:r>
          </a:p>
          <a:p>
            <a:pPr marL="182245" indent="-182245">
              <a:buFont typeface="Arial"/>
              <a:buChar char="●"/>
            </a:pPr>
            <a:endParaRPr lang="en-US" b="1" dirty="0"/>
          </a:p>
          <a:p>
            <a:pPr marL="182245" indent="-182245">
              <a:buFont typeface="Arial"/>
              <a:buChar char="●"/>
            </a:pPr>
            <a:r>
              <a:rPr lang="en-US" b="1" dirty="0"/>
              <a:t>Wellbeing groups run to date include:</a:t>
            </a:r>
          </a:p>
          <a:p>
            <a:pPr marL="182245" indent="-182245">
              <a:buFont typeface="Wingdings"/>
              <a:buChar char="Ø"/>
            </a:pPr>
            <a:r>
              <a:rPr lang="en-US" b="1" dirty="0"/>
              <a:t>Fears &amp; Worries</a:t>
            </a:r>
          </a:p>
          <a:p>
            <a:pPr marL="182245" indent="-182245">
              <a:buFont typeface="Wingdings"/>
              <a:buChar char="Ø"/>
            </a:pPr>
            <a:r>
              <a:rPr lang="en-US" b="1" dirty="0"/>
              <a:t>General Wellbeing </a:t>
            </a:r>
          </a:p>
          <a:p>
            <a:pPr marL="182245" indent="-182245">
              <a:buFont typeface="Wingdings"/>
              <a:buChar char="Ø"/>
            </a:pPr>
            <a:r>
              <a:rPr lang="en-US" b="1" dirty="0"/>
              <a:t>Transitions </a:t>
            </a:r>
          </a:p>
          <a:p>
            <a:pPr marL="182245" indent="-182245">
              <a:buFont typeface="Wingdings"/>
              <a:buChar char="Ø"/>
            </a:pPr>
            <a:r>
              <a:rPr lang="en-US" b="1" dirty="0"/>
              <a:t>Supporting students at risk of exclusion </a:t>
            </a:r>
          </a:p>
          <a:p>
            <a:pPr marL="182245" indent="-182245">
              <a:buFont typeface="Wingdings"/>
              <a:buChar char="Ø"/>
            </a:pPr>
            <a:endParaRPr lang="en-US" b="1" dirty="0"/>
          </a:p>
          <a:p>
            <a:pPr marL="182245" indent="-182245">
              <a:buFont typeface="Arial"/>
              <a:buChar char="●"/>
            </a:pPr>
            <a:endParaRPr lang="en-US" dirty="0"/>
          </a:p>
          <a:p>
            <a:pPr marL="182245" indent="-182245">
              <a:buFont typeface="Arial"/>
              <a:buChar char="●"/>
            </a:pPr>
            <a:endParaRPr lang="en-US" dirty="0"/>
          </a:p>
        </p:txBody>
      </p:sp>
      <p:pic>
        <p:nvPicPr>
          <p:cNvPr id="5" name="Picture 4" descr="Picture 4">
            <a:extLst>
              <a:ext uri="{FF2B5EF4-FFF2-40B4-BE49-F238E27FC236}">
                <a16:creationId xmlns:a16="http://schemas.microsoft.com/office/drawing/2014/main" id="{588EFFA7-6B7F-4ECF-E9E0-EC8B3A0D0B71}"/>
              </a:ext>
            </a:extLst>
          </p:cNvPr>
          <p:cNvPicPr>
            <a:picLocks noChangeAspect="1"/>
          </p:cNvPicPr>
          <p:nvPr/>
        </p:nvPicPr>
        <p:blipFill>
          <a:blip r:embed="rId3"/>
          <a:srcRect l="47261" t="37333" r="33019" b="26934"/>
          <a:stretch>
            <a:fillRect/>
          </a:stretch>
        </p:blipFill>
        <p:spPr>
          <a:xfrm>
            <a:off x="192347" y="965323"/>
            <a:ext cx="1069892" cy="1091007"/>
          </a:xfrm>
          <a:prstGeom prst="rect">
            <a:avLst/>
          </a:prstGeom>
          <a:ln w="12700">
            <a:miter lim="400000"/>
          </a:ln>
        </p:spPr>
      </p:pic>
    </p:spTree>
    <p:extLst>
      <p:ext uri="{BB962C8B-B14F-4D97-AF65-F5344CB8AC3E}">
        <p14:creationId xmlns:p14="http://schemas.microsoft.com/office/powerpoint/2010/main" val="140680161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3C6C-A049-593B-B4CD-D71E0C833623}"/>
              </a:ext>
            </a:extLst>
          </p:cNvPr>
          <p:cNvSpPr>
            <a:spLocks noGrp="1"/>
          </p:cNvSpPr>
          <p:nvPr>
            <p:ph type="title"/>
          </p:nvPr>
        </p:nvSpPr>
        <p:spPr/>
        <p:txBody>
          <a:bodyPr lIns="45719" tIns="45720" rIns="45719" bIns="45720" anchor="ctr">
            <a:normAutofit/>
          </a:bodyPr>
          <a:lstStyle/>
          <a:p>
            <a:r>
              <a:rPr lang="en-US" b="1" dirty="0">
                <a:solidFill>
                  <a:schemeClr val="bg1"/>
                </a:solidFill>
              </a:rPr>
              <a:t>St George's </a:t>
            </a:r>
            <a:r>
              <a:rPr lang="en-US" b="1" dirty="0" err="1">
                <a:solidFill>
                  <a:schemeClr val="bg1"/>
                </a:solidFill>
              </a:rPr>
              <a:t>CoE</a:t>
            </a:r>
            <a:r>
              <a:rPr lang="en-US" b="1" dirty="0">
                <a:solidFill>
                  <a:schemeClr val="bg1"/>
                </a:solidFill>
              </a:rPr>
              <a:t> Primary </a:t>
            </a:r>
            <a:br>
              <a:rPr lang="en-US" b="1" dirty="0">
                <a:solidFill>
                  <a:schemeClr val="bg1"/>
                </a:solidFill>
              </a:rPr>
            </a:br>
            <a:r>
              <a:rPr lang="en-US" dirty="0"/>
              <a:t/>
            </a:r>
            <a:br>
              <a:rPr lang="en-US" dirty="0"/>
            </a:br>
            <a:r>
              <a:rPr lang="en-US" b="1" dirty="0">
                <a:solidFill>
                  <a:srgbClr val="7030A0"/>
                </a:solidFill>
              </a:rPr>
              <a:t>General Wellbeing Group</a:t>
            </a:r>
            <a:r>
              <a:rPr lang="en-US" dirty="0">
                <a:solidFill>
                  <a:srgbClr val="7030A0"/>
                </a:solidFill>
              </a:rPr>
              <a:t> </a:t>
            </a:r>
            <a:br>
              <a:rPr lang="en-US" dirty="0">
                <a:solidFill>
                  <a:srgbClr val="7030A0"/>
                </a:solidFill>
              </a:rPr>
            </a:br>
            <a:r>
              <a:rPr lang="en-US" dirty="0"/>
              <a:t/>
            </a:r>
            <a:br>
              <a:rPr lang="en-US" dirty="0"/>
            </a:br>
            <a:r>
              <a:rPr lang="en-US" dirty="0">
                <a:solidFill>
                  <a:srgbClr val="002060"/>
                </a:solidFill>
              </a:rPr>
              <a:t>Year 4</a:t>
            </a:r>
          </a:p>
        </p:txBody>
      </p:sp>
      <p:sp>
        <p:nvSpPr>
          <p:cNvPr id="3" name="Text Placeholder 2">
            <a:extLst>
              <a:ext uri="{FF2B5EF4-FFF2-40B4-BE49-F238E27FC236}">
                <a16:creationId xmlns:a16="http://schemas.microsoft.com/office/drawing/2014/main" id="{AE824EC8-8A13-DEA7-8E63-490919F66614}"/>
              </a:ext>
            </a:extLst>
          </p:cNvPr>
          <p:cNvSpPr>
            <a:spLocks noGrp="1"/>
          </p:cNvSpPr>
          <p:nvPr>
            <p:ph type="body" idx="1"/>
          </p:nvPr>
        </p:nvSpPr>
        <p:spPr>
          <a:xfrm>
            <a:off x="3754250" y="3423277"/>
            <a:ext cx="7832785" cy="3136566"/>
          </a:xfrm>
        </p:spPr>
        <p:txBody>
          <a:bodyPr lIns="45719" tIns="45720" rIns="45719" bIns="45720" anchor="ctr">
            <a:normAutofit/>
          </a:bodyPr>
          <a:lstStyle/>
          <a:p>
            <a:pPr marL="0" indent="0">
              <a:buNone/>
            </a:pPr>
            <a:r>
              <a:rPr lang="en-US" b="1" dirty="0"/>
              <a:t>Weekly Topics:</a:t>
            </a:r>
          </a:p>
          <a:p>
            <a:pPr marL="342900" indent="-342900">
              <a:buFont typeface="Wingdings"/>
              <a:buChar char="Ø"/>
            </a:pPr>
            <a:r>
              <a:rPr lang="en-US" sz="1800" dirty="0"/>
              <a:t>Naming emotions (comfortable and uncomfortable)</a:t>
            </a:r>
          </a:p>
          <a:p>
            <a:pPr marL="342900" indent="-342900">
              <a:buFont typeface="Wingdings"/>
              <a:buChar char="Ø"/>
            </a:pPr>
            <a:r>
              <a:rPr lang="en-US" sz="1800" dirty="0"/>
              <a:t>Where do we feel emotion in our body? (e.g. psychosomatic presentations of uncomfortable emotions)</a:t>
            </a:r>
          </a:p>
          <a:p>
            <a:pPr marL="342900" indent="-342900">
              <a:buFont typeface="Wingdings"/>
              <a:buChar char="Ø"/>
            </a:pPr>
            <a:r>
              <a:rPr lang="en-US" sz="1800" dirty="0"/>
              <a:t>Strategies to support emotional regulation (self-led &amp; supported methods)</a:t>
            </a:r>
          </a:p>
          <a:p>
            <a:pPr marL="342900" indent="-342900">
              <a:buFont typeface="Wingdings"/>
              <a:buChar char="Ø"/>
            </a:pPr>
            <a:r>
              <a:rPr lang="en-US" sz="1800" dirty="0"/>
              <a:t>Who can support us with uncomfortable emotions?</a:t>
            </a:r>
          </a:p>
          <a:p>
            <a:pPr marL="342900" indent="-342900">
              <a:buFont typeface="Wingdings"/>
              <a:buChar char="Ø"/>
            </a:pPr>
            <a:r>
              <a:rPr lang="en-US" sz="1800" dirty="0"/>
              <a:t>Promoting self-esteem (e.g. 'What are my strengths' 'Being the best me')</a:t>
            </a:r>
          </a:p>
          <a:p>
            <a:pPr marL="342900" indent="-342900">
              <a:buFont typeface="Wingdings"/>
              <a:buChar char="Ø"/>
            </a:pPr>
            <a:endParaRPr lang="en-US" dirty="0"/>
          </a:p>
          <a:p>
            <a:pPr marL="0" indent="0">
              <a:buNone/>
            </a:pPr>
            <a:endParaRPr lang="en-US" dirty="0"/>
          </a:p>
        </p:txBody>
      </p:sp>
      <p:sp>
        <p:nvSpPr>
          <p:cNvPr id="5" name="TextBox 4">
            <a:extLst>
              <a:ext uri="{FF2B5EF4-FFF2-40B4-BE49-F238E27FC236}">
                <a16:creationId xmlns:a16="http://schemas.microsoft.com/office/drawing/2014/main" id="{B324265F-3D3F-D129-B22A-0CD21CFC23E2}"/>
              </a:ext>
            </a:extLst>
          </p:cNvPr>
          <p:cNvSpPr txBox="1"/>
          <p:nvPr/>
        </p:nvSpPr>
        <p:spPr>
          <a:xfrm>
            <a:off x="3761116" y="842513"/>
            <a:ext cx="6927010" cy="23698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orbel"/>
                <a:ea typeface="+mn-lt"/>
                <a:cs typeface="Helvetica"/>
              </a:rPr>
              <a:t> </a:t>
            </a:r>
            <a:r>
              <a:rPr kumimoji="0" lang="en-US" sz="2000" b="1" i="0" u="none" strike="noStrike" kern="1200" cap="none" spc="0" normalizeH="0" baseline="0" noProof="0" dirty="0">
                <a:ln>
                  <a:noFill/>
                </a:ln>
                <a:solidFill>
                  <a:srgbClr val="000000"/>
                </a:solidFill>
                <a:effectLst/>
                <a:uLnTx/>
                <a:uFillTx/>
                <a:latin typeface="Corbel"/>
                <a:ea typeface="+mn-lt"/>
                <a:cs typeface="Helvetica"/>
              </a:rPr>
              <a:t>Each session contained the following: </a:t>
            </a: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endParaRPr kumimoji="0" lang="en-US" sz="2000" b="1" i="0" u="none" strike="noStrike" kern="1200" cap="none" spc="0" normalizeH="0" baseline="0" noProof="0" dirty="0">
              <a:ln>
                <a:noFill/>
              </a:ln>
              <a:solidFill>
                <a:srgbClr val="000000"/>
              </a:solidFill>
              <a:effectLst/>
              <a:uLnTx/>
              <a:uFillTx/>
              <a:latin typeface="Corbel"/>
              <a:ea typeface="+mn-lt"/>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800" b="0" i="0" u="none" strike="noStrike" kern="1200" cap="none" spc="0" normalizeH="0" baseline="0" noProof="0" dirty="0">
                <a:ln>
                  <a:noFill/>
                </a:ln>
                <a:solidFill>
                  <a:srgbClr val="000000"/>
                </a:solidFill>
                <a:effectLst/>
                <a:uLnTx/>
                <a:uFillTx/>
                <a:latin typeface="Corbel"/>
                <a:ea typeface="+mn-lt"/>
                <a:cs typeface="Helvetica"/>
              </a:rPr>
              <a:t>Visual aid (PowerPoint presentation)</a:t>
            </a:r>
            <a:endParaRPr kumimoji="0" lang="en-US" sz="1800" b="0" i="0" u="none" strike="noStrike" kern="1200" cap="none" spc="0" normalizeH="0" baseline="0" noProof="0" dirty="0">
              <a:ln>
                <a:noFill/>
              </a:ln>
              <a:solidFill>
                <a:srgbClr val="000000"/>
              </a:solidFill>
              <a:effectLst/>
              <a:uLnTx/>
              <a:uFillTx/>
              <a:latin typeface="Helvetica"/>
              <a:ea typeface="+mn-lt"/>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800" b="0" i="0" u="none" strike="noStrike" kern="1200" cap="none" spc="0" normalizeH="0" baseline="0" noProof="0" dirty="0">
                <a:ln>
                  <a:noFill/>
                </a:ln>
                <a:solidFill>
                  <a:srgbClr val="000000"/>
                </a:solidFill>
                <a:effectLst/>
                <a:uLnTx/>
                <a:uFillTx/>
                <a:latin typeface="Corbel"/>
                <a:ea typeface="Corbel"/>
                <a:cs typeface="Helvetica"/>
              </a:rPr>
              <a:t>Discussion point</a:t>
            </a:r>
            <a:endParaRPr kumimoji="0" lang="en-US" sz="1800" b="0" i="0" u="none" strike="noStrike" kern="1200" cap="none" spc="0" normalizeH="0" baseline="0" noProof="0" dirty="0">
              <a:ln>
                <a:noFill/>
              </a:ln>
              <a:solidFill>
                <a:srgbClr val="000000"/>
              </a:solidFill>
              <a:effectLst/>
              <a:uLnTx/>
              <a:uFillTx/>
              <a:latin typeface="Helvetica"/>
              <a:ea typeface="Corbel"/>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orbel"/>
                <a:ea typeface="Corbel"/>
                <a:cs typeface="Corbel"/>
              </a:rPr>
              <a:t>Creative activity (e.g. clay molding, drawing, collage)</a:t>
            </a:r>
            <a:endParaRPr kumimoji="0" lang="en-US" sz="1800" b="0" i="0" u="none" strike="noStrike" kern="1200" cap="none" spc="0" normalizeH="0" baseline="0" noProof="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orbel"/>
                <a:ea typeface="Corbel"/>
                <a:cs typeface="Corbel"/>
              </a:rPr>
              <a:t>Interactive game</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srgbClr val="000000"/>
                </a:solidFill>
                <a:effectLst/>
                <a:uLnTx/>
                <a:uFillTx/>
                <a:latin typeface="Corbel"/>
                <a:ea typeface="Corbel"/>
                <a:cs typeface="Corbel"/>
              </a:rPr>
              <a:t>Reflection</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Corbel"/>
              <a:ea typeface="Corbel"/>
              <a:cs typeface="Corbel"/>
            </a:endParaRPr>
          </a:p>
        </p:txBody>
      </p:sp>
    </p:spTree>
    <p:extLst>
      <p:ext uri="{BB962C8B-B14F-4D97-AF65-F5344CB8AC3E}">
        <p14:creationId xmlns:p14="http://schemas.microsoft.com/office/powerpoint/2010/main" val="40471547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5246-4A4B-7322-1BE6-C7E22CB90E6D}"/>
              </a:ext>
            </a:extLst>
          </p:cNvPr>
          <p:cNvSpPr>
            <a:spLocks noGrp="1"/>
          </p:cNvSpPr>
          <p:nvPr>
            <p:ph type="title"/>
          </p:nvPr>
        </p:nvSpPr>
        <p:spPr/>
        <p:txBody>
          <a:bodyPr lIns="45719" tIns="45720" rIns="45719" bIns="45720" anchor="ctr">
            <a:normAutofit/>
          </a:bodyPr>
          <a:lstStyle/>
          <a:p>
            <a:r>
              <a:rPr lang="en-US" dirty="0"/>
              <a:t>Pupil Feedback </a:t>
            </a:r>
          </a:p>
        </p:txBody>
      </p:sp>
      <p:sp>
        <p:nvSpPr>
          <p:cNvPr id="4" name="TextBox 3">
            <a:extLst>
              <a:ext uri="{FF2B5EF4-FFF2-40B4-BE49-F238E27FC236}">
                <a16:creationId xmlns:a16="http://schemas.microsoft.com/office/drawing/2014/main" id="{C6F1482B-AF67-EE87-5B31-6BDF1ABD65FC}"/>
              </a:ext>
            </a:extLst>
          </p:cNvPr>
          <p:cNvSpPr txBox="1"/>
          <p:nvPr/>
        </p:nvSpPr>
        <p:spPr>
          <a:xfrm>
            <a:off x="3602966" y="2294627"/>
            <a:ext cx="8120330" cy="31700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000000"/>
                </a:solidFill>
                <a:effectLst/>
                <a:uLnTx/>
                <a:uFillTx/>
                <a:latin typeface="Helvetica"/>
                <a:ea typeface="+mn-lt"/>
                <a:cs typeface="Helvetica"/>
                <a:sym typeface="Corbel"/>
              </a:rPr>
              <a:t>I have enjoyed being part of the wellbeing sessions </a:t>
            </a:r>
            <a:endParaRPr kumimoji="0" lang="en-US" sz="2000" b="1" i="0" u="none" strike="noStrike" kern="1200" cap="none" spc="0" normalizeH="0" baseline="0" noProof="0">
              <a:ln>
                <a:noFill/>
              </a:ln>
              <a:solidFill>
                <a:srgbClr val="000000"/>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ea typeface="+mn-lt"/>
                <a:cs typeface="Helvetica"/>
                <a:sym typeface="Corbel"/>
              </a:rPr>
              <a:t>  </a:t>
            </a:r>
            <a:endParaRPr kumimoji="0" lang="en-US" sz="2000" b="1" i="0" u="none" strike="noStrike" kern="1200" cap="none" spc="0" normalizeH="0" baseline="0" noProof="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000000"/>
                </a:solidFill>
                <a:effectLst/>
                <a:uLnTx/>
                <a:uFillTx/>
                <a:latin typeface="Helvetica"/>
                <a:cs typeface="Helvetica"/>
              </a:rPr>
              <a:t>I can name 3 uncomfortable emotions and when I am most likely to feel these emotions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Helvetica"/>
                <a:ea typeface="+mn-lt"/>
                <a:cs typeface="Helvetica"/>
                <a:sym typeface="Corbel"/>
              </a:rPr>
              <a:t>  </a:t>
            </a:r>
            <a:endParaRPr kumimoji="0" lang="en-US" sz="2000" b="1" i="0" u="none" strike="noStrike" kern="1200" cap="none" spc="0" normalizeH="0" baseline="0" noProof="0">
              <a:ln>
                <a:noFill/>
              </a:ln>
              <a:solidFill>
                <a:srgbClr val="000000"/>
              </a:solidFill>
              <a:effectLst/>
              <a:uLnTx/>
              <a:uFillTx/>
              <a:latin typeface="Helvetica"/>
              <a:cs typeface="Helvetica"/>
            </a:endParaRPr>
          </a:p>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000000"/>
                </a:solidFill>
                <a:effectLst/>
                <a:uLnTx/>
                <a:uFillTx/>
                <a:latin typeface="Helvetica"/>
                <a:ea typeface="+mn-lt"/>
                <a:cs typeface="Helvetica"/>
                <a:sym typeface="Corbel"/>
              </a:rPr>
              <a:t>I can name and demonstrate 2 strategies to manage uncomfortable emotions </a:t>
            </a:r>
            <a:endParaRPr kumimoji="0" lang="en-US" sz="2000" b="1" i="0" u="none" strike="noStrike" kern="1200" cap="none" spc="0" normalizeH="0" baseline="0" noProof="0">
              <a:ln>
                <a:noFill/>
              </a:ln>
              <a:solidFill>
                <a:srgbClr val="000000"/>
              </a:solidFill>
              <a:effectLst/>
              <a:uLnTx/>
              <a:uFillTx/>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Helvetica"/>
              <a:ea typeface="+mn-lt"/>
              <a:cs typeface="Helvetica"/>
            </a:endParaRPr>
          </a:p>
          <a:p>
            <a:pPr marL="285750" marR="0" lvl="0" indent="-28575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000000"/>
                </a:solidFill>
                <a:effectLst/>
                <a:uLnTx/>
                <a:uFillTx/>
                <a:latin typeface="Helvetica"/>
                <a:ea typeface="+mn-lt"/>
                <a:cs typeface="Helvetica"/>
                <a:sym typeface="Corbel"/>
              </a:rPr>
              <a:t>I can name 3 people I should ask for help if I need more support with managing my uncomfortable emotions </a:t>
            </a:r>
            <a:endParaRPr kumimoji="0" lang="en-US" sz="2000" b="1" i="0" u="none" strike="noStrike" kern="1200" cap="none" spc="0" normalizeH="0" baseline="0" noProof="0">
              <a:ln>
                <a:noFill/>
              </a:ln>
              <a:solidFill>
                <a:srgbClr val="000000"/>
              </a:solidFill>
              <a:effectLst/>
              <a:uLnTx/>
              <a:uFillTx/>
              <a:latin typeface="Helvetica"/>
              <a:cs typeface="Helvetica"/>
            </a:endParaRPr>
          </a:p>
        </p:txBody>
      </p:sp>
      <p:pic>
        <p:nvPicPr>
          <p:cNvPr id="6" name="Picture 5" descr="Picture 4">
            <a:extLst>
              <a:ext uri="{FF2B5EF4-FFF2-40B4-BE49-F238E27FC236}">
                <a16:creationId xmlns:a16="http://schemas.microsoft.com/office/drawing/2014/main" id="{F28C0A8C-4D58-9E1B-FA72-C1689C1DAA5F}"/>
              </a:ext>
            </a:extLst>
          </p:cNvPr>
          <p:cNvPicPr>
            <a:picLocks noChangeAspect="1"/>
          </p:cNvPicPr>
          <p:nvPr/>
        </p:nvPicPr>
        <p:blipFill>
          <a:blip r:embed="rId3"/>
          <a:srcRect l="47261" t="37333" r="33019" b="26934"/>
          <a:stretch>
            <a:fillRect/>
          </a:stretch>
        </p:blipFill>
        <p:spPr>
          <a:xfrm>
            <a:off x="192347" y="965323"/>
            <a:ext cx="1069892" cy="1091007"/>
          </a:xfrm>
          <a:prstGeom prst="rect">
            <a:avLst/>
          </a:prstGeom>
          <a:ln w="12700">
            <a:miter lim="400000"/>
          </a:ln>
        </p:spPr>
      </p:pic>
      <p:sp>
        <p:nvSpPr>
          <p:cNvPr id="7" name="TextBox 6">
            <a:extLst>
              <a:ext uri="{FF2B5EF4-FFF2-40B4-BE49-F238E27FC236}">
                <a16:creationId xmlns:a16="http://schemas.microsoft.com/office/drawing/2014/main" id="{B389F03D-CA1D-FE1D-C5B6-C155B2AAF6AA}"/>
              </a:ext>
            </a:extLst>
          </p:cNvPr>
          <p:cNvSpPr txBox="1"/>
          <p:nvPr/>
        </p:nvSpPr>
        <p:spPr>
          <a:xfrm>
            <a:off x="3531079" y="4479985"/>
            <a:ext cx="735833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a:ea typeface="Corbel"/>
              <a:cs typeface="Corbel"/>
            </a:endParaRPr>
          </a:p>
        </p:txBody>
      </p:sp>
      <p:sp>
        <p:nvSpPr>
          <p:cNvPr id="8" name="TextBox 7">
            <a:extLst>
              <a:ext uri="{FF2B5EF4-FFF2-40B4-BE49-F238E27FC236}">
                <a16:creationId xmlns:a16="http://schemas.microsoft.com/office/drawing/2014/main" id="{CD8F0EF3-EECE-8A07-443A-3140454ADB90}"/>
              </a:ext>
            </a:extLst>
          </p:cNvPr>
          <p:cNvSpPr txBox="1"/>
          <p:nvPr/>
        </p:nvSpPr>
        <p:spPr>
          <a:xfrm>
            <a:off x="3688332" y="1172294"/>
            <a:ext cx="7487728"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Corbel"/>
                <a:ea typeface="Corbel"/>
                <a:cs typeface="Corbel"/>
              </a:rPr>
              <a:t>Group efficacy is measured by asking pupils the following questions upon group completion:  </a:t>
            </a:r>
          </a:p>
        </p:txBody>
      </p:sp>
    </p:spTree>
    <p:extLst>
      <p:ext uri="{BB962C8B-B14F-4D97-AF65-F5344CB8AC3E}">
        <p14:creationId xmlns:p14="http://schemas.microsoft.com/office/powerpoint/2010/main" val="39575675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737-7B0D-73D0-1EF7-6F93166930E2}"/>
              </a:ext>
            </a:extLst>
          </p:cNvPr>
          <p:cNvSpPr>
            <a:spLocks noGrp="1"/>
          </p:cNvSpPr>
          <p:nvPr>
            <p:ph type="title"/>
          </p:nvPr>
        </p:nvSpPr>
        <p:spPr>
          <a:xfrm>
            <a:off x="252919" y="2156896"/>
            <a:ext cx="2947482" cy="3000984"/>
          </a:xfrm>
        </p:spPr>
        <p:txBody>
          <a:bodyPr lIns="45719" tIns="45720" rIns="45719" bIns="45720" anchor="ctr">
            <a:normAutofit/>
          </a:bodyPr>
          <a:lstStyle/>
          <a:p>
            <a:r>
              <a:rPr lang="en-US" sz="2800" b="1" dirty="0">
                <a:solidFill>
                  <a:srgbClr val="7030A0"/>
                </a:solidFill>
              </a:rPr>
              <a:t>Staff Training</a:t>
            </a:r>
            <a:r>
              <a:rPr lang="en-US" sz="2800" dirty="0"/>
              <a:t/>
            </a:r>
            <a:br>
              <a:rPr lang="en-US" sz="2800" dirty="0"/>
            </a:br>
            <a:r>
              <a:rPr lang="en-US" dirty="0"/>
              <a:t/>
            </a:r>
            <a:br>
              <a:rPr lang="en-US" dirty="0"/>
            </a:br>
            <a:r>
              <a:rPr lang="en-US" sz="2800" b="1" dirty="0">
                <a:solidFill>
                  <a:srgbClr val="002060"/>
                </a:solidFill>
              </a:rPr>
              <a:t>The Impact of Trauma on CYP's</a:t>
            </a:r>
          </a:p>
        </p:txBody>
      </p:sp>
      <p:sp>
        <p:nvSpPr>
          <p:cNvPr id="3" name="Text Placeholder 2">
            <a:extLst>
              <a:ext uri="{FF2B5EF4-FFF2-40B4-BE49-F238E27FC236}">
                <a16:creationId xmlns:a16="http://schemas.microsoft.com/office/drawing/2014/main" id="{DFB45C15-F7BF-1E94-B1C7-EF8F4629DF22}"/>
              </a:ext>
            </a:extLst>
          </p:cNvPr>
          <p:cNvSpPr>
            <a:spLocks noGrp="1"/>
          </p:cNvSpPr>
          <p:nvPr>
            <p:ph type="body" idx="1"/>
          </p:nvPr>
        </p:nvSpPr>
        <p:spPr>
          <a:xfrm>
            <a:off x="3759707" y="2306411"/>
            <a:ext cx="7315201" cy="4117341"/>
          </a:xfrm>
        </p:spPr>
        <p:txBody>
          <a:bodyPr lIns="45719" tIns="45720" rIns="45719" bIns="45720" anchor="ctr">
            <a:normAutofit/>
          </a:bodyPr>
          <a:lstStyle/>
          <a:p>
            <a:pPr marL="0" indent="0">
              <a:buNone/>
            </a:pPr>
            <a:r>
              <a:rPr lang="en-US" i="1" dirty="0">
                <a:solidFill>
                  <a:srgbClr val="E66509"/>
                </a:solidFill>
              </a:rPr>
              <a:t>Optional meeting with school lead prior to training to discuss specific need.</a:t>
            </a:r>
            <a:r>
              <a:rPr lang="en-US" sz="2400" i="1" dirty="0">
                <a:solidFill>
                  <a:srgbClr val="E66509"/>
                </a:solidFill>
              </a:rPr>
              <a:t> </a:t>
            </a:r>
          </a:p>
          <a:p>
            <a:pPr marL="342900" indent="-342900">
              <a:buFont typeface="Wingdings"/>
              <a:buChar char="Ø"/>
            </a:pPr>
            <a:r>
              <a:rPr lang="en-US" b="1" dirty="0">
                <a:solidFill>
                  <a:srgbClr val="E66509"/>
                </a:solidFill>
              </a:rPr>
              <a:t> Information on different types of trauma (e.g. Neglect, racial trauma, bullying, mental &amp; </a:t>
            </a:r>
            <a:r>
              <a:rPr lang="en-US" b="1" dirty="0" err="1">
                <a:solidFill>
                  <a:srgbClr val="E66509"/>
                </a:solidFill>
              </a:rPr>
              <a:t>physcial</a:t>
            </a:r>
            <a:r>
              <a:rPr lang="en-US" b="1" dirty="0">
                <a:solidFill>
                  <a:srgbClr val="E66509"/>
                </a:solidFill>
              </a:rPr>
              <a:t> abuse).</a:t>
            </a:r>
          </a:p>
          <a:p>
            <a:pPr marL="342900" indent="-342900">
              <a:buFont typeface="Wingdings"/>
              <a:buChar char="Ø"/>
            </a:pPr>
            <a:r>
              <a:rPr lang="en-US" b="1" dirty="0">
                <a:solidFill>
                  <a:srgbClr val="E66509"/>
                </a:solidFill>
              </a:rPr>
              <a:t>The impact of trauma on brain, </a:t>
            </a:r>
            <a:r>
              <a:rPr lang="en-US" b="1" dirty="0" err="1">
                <a:solidFill>
                  <a:srgbClr val="E66509"/>
                </a:solidFill>
              </a:rPr>
              <a:t>behaviour</a:t>
            </a:r>
            <a:r>
              <a:rPr lang="en-US" b="1" dirty="0">
                <a:solidFill>
                  <a:srgbClr val="E66509"/>
                </a:solidFill>
              </a:rPr>
              <a:t> and learning.</a:t>
            </a:r>
            <a:endParaRPr lang="en-US" dirty="0"/>
          </a:p>
          <a:p>
            <a:pPr marL="342900" indent="-342900">
              <a:buFont typeface="Wingdings"/>
              <a:buChar char="Ø"/>
            </a:pPr>
            <a:r>
              <a:rPr lang="en-US" b="1" dirty="0">
                <a:solidFill>
                  <a:srgbClr val="E66509"/>
                </a:solidFill>
              </a:rPr>
              <a:t>Discussion around common presentations of CYP's affected by trauma.</a:t>
            </a:r>
          </a:p>
          <a:p>
            <a:pPr marL="342900" indent="-342900">
              <a:buFont typeface="Wingdings"/>
              <a:buChar char="Ø"/>
            </a:pPr>
            <a:r>
              <a:rPr lang="en-US" b="1" dirty="0">
                <a:solidFill>
                  <a:srgbClr val="E66509"/>
                </a:solidFill>
              </a:rPr>
              <a:t>Strategies to support CYP's impacted by trauma.</a:t>
            </a:r>
            <a:endParaRPr lang="en-US" dirty="0"/>
          </a:p>
          <a:p>
            <a:pPr marL="342900" indent="-342900">
              <a:buFont typeface="Wingdings"/>
              <a:buChar char="Ø"/>
            </a:pPr>
            <a:r>
              <a:rPr lang="en-US" b="1" dirty="0">
                <a:solidFill>
                  <a:srgbClr val="E66509"/>
                </a:solidFill>
              </a:rPr>
              <a:t>Signposting to The Nest &amp; other relevant wellbeing </a:t>
            </a:r>
            <a:r>
              <a:rPr lang="en-US" b="1" dirty="0" err="1">
                <a:solidFill>
                  <a:srgbClr val="E66509"/>
                </a:solidFill>
              </a:rPr>
              <a:t>organisations</a:t>
            </a:r>
            <a:r>
              <a:rPr lang="en-US" b="1" dirty="0">
                <a:solidFill>
                  <a:srgbClr val="E66509"/>
                </a:solidFill>
              </a:rPr>
              <a:t>.</a:t>
            </a:r>
            <a:endParaRPr lang="en-US"/>
          </a:p>
          <a:p>
            <a:pPr marL="342900" indent="-342900">
              <a:buFont typeface="Wingdings"/>
              <a:buChar char="Ø"/>
            </a:pPr>
            <a:r>
              <a:rPr lang="en-US" b="1" dirty="0">
                <a:solidFill>
                  <a:srgbClr val="E66509"/>
                </a:solidFill>
              </a:rPr>
              <a:t>Data collection </a:t>
            </a:r>
          </a:p>
          <a:p>
            <a:pPr marL="0" indent="0">
              <a:buNone/>
            </a:pPr>
            <a:endParaRPr lang="en-US" b="1">
              <a:solidFill>
                <a:srgbClr val="E66509"/>
              </a:solidFill>
            </a:endParaRPr>
          </a:p>
          <a:p>
            <a:pPr marL="0" indent="0">
              <a:buNone/>
            </a:pPr>
            <a:endParaRPr lang="en-US" sz="2400" b="1">
              <a:solidFill>
                <a:srgbClr val="E66509"/>
              </a:solidFill>
            </a:endParaRPr>
          </a:p>
          <a:p>
            <a:pPr marL="0" indent="0">
              <a:buNone/>
            </a:pPr>
            <a:endParaRPr lang="en-US" sz="2400" b="1">
              <a:solidFill>
                <a:srgbClr val="E66509"/>
              </a:solidFill>
            </a:endParaRPr>
          </a:p>
        </p:txBody>
      </p:sp>
      <p:pic>
        <p:nvPicPr>
          <p:cNvPr id="7" name="Picture 4" descr="Picture 4">
            <a:extLst>
              <a:ext uri="{FF2B5EF4-FFF2-40B4-BE49-F238E27FC236}">
                <a16:creationId xmlns:a16="http://schemas.microsoft.com/office/drawing/2014/main" id="{0C329496-6CF8-DAC6-4EA5-0ED2D08ACC08}"/>
              </a:ext>
            </a:extLst>
          </p:cNvPr>
          <p:cNvPicPr>
            <a:picLocks noChangeAspect="1"/>
          </p:cNvPicPr>
          <p:nvPr/>
        </p:nvPicPr>
        <p:blipFill>
          <a:blip r:embed="rId2"/>
          <a:srcRect l="47261" t="37333" r="33019" b="26934"/>
          <a:stretch>
            <a:fillRect/>
          </a:stretch>
        </p:blipFill>
        <p:spPr>
          <a:xfrm>
            <a:off x="251677" y="938596"/>
            <a:ext cx="1273849" cy="1289657"/>
          </a:xfrm>
          <a:prstGeom prst="rect">
            <a:avLst/>
          </a:prstGeom>
          <a:ln w="12700">
            <a:miter lim="400000"/>
          </a:ln>
        </p:spPr>
      </p:pic>
      <p:sp>
        <p:nvSpPr>
          <p:cNvPr id="4" name="TextBox 3">
            <a:extLst>
              <a:ext uri="{FF2B5EF4-FFF2-40B4-BE49-F238E27FC236}">
                <a16:creationId xmlns:a16="http://schemas.microsoft.com/office/drawing/2014/main" id="{AD8E39A0-B16C-4684-1408-FD5C4BB1BB10}"/>
              </a:ext>
            </a:extLst>
          </p:cNvPr>
          <p:cNvSpPr txBox="1"/>
          <p:nvPr/>
        </p:nvSpPr>
        <p:spPr>
          <a:xfrm>
            <a:off x="3828007" y="800100"/>
            <a:ext cx="66294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Corbel"/>
                <a:ea typeface="Corbel"/>
                <a:cs typeface="Corbel"/>
              </a:rPr>
              <a:t>Staff Training- 60 Minutes (Option of  in person or virtual delivery)</a:t>
            </a:r>
          </a:p>
        </p:txBody>
      </p:sp>
    </p:spTree>
    <p:extLst>
      <p:ext uri="{BB962C8B-B14F-4D97-AF65-F5344CB8AC3E}">
        <p14:creationId xmlns:p14="http://schemas.microsoft.com/office/powerpoint/2010/main" val="426273855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9E0210-E4E0-75C1-FCDF-27C6BAB1D709}"/>
              </a:ext>
            </a:extLst>
          </p:cNvPr>
          <p:cNvSpPr>
            <a:spLocks noGrp="1"/>
          </p:cNvSpPr>
          <p:nvPr>
            <p:ph type="body" idx="1"/>
          </p:nvPr>
        </p:nvSpPr>
        <p:spPr>
          <a:xfrm>
            <a:off x="3682762" y="1014153"/>
            <a:ext cx="7315201" cy="3292948"/>
          </a:xfrm>
        </p:spPr>
        <p:txBody>
          <a:bodyPr lIns="45719" tIns="45720" rIns="45719" bIns="45720" anchor="ctr">
            <a:normAutofit fontScale="47500" lnSpcReduction="20000"/>
          </a:bodyPr>
          <a:lstStyle/>
          <a:p>
            <a:pPr marL="182245" indent="-182245"/>
            <a:r>
              <a:rPr lang="en-US" sz="5000" dirty="0"/>
              <a:t>"  Made me want to explore more ways that we could support children who have experienced trauma.”                                                                                                                          </a:t>
            </a:r>
          </a:p>
          <a:p>
            <a:pPr marL="182245" indent="-182245"/>
            <a:r>
              <a:rPr lang="en-US" sz="5000" dirty="0"/>
              <a:t>    “Very informative. I have a better understanding of how trauma impacts upon children’s lives and how this can affect them in school.”</a:t>
            </a:r>
          </a:p>
          <a:p>
            <a:pPr marL="182245" indent="-182245"/>
            <a:r>
              <a:rPr lang="en-US" sz="5000" dirty="0"/>
              <a:t>" Training was effective and well-delivered.”             </a:t>
            </a:r>
            <a:r>
              <a:rPr lang="en-US" dirty="0"/>
              <a:t>                                                                                                                   </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6" name="TextBox 5">
            <a:extLst>
              <a:ext uri="{FF2B5EF4-FFF2-40B4-BE49-F238E27FC236}">
                <a16:creationId xmlns:a16="http://schemas.microsoft.com/office/drawing/2014/main" id="{B16C7EB8-0531-E857-83BD-060D575DCAF4}"/>
              </a:ext>
            </a:extLst>
          </p:cNvPr>
          <p:cNvSpPr txBox="1"/>
          <p:nvPr/>
        </p:nvSpPr>
        <p:spPr>
          <a:xfrm>
            <a:off x="379863" y="1710518"/>
            <a:ext cx="27432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orbel"/>
                <a:ea typeface="Corbel"/>
                <a:cs typeface="Corbel"/>
              </a:rPr>
              <a:t>Qualitative Feedback :</a:t>
            </a:r>
          </a:p>
        </p:txBody>
      </p:sp>
      <p:sp>
        <p:nvSpPr>
          <p:cNvPr id="7" name="TextBox 6">
            <a:extLst>
              <a:ext uri="{FF2B5EF4-FFF2-40B4-BE49-F238E27FC236}">
                <a16:creationId xmlns:a16="http://schemas.microsoft.com/office/drawing/2014/main" id="{A58A66F0-DBC8-DAA9-6FD0-B1F661F7CE4C}"/>
              </a:ext>
            </a:extLst>
          </p:cNvPr>
          <p:cNvSpPr txBox="1"/>
          <p:nvPr/>
        </p:nvSpPr>
        <p:spPr>
          <a:xfrm>
            <a:off x="374887" y="3923304"/>
            <a:ext cx="27432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Corbel"/>
                <a:ea typeface="Corbel"/>
                <a:cs typeface="Corbel"/>
                <a:sym typeface="Corbel"/>
              </a:rPr>
              <a:t>*Quantitative Feedback:</a:t>
            </a:r>
          </a:p>
        </p:txBody>
      </p:sp>
      <p:sp>
        <p:nvSpPr>
          <p:cNvPr id="8" name="TextBox 7">
            <a:extLst>
              <a:ext uri="{FF2B5EF4-FFF2-40B4-BE49-F238E27FC236}">
                <a16:creationId xmlns:a16="http://schemas.microsoft.com/office/drawing/2014/main" id="{C5A58136-C27B-B64F-C9A7-A0696FB4B6FA}"/>
              </a:ext>
            </a:extLst>
          </p:cNvPr>
          <p:cNvSpPr txBox="1"/>
          <p:nvPr/>
        </p:nvSpPr>
        <p:spPr>
          <a:xfrm>
            <a:off x="369911" y="6170208"/>
            <a:ext cx="27432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orbel"/>
                <a:ea typeface="Corbel"/>
                <a:cs typeface="Corbel"/>
              </a:rPr>
              <a:t>*Average of staff trainings to date</a:t>
            </a:r>
          </a:p>
        </p:txBody>
      </p:sp>
      <p:sp>
        <p:nvSpPr>
          <p:cNvPr id="9" name="TextBox 8">
            <a:extLst>
              <a:ext uri="{FF2B5EF4-FFF2-40B4-BE49-F238E27FC236}">
                <a16:creationId xmlns:a16="http://schemas.microsoft.com/office/drawing/2014/main" id="{ED13F57A-5318-D5B7-EF86-F5633CC9D8B8}"/>
              </a:ext>
            </a:extLst>
          </p:cNvPr>
          <p:cNvSpPr txBox="1"/>
          <p:nvPr/>
        </p:nvSpPr>
        <p:spPr>
          <a:xfrm>
            <a:off x="3867861" y="4459263"/>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a:ea typeface="Corbel"/>
              <a:cs typeface="Corbel"/>
            </a:endParaRPr>
          </a:p>
        </p:txBody>
      </p:sp>
      <p:sp>
        <p:nvSpPr>
          <p:cNvPr id="13" name="TextBox 12">
            <a:extLst>
              <a:ext uri="{FF2B5EF4-FFF2-40B4-BE49-F238E27FC236}">
                <a16:creationId xmlns:a16="http://schemas.microsoft.com/office/drawing/2014/main" id="{D1E878F4-BCEA-B4FA-9793-98C138CD3194}"/>
              </a:ext>
            </a:extLst>
          </p:cNvPr>
          <p:cNvSpPr txBox="1"/>
          <p:nvPr/>
        </p:nvSpPr>
        <p:spPr>
          <a:xfrm>
            <a:off x="3869282" y="3971639"/>
            <a:ext cx="3471081" cy="1631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6509"/>
                </a:solidFill>
                <a:effectLst/>
                <a:uLnTx/>
                <a:uFillTx/>
                <a:latin typeface="Corbel"/>
                <a:ea typeface="Corbel"/>
                <a:cs typeface="Corbel"/>
              </a:rPr>
              <a:t>KPI1</a:t>
            </a:r>
            <a:r>
              <a:rPr kumimoji="0" lang="en-US" sz="2000" b="0" i="0" u="none" strike="noStrike" kern="1200" cap="none" spc="0" normalizeH="0" baseline="0" noProof="0" dirty="0">
                <a:ln>
                  <a:noFill/>
                </a:ln>
                <a:solidFill>
                  <a:srgbClr val="E66509"/>
                </a:solidFill>
                <a:effectLst/>
                <a:uLnTx/>
                <a:uFillTx/>
                <a:latin typeface="Corbel"/>
                <a:ea typeface="Corbel"/>
                <a:cs typeface="Corbel"/>
              </a:rPr>
              <a:t>- 80% positive awareness raising for the Nest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E66509"/>
              </a:solidFill>
              <a:effectLst/>
              <a:uLnTx/>
              <a:uFillTx/>
              <a:latin typeface="Corbel"/>
              <a:ea typeface="Corbel"/>
              <a:cs typeface="Corbe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E66509"/>
                </a:solidFill>
                <a:effectLst/>
                <a:uLnTx/>
                <a:uFillTx/>
                <a:latin typeface="Corbel"/>
                <a:ea typeface="Corbel"/>
                <a:cs typeface="Corbel"/>
              </a:rPr>
              <a:t>KPI2</a:t>
            </a:r>
            <a:r>
              <a:rPr kumimoji="0" lang="en-US" sz="2000" b="0" i="0" u="none" strike="noStrike" kern="1200" cap="none" spc="0" normalizeH="0" baseline="0" noProof="0" dirty="0">
                <a:ln>
                  <a:noFill/>
                </a:ln>
                <a:solidFill>
                  <a:srgbClr val="E66509"/>
                </a:solidFill>
                <a:effectLst/>
                <a:uLnTx/>
                <a:uFillTx/>
                <a:latin typeface="Corbel"/>
                <a:ea typeface="Corbel"/>
                <a:cs typeface="Corbel"/>
              </a:rPr>
              <a:t>- 80% positive responses on topic knowledge </a:t>
            </a:r>
          </a:p>
        </p:txBody>
      </p:sp>
      <p:sp>
        <p:nvSpPr>
          <p:cNvPr id="14" name="TextBox 13">
            <a:extLst>
              <a:ext uri="{FF2B5EF4-FFF2-40B4-BE49-F238E27FC236}">
                <a16:creationId xmlns:a16="http://schemas.microsoft.com/office/drawing/2014/main" id="{32CBF168-EFA5-FCAA-EB46-C0CFBB6FCC4B}"/>
              </a:ext>
            </a:extLst>
          </p:cNvPr>
          <p:cNvSpPr txBox="1"/>
          <p:nvPr/>
        </p:nvSpPr>
        <p:spPr>
          <a:xfrm>
            <a:off x="7753918" y="3818813"/>
            <a:ext cx="2743200"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Corbel"/>
                <a:ea typeface="Corbel"/>
                <a:cs typeface="Corbel"/>
              </a:rPr>
              <a:t>83%</a:t>
            </a:r>
          </a:p>
        </p:txBody>
      </p:sp>
      <p:sp>
        <p:nvSpPr>
          <p:cNvPr id="15" name="TextBox 14">
            <a:extLst>
              <a:ext uri="{FF2B5EF4-FFF2-40B4-BE49-F238E27FC236}">
                <a16:creationId xmlns:a16="http://schemas.microsoft.com/office/drawing/2014/main" id="{EAEC4B0F-CB88-A563-A28D-C986FC99DA3D}"/>
              </a:ext>
            </a:extLst>
          </p:cNvPr>
          <p:cNvSpPr txBox="1"/>
          <p:nvPr/>
        </p:nvSpPr>
        <p:spPr>
          <a:xfrm>
            <a:off x="7708425" y="4831021"/>
            <a:ext cx="2743200"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srgbClr val="000000"/>
                </a:solidFill>
                <a:effectLst/>
                <a:uLnTx/>
                <a:uFillTx/>
                <a:latin typeface="Corbel"/>
                <a:ea typeface="Corbel"/>
                <a:cs typeface="Corbel"/>
              </a:rPr>
              <a:t>85%</a:t>
            </a:r>
          </a:p>
        </p:txBody>
      </p:sp>
    </p:spTree>
    <p:extLst>
      <p:ext uri="{BB962C8B-B14F-4D97-AF65-F5344CB8AC3E}">
        <p14:creationId xmlns:p14="http://schemas.microsoft.com/office/powerpoint/2010/main" val="320896396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8541-DE51-1001-B786-93E3E9BBF26E}"/>
              </a:ext>
            </a:extLst>
          </p:cNvPr>
          <p:cNvSpPr>
            <a:spLocks noGrp="1"/>
          </p:cNvSpPr>
          <p:nvPr>
            <p:ph type="title"/>
          </p:nvPr>
        </p:nvSpPr>
        <p:spPr>
          <a:xfrm>
            <a:off x="164019" y="3003437"/>
            <a:ext cx="2947482" cy="2670784"/>
          </a:xfrm>
        </p:spPr>
        <p:txBody>
          <a:bodyPr lIns="45719" tIns="45720" rIns="45719" bIns="45720" anchor="ctr">
            <a:normAutofit fontScale="90000"/>
          </a:bodyPr>
          <a:lstStyle/>
          <a:p>
            <a:r>
              <a:rPr lang="en-US" sz="2800" b="1" dirty="0">
                <a:solidFill>
                  <a:srgbClr val="7030A0"/>
                </a:solidFill>
              </a:rPr>
              <a:t>Universal Whole Class Workshops</a:t>
            </a:r>
            <a:r>
              <a:rPr lang="en-US" sz="2800" b="1" dirty="0"/>
              <a:t> </a:t>
            </a:r>
            <a:br>
              <a:rPr lang="en-US" sz="2800" b="1" dirty="0"/>
            </a:br>
            <a:r>
              <a:rPr lang="en-US" sz="2800" b="1" dirty="0"/>
              <a:t/>
            </a:r>
            <a:br>
              <a:rPr lang="en-US" sz="2800" b="1" dirty="0"/>
            </a:br>
            <a:r>
              <a:rPr lang="en-US" sz="2800" b="1" dirty="0"/>
              <a:t>Identity &amp; Self Esteem:</a:t>
            </a:r>
            <a:br>
              <a:rPr lang="en-US" sz="2800" b="1" dirty="0"/>
            </a:br>
            <a:r>
              <a:rPr lang="en-US" sz="2800" b="1" dirty="0"/>
              <a:t>'Being the Best Me!'</a:t>
            </a:r>
            <a:br>
              <a:rPr lang="en-US" sz="2800" b="1" dirty="0"/>
            </a:br>
            <a:r>
              <a:rPr lang="en-US" dirty="0"/>
              <a:t/>
            </a:r>
            <a:br>
              <a:rPr lang="en-US" dirty="0"/>
            </a:br>
            <a:endParaRPr lang="en-US" sz="2000">
              <a:solidFill>
                <a:srgbClr val="002060"/>
              </a:solidFill>
            </a:endParaRPr>
          </a:p>
        </p:txBody>
      </p:sp>
      <p:sp>
        <p:nvSpPr>
          <p:cNvPr id="4" name="TextBox 3">
            <a:extLst>
              <a:ext uri="{FF2B5EF4-FFF2-40B4-BE49-F238E27FC236}">
                <a16:creationId xmlns:a16="http://schemas.microsoft.com/office/drawing/2014/main" id="{BB1C1CCF-073B-C3CF-8E84-8F69A51A3D93}"/>
              </a:ext>
            </a:extLst>
          </p:cNvPr>
          <p:cNvSpPr txBox="1"/>
          <p:nvPr/>
        </p:nvSpPr>
        <p:spPr>
          <a:xfrm>
            <a:off x="3962400" y="749300"/>
            <a:ext cx="5156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a:ea typeface="Corbel"/>
              <a:cs typeface="Corbel"/>
            </a:endParaRPr>
          </a:p>
        </p:txBody>
      </p:sp>
      <p:pic>
        <p:nvPicPr>
          <p:cNvPr id="6" name="Picture 4" descr="Picture 4">
            <a:extLst>
              <a:ext uri="{FF2B5EF4-FFF2-40B4-BE49-F238E27FC236}">
                <a16:creationId xmlns:a16="http://schemas.microsoft.com/office/drawing/2014/main" id="{62840813-187C-3FD9-0E91-2081F7B789CA}"/>
              </a:ext>
            </a:extLst>
          </p:cNvPr>
          <p:cNvPicPr>
            <a:picLocks noChangeAspect="1"/>
          </p:cNvPicPr>
          <p:nvPr/>
        </p:nvPicPr>
        <p:blipFill>
          <a:blip r:embed="rId3"/>
          <a:srcRect l="47261" t="37333" r="33019" b="26934"/>
          <a:stretch>
            <a:fillRect/>
          </a:stretch>
        </p:blipFill>
        <p:spPr>
          <a:xfrm>
            <a:off x="251677" y="938596"/>
            <a:ext cx="1273849" cy="1289657"/>
          </a:xfrm>
          <a:prstGeom prst="rect">
            <a:avLst/>
          </a:prstGeom>
          <a:ln w="12700">
            <a:miter lim="400000"/>
          </a:ln>
        </p:spPr>
      </p:pic>
      <p:sp>
        <p:nvSpPr>
          <p:cNvPr id="3" name="TextBox 2">
            <a:extLst>
              <a:ext uri="{FF2B5EF4-FFF2-40B4-BE49-F238E27FC236}">
                <a16:creationId xmlns:a16="http://schemas.microsoft.com/office/drawing/2014/main" id="{A2F5E942-E41E-600F-6509-906917998C75}"/>
              </a:ext>
            </a:extLst>
          </p:cNvPr>
          <p:cNvSpPr txBox="1"/>
          <p:nvPr/>
        </p:nvSpPr>
        <p:spPr>
          <a:xfrm>
            <a:off x="3666337" y="1463958"/>
            <a:ext cx="7518400" cy="53245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rbel"/>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orbel"/>
              <a:cs typeface="Helvetica"/>
            </a:endParaRPr>
          </a:p>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E66509"/>
                </a:solidFill>
                <a:effectLst/>
                <a:uLnTx/>
                <a:uFillTx/>
                <a:latin typeface="Calibri"/>
                <a:cs typeface="Helvetica"/>
              </a:rPr>
              <a:t>Class discussion on 'Identity' (e.g. What does it mean? What makes up our identity? What similarities and differences to we have as a class?)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6509"/>
              </a:solidFill>
              <a:effectLst/>
              <a:uLnTx/>
              <a:uFillTx/>
              <a:latin typeface="Calibri"/>
              <a:cs typeface="Helvetica"/>
            </a:endParaRPr>
          </a:p>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E66509"/>
                </a:solidFill>
                <a:effectLst/>
                <a:uLnTx/>
                <a:uFillTx/>
                <a:latin typeface="Calibri"/>
                <a:cs typeface="Helvetica"/>
              </a:rPr>
              <a:t>Video &amp; class feedback - Why is it important to celebrate difference?</a:t>
            </a:r>
          </a:p>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endParaRPr kumimoji="0" lang="en-US" sz="2000" b="1" i="0" u="none" strike="noStrike" kern="1200" cap="none" spc="0" normalizeH="0" baseline="0" noProof="0" dirty="0">
              <a:ln>
                <a:noFill/>
              </a:ln>
              <a:solidFill>
                <a:srgbClr val="E66509"/>
              </a:solidFill>
              <a:effectLst/>
              <a:uLnTx/>
              <a:uFillTx/>
              <a:latin typeface="Calibri"/>
              <a:cs typeface="Helvetica"/>
            </a:endParaRPr>
          </a:p>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E66509"/>
                </a:solidFill>
                <a:effectLst/>
                <a:uLnTx/>
                <a:uFillTx/>
                <a:latin typeface="Calibri"/>
                <a:cs typeface="Helvetica"/>
              </a:rPr>
              <a:t>Creative activity aimed at highlighting strengths as individuals and strengths as a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E66509"/>
              </a:solidFill>
              <a:effectLst/>
              <a:uLnTx/>
              <a:uFillTx/>
              <a:latin typeface="Calibri"/>
              <a:cs typeface="Helvetica"/>
            </a:endParaRPr>
          </a:p>
          <a:p>
            <a:pPr marL="342900" marR="0" lvl="0" indent="-342900" algn="l" defTabSz="914400" rtl="0" eaLnBrk="1" fontAlgn="auto" latinLnBrk="0" hangingPunct="1">
              <a:lnSpc>
                <a:spcPct val="100000"/>
              </a:lnSpc>
              <a:spcBef>
                <a:spcPts val="0"/>
              </a:spcBef>
              <a:spcAft>
                <a:spcPts val="0"/>
              </a:spcAft>
              <a:buClrTx/>
              <a:buSzTx/>
              <a:buFont typeface="Wingdings"/>
              <a:buChar char="Ø"/>
              <a:tabLst/>
              <a:defRPr/>
            </a:pPr>
            <a:r>
              <a:rPr kumimoji="0" lang="en-US" sz="2000" b="1" i="0" u="none" strike="noStrike" kern="1200" cap="none" spc="0" normalizeH="0" baseline="0" noProof="0" dirty="0">
                <a:ln>
                  <a:noFill/>
                </a:ln>
                <a:solidFill>
                  <a:srgbClr val="E66509"/>
                </a:solidFill>
                <a:effectLst/>
                <a:uLnTx/>
                <a:uFillTx/>
                <a:latin typeface="Calibri"/>
                <a:cs typeface="Helvetica"/>
              </a:rPr>
              <a:t>Feedback form completion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E66509"/>
              </a:solidFill>
              <a:effectLst/>
              <a:uLnTx/>
              <a:uFillTx/>
              <a:latin typeface="Calibri"/>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0000"/>
              </a:solidFill>
              <a:effectLst/>
              <a:uLnTx/>
              <a:uFillTx/>
              <a:latin typeface="Calibri"/>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0000"/>
              </a:solidFill>
              <a:effectLst/>
              <a:uLnTx/>
              <a:uFillTx/>
              <a:latin typeface="Calibri"/>
              <a:cs typeface="Helvetica"/>
            </a:endParaRPr>
          </a:p>
        </p:txBody>
      </p:sp>
      <p:sp>
        <p:nvSpPr>
          <p:cNvPr id="7" name="TextBox 6">
            <a:extLst>
              <a:ext uri="{FF2B5EF4-FFF2-40B4-BE49-F238E27FC236}">
                <a16:creationId xmlns:a16="http://schemas.microsoft.com/office/drawing/2014/main" id="{600EDF8F-433C-A666-F83F-55A2F1B06223}"/>
              </a:ext>
            </a:extLst>
          </p:cNvPr>
          <p:cNvSpPr txBox="1"/>
          <p:nvPr/>
        </p:nvSpPr>
        <p:spPr>
          <a:xfrm>
            <a:off x="3724275" y="752475"/>
            <a:ext cx="4025900"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Helvetica"/>
                <a:ea typeface="+mn-lt"/>
                <a:cs typeface="Helvetica"/>
                <a:sym typeface="Corbel"/>
              </a:rPr>
              <a:t>50 Minute Workshop: </a:t>
            </a:r>
            <a:endParaRPr kumimoji="0" lang="en-US" sz="2400" b="0" i="0" u="none" strike="noStrike" kern="1200" cap="none" spc="0" normalizeH="0" baseline="0" noProof="0">
              <a:ln>
                <a:noFill/>
              </a:ln>
              <a:solidFill>
                <a:srgbClr val="000000"/>
              </a:solidFill>
              <a:effectLst/>
              <a:uLnTx/>
              <a:uFillTx/>
              <a:latin typeface="Corbel"/>
              <a:ea typeface="Corbel"/>
              <a:cs typeface="Corbel"/>
            </a:endParaRPr>
          </a:p>
        </p:txBody>
      </p:sp>
      <p:sp>
        <p:nvSpPr>
          <p:cNvPr id="8" name="TextBox 7">
            <a:extLst>
              <a:ext uri="{FF2B5EF4-FFF2-40B4-BE49-F238E27FC236}">
                <a16:creationId xmlns:a16="http://schemas.microsoft.com/office/drawing/2014/main" id="{DDDE4A25-3AD5-CA9F-FCEB-F04CA2EB0322}"/>
              </a:ext>
            </a:extLst>
          </p:cNvPr>
          <p:cNvSpPr txBox="1"/>
          <p:nvPr/>
        </p:nvSpPr>
        <p:spPr>
          <a:xfrm>
            <a:off x="3721100" y="1397000"/>
            <a:ext cx="77089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E66509"/>
                </a:solidFill>
                <a:effectLst/>
                <a:uLnTx/>
                <a:uFillTx/>
                <a:latin typeface="Helvetica"/>
                <a:ea typeface="+mn-lt"/>
                <a:cs typeface="Helvetica"/>
                <a:sym typeface="Corbel"/>
              </a:rPr>
              <a:t>Optional meeting with school lead prior to training to discuss specific need. </a:t>
            </a:r>
            <a:endParaRPr kumimoji="0" lang="en-US" sz="1800" b="0" i="0" u="none" strike="noStrike" kern="1200" cap="none" spc="0" normalizeH="0" baseline="0" noProof="0" dirty="0">
              <a:ln>
                <a:noFill/>
              </a:ln>
              <a:solidFill>
                <a:srgbClr val="000000"/>
              </a:solidFill>
              <a:effectLst/>
              <a:uLnTx/>
              <a:uFillTx/>
              <a:latin typeface="Helvetica"/>
              <a:ea typeface="+mn-lt"/>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orbel"/>
              <a:ea typeface="Corbel"/>
              <a:cs typeface="Corbel"/>
            </a:endParaRPr>
          </a:p>
        </p:txBody>
      </p:sp>
    </p:spTree>
    <p:extLst>
      <p:ext uri="{BB962C8B-B14F-4D97-AF65-F5344CB8AC3E}">
        <p14:creationId xmlns:p14="http://schemas.microsoft.com/office/powerpoint/2010/main" val="37981096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A66109D3-2CF0-6BCA-CDD2-1DC4B3593C81}"/>
              </a:ext>
            </a:extLst>
          </p:cNvPr>
          <p:cNvPicPr>
            <a:picLocks noChangeAspect="1"/>
          </p:cNvPicPr>
          <p:nvPr/>
        </p:nvPicPr>
        <p:blipFill rotWithShape="1">
          <a:blip r:embed="rId3"/>
          <a:srcRect l="26757" t="18964" r="23154" b="27563"/>
          <a:stretch/>
        </p:blipFill>
        <p:spPr>
          <a:xfrm>
            <a:off x="2040530" y="526339"/>
            <a:ext cx="9648644" cy="5521960"/>
          </a:xfrm>
          <a:prstGeom prst="rect">
            <a:avLst/>
          </a:prstGeom>
        </p:spPr>
      </p:pic>
      <p:sp>
        <p:nvSpPr>
          <p:cNvPr id="6" name="TextBox 5">
            <a:extLst>
              <a:ext uri="{FF2B5EF4-FFF2-40B4-BE49-F238E27FC236}">
                <a16:creationId xmlns:a16="http://schemas.microsoft.com/office/drawing/2014/main" id="{EAA386BE-C2B6-2673-7116-4A2B63813390}"/>
              </a:ext>
            </a:extLst>
          </p:cNvPr>
          <p:cNvSpPr txBox="1"/>
          <p:nvPr/>
        </p:nvSpPr>
        <p:spPr>
          <a:xfrm>
            <a:off x="9050361" y="2156915"/>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a:ea typeface="Corbel"/>
                <a:cs typeface="Corbel"/>
              </a:rPr>
              <a:t>82%</a:t>
            </a:r>
          </a:p>
        </p:txBody>
      </p:sp>
      <p:sp>
        <p:nvSpPr>
          <p:cNvPr id="7" name="TextBox 6">
            <a:extLst>
              <a:ext uri="{FF2B5EF4-FFF2-40B4-BE49-F238E27FC236}">
                <a16:creationId xmlns:a16="http://schemas.microsoft.com/office/drawing/2014/main" id="{0B122064-E394-B021-9EE4-15F31C61C14C}"/>
              </a:ext>
            </a:extLst>
          </p:cNvPr>
          <p:cNvSpPr txBox="1"/>
          <p:nvPr/>
        </p:nvSpPr>
        <p:spPr>
          <a:xfrm>
            <a:off x="9042163" y="3287736"/>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a:ea typeface="Corbel"/>
                <a:cs typeface="Corbel"/>
              </a:rPr>
              <a:t>81%</a:t>
            </a:r>
          </a:p>
        </p:txBody>
      </p:sp>
      <p:sp>
        <p:nvSpPr>
          <p:cNvPr id="8" name="TextBox 7">
            <a:extLst>
              <a:ext uri="{FF2B5EF4-FFF2-40B4-BE49-F238E27FC236}">
                <a16:creationId xmlns:a16="http://schemas.microsoft.com/office/drawing/2014/main" id="{EFB68849-ABBF-402D-5A7B-07729107F624}"/>
              </a:ext>
            </a:extLst>
          </p:cNvPr>
          <p:cNvSpPr txBox="1"/>
          <p:nvPr/>
        </p:nvSpPr>
        <p:spPr>
          <a:xfrm>
            <a:off x="9054058" y="2744811"/>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a:ea typeface="Corbel"/>
                <a:cs typeface="Corbel"/>
              </a:rPr>
              <a:t>78%</a:t>
            </a:r>
          </a:p>
        </p:txBody>
      </p:sp>
      <p:sp>
        <p:nvSpPr>
          <p:cNvPr id="9" name="TextBox 8">
            <a:extLst>
              <a:ext uri="{FF2B5EF4-FFF2-40B4-BE49-F238E27FC236}">
                <a16:creationId xmlns:a16="http://schemas.microsoft.com/office/drawing/2014/main" id="{9E1FCD73-1045-AD54-C19B-ACC1F753F2F3}"/>
              </a:ext>
            </a:extLst>
          </p:cNvPr>
          <p:cNvSpPr txBox="1"/>
          <p:nvPr/>
        </p:nvSpPr>
        <p:spPr>
          <a:xfrm>
            <a:off x="9048513" y="3884352"/>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rbel"/>
                <a:ea typeface="Corbel"/>
                <a:cs typeface="Corbel"/>
              </a:rPr>
              <a:t>86%</a:t>
            </a:r>
          </a:p>
        </p:txBody>
      </p:sp>
      <p:sp>
        <p:nvSpPr>
          <p:cNvPr id="10" name="TextBox 9">
            <a:extLst>
              <a:ext uri="{FF2B5EF4-FFF2-40B4-BE49-F238E27FC236}">
                <a16:creationId xmlns:a16="http://schemas.microsoft.com/office/drawing/2014/main" id="{C47238D1-9E51-3172-2215-684536D1C295}"/>
              </a:ext>
            </a:extLst>
          </p:cNvPr>
          <p:cNvSpPr txBox="1"/>
          <p:nvPr/>
        </p:nvSpPr>
        <p:spPr>
          <a:xfrm>
            <a:off x="9040315" y="4497885"/>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orbel"/>
                <a:ea typeface="Corbel"/>
                <a:cs typeface="Corbel"/>
              </a:rPr>
              <a:t>82%</a:t>
            </a:r>
          </a:p>
        </p:txBody>
      </p:sp>
      <p:sp>
        <p:nvSpPr>
          <p:cNvPr id="11" name="TextBox 10">
            <a:extLst>
              <a:ext uri="{FF2B5EF4-FFF2-40B4-BE49-F238E27FC236}">
                <a16:creationId xmlns:a16="http://schemas.microsoft.com/office/drawing/2014/main" id="{C5BC8B24-9208-FF2D-A34E-07240D66FD89}"/>
              </a:ext>
            </a:extLst>
          </p:cNvPr>
          <p:cNvSpPr txBox="1"/>
          <p:nvPr/>
        </p:nvSpPr>
        <p:spPr>
          <a:xfrm>
            <a:off x="9040836" y="5025741"/>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a:ea typeface="Corbel"/>
                <a:cs typeface="Corbel"/>
              </a:rPr>
              <a:t>86%</a:t>
            </a:r>
          </a:p>
        </p:txBody>
      </p:sp>
      <p:sp>
        <p:nvSpPr>
          <p:cNvPr id="12" name="TextBox 11">
            <a:extLst>
              <a:ext uri="{FF2B5EF4-FFF2-40B4-BE49-F238E27FC236}">
                <a16:creationId xmlns:a16="http://schemas.microsoft.com/office/drawing/2014/main" id="{6C155473-3699-F60C-D7BA-3AE3AF56EBE9}"/>
              </a:ext>
            </a:extLst>
          </p:cNvPr>
          <p:cNvSpPr txBox="1"/>
          <p:nvPr/>
        </p:nvSpPr>
        <p:spPr>
          <a:xfrm>
            <a:off x="9044011" y="5572362"/>
            <a:ext cx="27432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t" anchorCtr="0" forceAA="0" compatLnSpc="1">
            <a:prstTxWarp prst="textNoShape">
              <a:avLst/>
            </a:prstTxWarp>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a:ea typeface="Corbel"/>
                <a:cs typeface="Corbel"/>
              </a:rPr>
              <a:t>85%</a:t>
            </a:r>
          </a:p>
        </p:txBody>
      </p:sp>
      <p:sp>
        <p:nvSpPr>
          <p:cNvPr id="14" name="Left Brace 13">
            <a:extLst>
              <a:ext uri="{FF2B5EF4-FFF2-40B4-BE49-F238E27FC236}">
                <a16:creationId xmlns:a16="http://schemas.microsoft.com/office/drawing/2014/main" id="{E4ADD703-0907-FFA6-1997-8154E0B2DB09}"/>
              </a:ext>
            </a:extLst>
          </p:cNvPr>
          <p:cNvSpPr/>
          <p:nvPr/>
        </p:nvSpPr>
        <p:spPr>
          <a:xfrm>
            <a:off x="6703318" y="2234821"/>
            <a:ext cx="536448" cy="3572113"/>
          </a:xfrm>
          <a:prstGeom prst="leftBrace">
            <a:avLst/>
          </a:prstGeom>
          <a:noFill/>
          <a:ln w="5715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lvl="0" indent="0" algn="l" defTabSz="914400" rtl="0" eaLnBrk="1" fontAlgn="auto" latinLnBrk="1"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Helvetica"/>
              <a:cs typeface="Helvetica"/>
            </a:endParaRPr>
          </a:p>
        </p:txBody>
      </p:sp>
    </p:spTree>
    <p:extLst>
      <p:ext uri="{BB962C8B-B14F-4D97-AF65-F5344CB8AC3E}">
        <p14:creationId xmlns:p14="http://schemas.microsoft.com/office/powerpoint/2010/main" val="6147120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E05D-2ADE-4903-BEBD-7F21598BA077}"/>
              </a:ext>
            </a:extLst>
          </p:cNvPr>
          <p:cNvSpPr>
            <a:spLocks noGrp="1"/>
          </p:cNvSpPr>
          <p:nvPr>
            <p:ph type="title"/>
          </p:nvPr>
        </p:nvSpPr>
        <p:spPr/>
        <p:txBody>
          <a:bodyPr/>
          <a:lstStyle/>
          <a:p>
            <a:r>
              <a:rPr lang="en-GB" dirty="0"/>
              <a:t>ELSA (Emotional Literacy Support Assistant)</a:t>
            </a:r>
          </a:p>
        </p:txBody>
      </p:sp>
      <p:sp>
        <p:nvSpPr>
          <p:cNvPr id="3" name="Content Placeholder 2">
            <a:extLst>
              <a:ext uri="{FF2B5EF4-FFF2-40B4-BE49-F238E27FC236}">
                <a16:creationId xmlns:a16="http://schemas.microsoft.com/office/drawing/2014/main" id="{9755A955-366B-49A8-8FBF-695FFA47BBC7}"/>
              </a:ext>
            </a:extLst>
          </p:cNvPr>
          <p:cNvSpPr>
            <a:spLocks noGrp="1"/>
          </p:cNvSpPr>
          <p:nvPr>
            <p:ph idx="1"/>
          </p:nvPr>
        </p:nvSpPr>
        <p:spPr/>
        <p:txBody>
          <a:bodyPr>
            <a:normAutofit fontScale="92500" lnSpcReduction="20000"/>
          </a:bodyPr>
          <a:lstStyle/>
          <a:p>
            <a:r>
              <a:rPr lang="en-GB" dirty="0">
                <a:hlinkClick r:id="rId2"/>
              </a:rPr>
              <a:t>https://www.elsanetwork.org/</a:t>
            </a:r>
            <a:r>
              <a:rPr lang="en-GB" dirty="0"/>
              <a:t> Elsa@southwark.gov.uk </a:t>
            </a:r>
          </a:p>
          <a:p>
            <a:pPr>
              <a:buFont typeface="Wingdings" panose="05000000000000000000" pitchFamily="2" charset="2"/>
              <a:buChar char="§"/>
            </a:pPr>
            <a:r>
              <a:rPr lang="en-GB" dirty="0"/>
              <a:t>Teaching assistants trained by Educational Psychologists to deliver bespoke interventions to develop emotional literacy</a:t>
            </a:r>
          </a:p>
          <a:p>
            <a:pPr>
              <a:buFont typeface="Wingdings" panose="05000000000000000000" pitchFamily="2" charset="2"/>
              <a:buChar char="§"/>
            </a:pPr>
            <a:r>
              <a:rPr lang="en-GB" dirty="0"/>
              <a:t>St George’s has two trained ELSAs</a:t>
            </a:r>
          </a:p>
          <a:p>
            <a:pPr>
              <a:buFont typeface="Wingdings" panose="05000000000000000000" pitchFamily="2" charset="2"/>
              <a:buChar char="§"/>
            </a:pPr>
            <a:r>
              <a:rPr lang="en-GB" dirty="0"/>
              <a:t>Sustainable model- enables school to provide early intervention support for children who may be experiencing emotional difficulties, stressful life events or have neurodevelopmental conditions (such as ADHD or autism) that may make emotional and interactional aspects of day to day socialisation </a:t>
            </a:r>
          </a:p>
          <a:p>
            <a:r>
              <a:rPr lang="en-GB" b="1" u="sng" dirty="0"/>
              <a:t>Identification</a:t>
            </a:r>
          </a:p>
          <a:p>
            <a:pPr>
              <a:buFont typeface="Wingdings" panose="05000000000000000000" pitchFamily="2" charset="2"/>
              <a:buChar char="§"/>
            </a:pPr>
            <a:r>
              <a:rPr lang="en-GB" dirty="0"/>
              <a:t>Children flagged by class teachers, Senior Leadership Team or other staff members. This is usually triggered by behaviours that indicate difficulties in the emotional realm e.g. difficulties in social interactions and making friends, catastrophising and shutting down, difficulties in managing big emotions</a:t>
            </a:r>
          </a:p>
          <a:p>
            <a:pPr>
              <a:buFont typeface="Wingdings" panose="05000000000000000000" pitchFamily="2" charset="2"/>
              <a:buChar char="§"/>
            </a:pPr>
            <a:r>
              <a:rPr lang="en-GB" dirty="0"/>
              <a:t>Parental consent sought</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65100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E05D-2ADE-4903-BEBD-7F21598BA077}"/>
              </a:ext>
            </a:extLst>
          </p:cNvPr>
          <p:cNvSpPr>
            <a:spLocks noGrp="1"/>
          </p:cNvSpPr>
          <p:nvPr>
            <p:ph type="title"/>
          </p:nvPr>
        </p:nvSpPr>
        <p:spPr/>
        <p:txBody>
          <a:bodyPr/>
          <a:lstStyle/>
          <a:p>
            <a:r>
              <a:rPr lang="en-GB" dirty="0"/>
              <a:t>ELSA (Emotional Literacy Support Assistant)</a:t>
            </a:r>
          </a:p>
        </p:txBody>
      </p:sp>
      <p:sp>
        <p:nvSpPr>
          <p:cNvPr id="3" name="Content Placeholder 2">
            <a:extLst>
              <a:ext uri="{FF2B5EF4-FFF2-40B4-BE49-F238E27FC236}">
                <a16:creationId xmlns:a16="http://schemas.microsoft.com/office/drawing/2014/main" id="{9755A955-366B-49A8-8FBF-695FFA47BBC7}"/>
              </a:ext>
            </a:extLst>
          </p:cNvPr>
          <p:cNvSpPr>
            <a:spLocks noGrp="1"/>
          </p:cNvSpPr>
          <p:nvPr>
            <p:ph idx="1"/>
          </p:nvPr>
        </p:nvSpPr>
        <p:spPr/>
        <p:txBody>
          <a:bodyPr>
            <a:normAutofit/>
          </a:bodyPr>
          <a:lstStyle/>
          <a:p>
            <a:r>
              <a:rPr lang="en-GB" b="1" u="sng" dirty="0"/>
              <a:t>The Intervention</a:t>
            </a:r>
          </a:p>
          <a:p>
            <a:pPr>
              <a:buFont typeface="Wingdings" panose="05000000000000000000" pitchFamily="2" charset="2"/>
              <a:buChar char="§"/>
            </a:pPr>
            <a:r>
              <a:rPr lang="en-GB" dirty="0"/>
              <a:t>Minimum 6 sessions either 1:1 or in bespoke pairs or groups (depending on what is needed)</a:t>
            </a:r>
          </a:p>
          <a:p>
            <a:pPr>
              <a:buFont typeface="Wingdings" panose="05000000000000000000" pitchFamily="2" charset="2"/>
              <a:buChar char="§"/>
            </a:pPr>
            <a:r>
              <a:rPr lang="en-GB" dirty="0"/>
              <a:t>Review after these sessions as to whether further sessions needs or whether strategies are sufficiently embedded</a:t>
            </a:r>
          </a:p>
          <a:p>
            <a:pPr>
              <a:buFont typeface="Wingdings" panose="05000000000000000000" pitchFamily="2" charset="2"/>
              <a:buChar char="§"/>
            </a:pPr>
            <a:r>
              <a:rPr lang="en-GB" dirty="0"/>
              <a:t>Liaison with class staff as to application of strategies on a day to day basis</a:t>
            </a:r>
          </a:p>
          <a:p>
            <a:pPr>
              <a:buFont typeface="Wingdings" panose="05000000000000000000" pitchFamily="2" charset="2"/>
              <a:buChar char="§"/>
            </a:pPr>
            <a:endParaRPr lang="en-GB" dirty="0"/>
          </a:p>
          <a:p>
            <a:pPr marL="0" indent="0">
              <a:buNone/>
            </a:pPr>
            <a:r>
              <a:rPr lang="en-GB" b="1" u="sng" dirty="0"/>
              <a:t>Impact</a:t>
            </a:r>
          </a:p>
          <a:p>
            <a:pPr>
              <a:buFont typeface="Arial" panose="020B0604020202020204" pitchFamily="34" charset="0"/>
              <a:buChar char="•"/>
            </a:pPr>
            <a:r>
              <a:rPr lang="en-GB" dirty="0"/>
              <a:t>More application of strategies by pupils</a:t>
            </a:r>
          </a:p>
          <a:p>
            <a:pPr>
              <a:buFont typeface="Arial" panose="020B0604020202020204" pitchFamily="34" charset="0"/>
              <a:buChar char="•"/>
            </a:pPr>
            <a:r>
              <a:rPr lang="en-GB" dirty="0"/>
              <a:t>Ongoing supervision sessions on half-termly basis with EP service support problem solving</a:t>
            </a:r>
          </a:p>
          <a:p>
            <a:endParaRPr lang="en-GB" dirty="0"/>
          </a:p>
          <a:p>
            <a:endParaRPr lang="en-GB" dirty="0"/>
          </a:p>
          <a:p>
            <a:endParaRPr lang="en-GB" dirty="0"/>
          </a:p>
        </p:txBody>
      </p:sp>
    </p:spTree>
    <p:extLst>
      <p:ext uri="{BB962C8B-B14F-4D97-AF65-F5344CB8AC3E}">
        <p14:creationId xmlns:p14="http://schemas.microsoft.com/office/powerpoint/2010/main" val="203973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138B6-0940-47D6-8B4E-6B29D31D9901}"/>
              </a:ext>
            </a:extLst>
          </p:cNvPr>
          <p:cNvSpPr>
            <a:spLocks noGrp="1"/>
          </p:cNvSpPr>
          <p:nvPr>
            <p:ph type="ctrTitle"/>
          </p:nvPr>
        </p:nvSpPr>
        <p:spPr>
          <a:xfrm>
            <a:off x="1188720" y="1462763"/>
            <a:ext cx="7476309" cy="2534471"/>
          </a:xfrm>
        </p:spPr>
        <p:txBody>
          <a:bodyPr>
            <a:noAutofit/>
          </a:bodyPr>
          <a:lstStyle/>
          <a:p>
            <a:r>
              <a:rPr lang="en-US" sz="4800" dirty="0"/>
              <a:t>How effective partnerships support children and young people at St George’s CE Primary School</a:t>
            </a:r>
            <a:endParaRPr lang="en-GB" sz="4800" dirty="0"/>
          </a:p>
        </p:txBody>
      </p:sp>
    </p:spTree>
    <p:extLst>
      <p:ext uri="{BB962C8B-B14F-4D97-AF65-F5344CB8AC3E}">
        <p14:creationId xmlns:p14="http://schemas.microsoft.com/office/powerpoint/2010/main" val="3775515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A070-6933-43D6-B351-8099ECF742B6}"/>
              </a:ext>
            </a:extLst>
          </p:cNvPr>
          <p:cNvSpPr>
            <a:spLocks noGrp="1"/>
          </p:cNvSpPr>
          <p:nvPr>
            <p:ph type="title"/>
          </p:nvPr>
        </p:nvSpPr>
        <p:spPr/>
        <p:txBody>
          <a:bodyPr/>
          <a:lstStyle/>
          <a:p>
            <a:r>
              <a:rPr lang="en-GB" dirty="0"/>
              <a:t>Gardening project</a:t>
            </a:r>
          </a:p>
        </p:txBody>
      </p:sp>
      <p:sp>
        <p:nvSpPr>
          <p:cNvPr id="3" name="Content Placeholder 2">
            <a:extLst>
              <a:ext uri="{FF2B5EF4-FFF2-40B4-BE49-F238E27FC236}">
                <a16:creationId xmlns:a16="http://schemas.microsoft.com/office/drawing/2014/main" id="{5BC93883-4678-4C80-821A-EC04452506DA}"/>
              </a:ext>
            </a:extLst>
          </p:cNvPr>
          <p:cNvSpPr>
            <a:spLocks noGrp="1"/>
          </p:cNvSpPr>
          <p:nvPr>
            <p:ph idx="1"/>
          </p:nvPr>
        </p:nvSpPr>
        <p:spPr/>
        <p:txBody>
          <a:bodyPr>
            <a:normAutofit fontScale="70000" lnSpcReduction="20000"/>
          </a:bodyPr>
          <a:lstStyle/>
          <a:p>
            <a:r>
              <a:rPr lang="en-GB" dirty="0"/>
              <a:t>Project led by one of the school governors, Pascale </a:t>
            </a:r>
            <a:r>
              <a:rPr lang="en-GB" dirty="0" err="1"/>
              <a:t>Vissie</a:t>
            </a:r>
            <a:endParaRPr lang="en-GB" dirty="0"/>
          </a:p>
          <a:p>
            <a:endParaRPr lang="en-GB" u="sng" dirty="0"/>
          </a:p>
          <a:p>
            <a:r>
              <a:rPr lang="en-GB" b="1" u="sng" dirty="0"/>
              <a:t>Identification</a:t>
            </a:r>
          </a:p>
          <a:p>
            <a:r>
              <a:rPr lang="en-GB" dirty="0"/>
              <a:t>Children with SEND, EAL or social and emotional difficulties</a:t>
            </a:r>
          </a:p>
          <a:p>
            <a:r>
              <a:rPr lang="en-GB" dirty="0"/>
              <a:t>Small groups (4-6) from all classes</a:t>
            </a:r>
          </a:p>
          <a:p>
            <a:r>
              <a:rPr lang="en-GB" b="1" u="sng" dirty="0"/>
              <a:t>Impact</a:t>
            </a:r>
          </a:p>
          <a:p>
            <a:r>
              <a:rPr lang="en-US" dirty="0"/>
              <a:t>“In the Autumn term 2020, the school head and I were keen to develop some outdoor educational activities for the pupils. A </a:t>
            </a:r>
            <a:r>
              <a:rPr lang="en-US" dirty="0" err="1"/>
              <a:t>greenfingered</a:t>
            </a:r>
            <a:r>
              <a:rPr lang="en-US" dirty="0"/>
              <a:t> former pupil who was struggling with the lockdown was willing (press ganged!) into rebuilding the raised beds and giving advice on what to plant. We ran monthly gardening sessions with all the school and met on Saturdays to tend the beds. The children's enthusiasm for nature and gardening - last year we grew tomatoes, kohl </a:t>
            </a:r>
            <a:r>
              <a:rPr lang="en-US" dirty="0" err="1"/>
              <a:t>rabi</a:t>
            </a:r>
            <a:r>
              <a:rPr lang="en-US" dirty="0"/>
              <a:t>, onions and sunflowers in small raised beds - has been wonderful. This year, with the support of parents and local residents we've explored and maintained some of the wilder parts of the school grounds and started composting with the school catering team. Groups of six children have been chosen from each year group to attend weekly gardening sessions and the whole school joins in every 4-6 weeks. The children have been fascinated to explore the bugs and slugs and learn more about pollinators. We've planted-up some old planters in the playground with lavender, chard and calendula and teams of pupils are taking responsibility for watering. Receiving the Bee Garden will be a tremendous boost to our burgeoning gardening club and we are excited that the launch will bring in more parents and local residents to enjoy the garden and support the young gardeners. Year 6 and Year 5 pupils have taken the #</a:t>
            </a:r>
            <a:r>
              <a:rPr lang="en-US" dirty="0" err="1"/>
              <a:t>GrowWell</a:t>
            </a:r>
            <a:r>
              <a:rPr lang="en-US" dirty="0"/>
              <a:t> challenge to spread happiness and mental wellbeing by growing and sharing calendula plants. We will be taking some to a local Caribbean Day Centre for Elders and chatting with them about their experiences of gardening."</a:t>
            </a:r>
            <a:endParaRPr lang="en-GB" dirty="0"/>
          </a:p>
          <a:p>
            <a:endParaRPr lang="en-GB" dirty="0"/>
          </a:p>
        </p:txBody>
      </p:sp>
    </p:spTree>
    <p:extLst>
      <p:ext uri="{BB962C8B-B14F-4D97-AF65-F5344CB8AC3E}">
        <p14:creationId xmlns:p14="http://schemas.microsoft.com/office/powerpoint/2010/main" val="2129723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FA070-6933-43D6-B351-8099ECF742B6}"/>
              </a:ext>
            </a:extLst>
          </p:cNvPr>
          <p:cNvSpPr>
            <a:spLocks noGrp="1"/>
          </p:cNvSpPr>
          <p:nvPr>
            <p:ph type="title"/>
          </p:nvPr>
        </p:nvSpPr>
        <p:spPr/>
        <p:txBody>
          <a:bodyPr/>
          <a:lstStyle/>
          <a:p>
            <a:r>
              <a:rPr lang="en-GB" dirty="0"/>
              <a:t>Gardening project</a:t>
            </a:r>
          </a:p>
        </p:txBody>
      </p:sp>
      <p:pic>
        <p:nvPicPr>
          <p:cNvPr id="5" name="Content Placeholder 4">
            <a:extLst>
              <a:ext uri="{FF2B5EF4-FFF2-40B4-BE49-F238E27FC236}">
                <a16:creationId xmlns:a16="http://schemas.microsoft.com/office/drawing/2014/main" id="{E033B42C-4DA5-4A23-84DE-B1A5DE3E461C}"/>
              </a:ext>
            </a:extLst>
          </p:cNvPr>
          <p:cNvPicPr>
            <a:picLocks noGrp="1" noChangeAspect="1"/>
          </p:cNvPicPr>
          <p:nvPr>
            <p:ph idx="1"/>
          </p:nvPr>
        </p:nvPicPr>
        <p:blipFill>
          <a:blip r:embed="rId2"/>
          <a:stretch>
            <a:fillRect/>
          </a:stretch>
        </p:blipFill>
        <p:spPr>
          <a:xfrm>
            <a:off x="4662082" y="0"/>
            <a:ext cx="2495855" cy="3327807"/>
          </a:xfrm>
        </p:spPr>
      </p:pic>
      <p:pic>
        <p:nvPicPr>
          <p:cNvPr id="7" name="Picture 6">
            <a:extLst>
              <a:ext uri="{FF2B5EF4-FFF2-40B4-BE49-F238E27FC236}">
                <a16:creationId xmlns:a16="http://schemas.microsoft.com/office/drawing/2014/main" id="{66506DC4-3DFB-45BB-82F5-36F13F486859}"/>
              </a:ext>
            </a:extLst>
          </p:cNvPr>
          <p:cNvPicPr>
            <a:picLocks noChangeAspect="1"/>
          </p:cNvPicPr>
          <p:nvPr/>
        </p:nvPicPr>
        <p:blipFill>
          <a:blip r:embed="rId3"/>
          <a:stretch>
            <a:fillRect/>
          </a:stretch>
        </p:blipFill>
        <p:spPr>
          <a:xfrm>
            <a:off x="7013281" y="0"/>
            <a:ext cx="5178719" cy="3861950"/>
          </a:xfrm>
          <a:prstGeom prst="rect">
            <a:avLst/>
          </a:prstGeom>
        </p:spPr>
      </p:pic>
      <p:pic>
        <p:nvPicPr>
          <p:cNvPr id="9" name="Picture 8">
            <a:extLst>
              <a:ext uri="{FF2B5EF4-FFF2-40B4-BE49-F238E27FC236}">
                <a16:creationId xmlns:a16="http://schemas.microsoft.com/office/drawing/2014/main" id="{3BAD0105-8DB7-4514-BA4C-FB18463ADC13}"/>
              </a:ext>
            </a:extLst>
          </p:cNvPr>
          <p:cNvPicPr>
            <a:picLocks noChangeAspect="1"/>
          </p:cNvPicPr>
          <p:nvPr/>
        </p:nvPicPr>
        <p:blipFill>
          <a:blip r:embed="rId4"/>
          <a:stretch>
            <a:fillRect/>
          </a:stretch>
        </p:blipFill>
        <p:spPr>
          <a:xfrm>
            <a:off x="8377727" y="3355917"/>
            <a:ext cx="3819806" cy="3530193"/>
          </a:xfrm>
          <a:prstGeom prst="rect">
            <a:avLst/>
          </a:prstGeom>
        </p:spPr>
      </p:pic>
      <p:pic>
        <p:nvPicPr>
          <p:cNvPr id="11" name="Picture 10">
            <a:extLst>
              <a:ext uri="{FF2B5EF4-FFF2-40B4-BE49-F238E27FC236}">
                <a16:creationId xmlns:a16="http://schemas.microsoft.com/office/drawing/2014/main" id="{99533A31-2764-4F43-AE4C-C3438577D0B1}"/>
              </a:ext>
            </a:extLst>
          </p:cNvPr>
          <p:cNvPicPr>
            <a:picLocks noChangeAspect="1"/>
          </p:cNvPicPr>
          <p:nvPr/>
        </p:nvPicPr>
        <p:blipFill>
          <a:blip r:embed="rId5"/>
          <a:stretch>
            <a:fillRect/>
          </a:stretch>
        </p:blipFill>
        <p:spPr>
          <a:xfrm>
            <a:off x="4662082" y="3327807"/>
            <a:ext cx="3702706" cy="3530193"/>
          </a:xfrm>
          <a:prstGeom prst="rect">
            <a:avLst/>
          </a:prstGeom>
        </p:spPr>
      </p:pic>
      <p:pic>
        <p:nvPicPr>
          <p:cNvPr id="13" name="Picture 12">
            <a:extLst>
              <a:ext uri="{FF2B5EF4-FFF2-40B4-BE49-F238E27FC236}">
                <a16:creationId xmlns:a16="http://schemas.microsoft.com/office/drawing/2014/main" id="{93B35DBD-BFF9-4B04-8D5E-B37CCFCD2CEE}"/>
              </a:ext>
            </a:extLst>
          </p:cNvPr>
          <p:cNvPicPr>
            <a:picLocks noChangeAspect="1"/>
          </p:cNvPicPr>
          <p:nvPr/>
        </p:nvPicPr>
        <p:blipFill>
          <a:blip r:embed="rId6"/>
          <a:stretch>
            <a:fillRect/>
          </a:stretch>
        </p:blipFill>
        <p:spPr>
          <a:xfrm>
            <a:off x="0" y="-7944"/>
            <a:ext cx="4662082" cy="6865943"/>
          </a:xfrm>
          <a:prstGeom prst="rect">
            <a:avLst/>
          </a:prstGeom>
        </p:spPr>
      </p:pic>
    </p:spTree>
    <p:extLst>
      <p:ext uri="{BB962C8B-B14F-4D97-AF65-F5344CB8AC3E}">
        <p14:creationId xmlns:p14="http://schemas.microsoft.com/office/powerpoint/2010/main" val="4151907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A3131-E716-4415-B4F9-BAD701952B9A}"/>
              </a:ext>
            </a:extLst>
          </p:cNvPr>
          <p:cNvSpPr>
            <a:spLocks noGrp="1"/>
          </p:cNvSpPr>
          <p:nvPr>
            <p:ph type="title"/>
          </p:nvPr>
        </p:nvSpPr>
        <p:spPr/>
        <p:txBody>
          <a:bodyPr/>
          <a:lstStyle/>
          <a:p>
            <a:r>
              <a:rPr lang="en-GB" dirty="0"/>
              <a:t>What partnerships do you have for pupil well-being, mental health and resilience?</a:t>
            </a:r>
          </a:p>
        </p:txBody>
      </p:sp>
    </p:spTree>
    <p:extLst>
      <p:ext uri="{BB962C8B-B14F-4D97-AF65-F5344CB8AC3E}">
        <p14:creationId xmlns:p14="http://schemas.microsoft.com/office/powerpoint/2010/main" val="1534012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404AB-9D8F-48F9-93DC-74620CFC26D1}"/>
              </a:ext>
            </a:extLst>
          </p:cNvPr>
          <p:cNvSpPr>
            <a:spLocks noGrp="1"/>
          </p:cNvSpPr>
          <p:nvPr>
            <p:ph type="title"/>
          </p:nvPr>
        </p:nvSpPr>
        <p:spPr/>
        <p:txBody>
          <a:bodyPr/>
          <a:lstStyle/>
          <a:p>
            <a:r>
              <a:rPr lang="en-US" dirty="0"/>
              <a:t>About St George’s</a:t>
            </a:r>
            <a:endParaRPr lang="en-GB" dirty="0"/>
          </a:p>
        </p:txBody>
      </p:sp>
      <p:sp>
        <p:nvSpPr>
          <p:cNvPr id="3" name="Content Placeholder 2">
            <a:extLst>
              <a:ext uri="{FF2B5EF4-FFF2-40B4-BE49-F238E27FC236}">
                <a16:creationId xmlns:a16="http://schemas.microsoft.com/office/drawing/2014/main" id="{A9D40432-6067-44F0-8219-2EEC6C3CE57B}"/>
              </a:ext>
            </a:extLst>
          </p:cNvPr>
          <p:cNvSpPr>
            <a:spLocks noGrp="1"/>
          </p:cNvSpPr>
          <p:nvPr>
            <p:ph idx="1"/>
          </p:nvPr>
        </p:nvSpPr>
        <p:spPr/>
        <p:txBody>
          <a:bodyPr>
            <a:normAutofit fontScale="92500" lnSpcReduction="20000"/>
          </a:bodyPr>
          <a:lstStyle/>
          <a:p>
            <a:r>
              <a:rPr lang="en-GB" dirty="0">
                <a:hlinkClick r:id="rId2"/>
              </a:rPr>
              <a:t>https://vimeo.com/704585951</a:t>
            </a:r>
            <a:endParaRPr lang="en-GB" dirty="0"/>
          </a:p>
          <a:p>
            <a:pPr>
              <a:buFont typeface="Wingdings" panose="05000000000000000000" pitchFamily="2" charset="2"/>
              <a:buChar char="§"/>
            </a:pPr>
            <a:r>
              <a:rPr lang="en-US" dirty="0"/>
              <a:t>Single form entry Church of England school</a:t>
            </a:r>
          </a:p>
          <a:p>
            <a:pPr>
              <a:buFont typeface="Wingdings" panose="05000000000000000000" pitchFamily="2" charset="2"/>
              <a:buChar char="§"/>
            </a:pPr>
            <a:r>
              <a:rPr lang="en-US" dirty="0"/>
              <a:t>171 pupils on roll. </a:t>
            </a:r>
          </a:p>
          <a:p>
            <a:pPr>
              <a:buFont typeface="Wingdings" panose="05000000000000000000" pitchFamily="2" charset="2"/>
              <a:buChar char="§"/>
            </a:pPr>
            <a:r>
              <a:rPr lang="en-US" dirty="0"/>
              <a:t>59% Pupil Premium. High levels of socio-economic deprivation.</a:t>
            </a:r>
          </a:p>
          <a:p>
            <a:pPr>
              <a:buFont typeface="Wingdings" panose="05000000000000000000" pitchFamily="2" charset="2"/>
              <a:buChar char="§"/>
            </a:pPr>
            <a:r>
              <a:rPr lang="en-US" dirty="0"/>
              <a:t>7.6% EHCPs (13 currently), Southwark 2.9%, National 2.1%</a:t>
            </a:r>
          </a:p>
          <a:p>
            <a:pPr>
              <a:buFont typeface="Wingdings" panose="05000000000000000000" pitchFamily="2" charset="2"/>
              <a:buChar char="§"/>
            </a:pPr>
            <a:r>
              <a:rPr lang="en-US" dirty="0"/>
              <a:t>22.2% overall SEN, Southwark 17.4%, National 14.6%</a:t>
            </a:r>
          </a:p>
          <a:p>
            <a:pPr>
              <a:buFont typeface="Wingdings" panose="05000000000000000000" pitchFamily="2" charset="2"/>
              <a:buChar char="§"/>
            </a:pPr>
            <a:r>
              <a:rPr lang="en-US" dirty="0"/>
              <a:t>Diverse community: 38% Black Nigerian, 23% Black Caribbean, 13% Latin/South/Central America, 13% Black Sierra Leonian, 9% Black Ghanaian, 8% White British</a:t>
            </a:r>
          </a:p>
          <a:p>
            <a:pPr>
              <a:buFont typeface="Wingdings" panose="05000000000000000000" pitchFamily="2" charset="2"/>
              <a:buChar char="§"/>
            </a:pPr>
            <a:r>
              <a:rPr lang="en-US" dirty="0"/>
              <a:t>43% EAL</a:t>
            </a:r>
          </a:p>
          <a:p>
            <a:pPr>
              <a:buFont typeface="Wingdings" panose="05000000000000000000" pitchFamily="2" charset="2"/>
              <a:buChar char="§"/>
            </a:pPr>
            <a:r>
              <a:rPr lang="en-US" dirty="0"/>
              <a:t>9 refugee children (number has fluctuated throughout the year)- some have experienced traumatic journeys including small boat crossings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75945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DDB2-D3A5-4167-86EB-05AA195D5913}"/>
              </a:ext>
            </a:extLst>
          </p:cNvPr>
          <p:cNvSpPr>
            <a:spLocks noGrp="1"/>
          </p:cNvSpPr>
          <p:nvPr>
            <p:ph type="title"/>
          </p:nvPr>
        </p:nvSpPr>
        <p:spPr/>
        <p:txBody>
          <a:bodyPr/>
          <a:lstStyle/>
          <a:p>
            <a:r>
              <a:rPr lang="en-GB" dirty="0"/>
              <a:t>Goals in partnership working</a:t>
            </a:r>
          </a:p>
        </p:txBody>
      </p:sp>
      <p:sp>
        <p:nvSpPr>
          <p:cNvPr id="3" name="Content Placeholder 2">
            <a:extLst>
              <a:ext uri="{FF2B5EF4-FFF2-40B4-BE49-F238E27FC236}">
                <a16:creationId xmlns:a16="http://schemas.microsoft.com/office/drawing/2014/main" id="{08BFD79D-85EB-40CB-A36C-73CE2C2799A1}"/>
              </a:ext>
            </a:extLst>
          </p:cNvPr>
          <p:cNvSpPr>
            <a:spLocks noGrp="1"/>
          </p:cNvSpPr>
          <p:nvPr>
            <p:ph idx="1"/>
          </p:nvPr>
        </p:nvSpPr>
        <p:spPr/>
        <p:txBody>
          <a:bodyPr/>
          <a:lstStyle/>
          <a:p>
            <a:pPr>
              <a:buFont typeface="Wingdings" panose="05000000000000000000" pitchFamily="2" charset="2"/>
              <a:buChar char="§"/>
            </a:pPr>
            <a:r>
              <a:rPr lang="en-GB" dirty="0"/>
              <a:t>Providing an intervention that cannot be replicated through day to day classroom experience- if a child is being withdrawn from classroom learning there need to be clear justifications and potential longer term benefits as to why we are doing so.</a:t>
            </a:r>
          </a:p>
          <a:p>
            <a:pPr>
              <a:buFont typeface="Wingdings" panose="05000000000000000000" pitchFamily="2" charset="2"/>
              <a:buChar char="§"/>
            </a:pPr>
            <a:r>
              <a:rPr lang="en-GB" dirty="0"/>
              <a:t>High levels of effective communication and engagement with partners. As a school we need to understand really well what the intervention/project is and what it’s goals are in order to select the pupils where it may have the highest impact.</a:t>
            </a:r>
          </a:p>
          <a:p>
            <a:pPr>
              <a:buFont typeface="Wingdings" panose="05000000000000000000" pitchFamily="2" charset="2"/>
              <a:buChar char="§"/>
            </a:pPr>
            <a:r>
              <a:rPr lang="en-GB" dirty="0"/>
              <a:t>Ensuring liaison between partners and classroom staff, particularly class teachers. If the class teachers don’t understand the `why’ , the `how’ and the `what’ how can aspects be transferred back into the classroom?</a:t>
            </a:r>
          </a:p>
        </p:txBody>
      </p:sp>
    </p:spTree>
    <p:extLst>
      <p:ext uri="{BB962C8B-B14F-4D97-AF65-F5344CB8AC3E}">
        <p14:creationId xmlns:p14="http://schemas.microsoft.com/office/powerpoint/2010/main" val="292243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F7002C-7792-4450-B0C2-C5E19E91D4D0}"/>
              </a:ext>
            </a:extLst>
          </p:cNvPr>
          <p:cNvSpPr txBox="1"/>
          <p:nvPr/>
        </p:nvSpPr>
        <p:spPr>
          <a:xfrm>
            <a:off x="4285269" y="5398002"/>
            <a:ext cx="3116062" cy="369332"/>
          </a:xfrm>
          <a:prstGeom prst="rect">
            <a:avLst/>
          </a:prstGeom>
          <a:noFill/>
        </p:spPr>
        <p:txBody>
          <a:bodyPr wrap="square" rtlCol="0">
            <a:spAutoFit/>
          </a:bodyPr>
          <a:lstStyle/>
          <a:p>
            <a:r>
              <a:rPr lang="en-GB" dirty="0">
                <a:solidFill>
                  <a:schemeClr val="bg1"/>
                </a:solidFill>
              </a:rPr>
              <a:t>Whole School Interventions</a:t>
            </a:r>
          </a:p>
        </p:txBody>
      </p:sp>
      <p:sp>
        <p:nvSpPr>
          <p:cNvPr id="7" name="TextBox 6">
            <a:extLst>
              <a:ext uri="{FF2B5EF4-FFF2-40B4-BE49-F238E27FC236}">
                <a16:creationId xmlns:a16="http://schemas.microsoft.com/office/drawing/2014/main" id="{E8B414B4-AAB7-4ADE-8A16-946FA59BADE8}"/>
              </a:ext>
            </a:extLst>
          </p:cNvPr>
          <p:cNvSpPr txBox="1"/>
          <p:nvPr/>
        </p:nvSpPr>
        <p:spPr>
          <a:xfrm>
            <a:off x="4359363" y="4685140"/>
            <a:ext cx="3041968" cy="369332"/>
          </a:xfrm>
          <a:prstGeom prst="rect">
            <a:avLst/>
          </a:prstGeom>
          <a:noFill/>
        </p:spPr>
        <p:txBody>
          <a:bodyPr wrap="square" rtlCol="0">
            <a:spAutoFit/>
          </a:bodyPr>
          <a:lstStyle/>
          <a:p>
            <a:r>
              <a:rPr lang="en-GB" dirty="0">
                <a:solidFill>
                  <a:schemeClr val="bg1"/>
                </a:solidFill>
              </a:rPr>
              <a:t>Classroom Interventions</a:t>
            </a:r>
          </a:p>
        </p:txBody>
      </p:sp>
      <p:sp>
        <p:nvSpPr>
          <p:cNvPr id="8" name="TextBox 7">
            <a:extLst>
              <a:ext uri="{FF2B5EF4-FFF2-40B4-BE49-F238E27FC236}">
                <a16:creationId xmlns:a16="http://schemas.microsoft.com/office/drawing/2014/main" id="{F267A781-8411-4BEE-AE20-1E24C49FCE2E}"/>
              </a:ext>
            </a:extLst>
          </p:cNvPr>
          <p:cNvSpPr txBox="1"/>
          <p:nvPr/>
        </p:nvSpPr>
        <p:spPr>
          <a:xfrm>
            <a:off x="5142551" y="4036373"/>
            <a:ext cx="1906896" cy="369332"/>
          </a:xfrm>
          <a:prstGeom prst="rect">
            <a:avLst/>
          </a:prstGeom>
          <a:noFill/>
        </p:spPr>
        <p:txBody>
          <a:bodyPr wrap="square" rtlCol="0">
            <a:spAutoFit/>
          </a:bodyPr>
          <a:lstStyle/>
          <a:p>
            <a:r>
              <a:rPr lang="en-GB" dirty="0">
                <a:solidFill>
                  <a:schemeClr val="bg1"/>
                </a:solidFill>
              </a:rPr>
              <a:t>Small Groups</a:t>
            </a:r>
          </a:p>
        </p:txBody>
      </p:sp>
      <p:sp>
        <p:nvSpPr>
          <p:cNvPr id="9" name="TextBox 8">
            <a:extLst>
              <a:ext uri="{FF2B5EF4-FFF2-40B4-BE49-F238E27FC236}">
                <a16:creationId xmlns:a16="http://schemas.microsoft.com/office/drawing/2014/main" id="{1A13FFD7-9C86-489E-8313-67CD0276C513}"/>
              </a:ext>
            </a:extLst>
          </p:cNvPr>
          <p:cNvSpPr txBox="1"/>
          <p:nvPr/>
        </p:nvSpPr>
        <p:spPr>
          <a:xfrm>
            <a:off x="5322053" y="3348840"/>
            <a:ext cx="1116589" cy="369332"/>
          </a:xfrm>
          <a:prstGeom prst="rect">
            <a:avLst/>
          </a:prstGeom>
          <a:noFill/>
        </p:spPr>
        <p:txBody>
          <a:bodyPr wrap="square" rtlCol="0">
            <a:spAutoFit/>
          </a:bodyPr>
          <a:lstStyle/>
          <a:p>
            <a:r>
              <a:rPr lang="en-GB" dirty="0">
                <a:solidFill>
                  <a:schemeClr val="bg1"/>
                </a:solidFill>
              </a:rPr>
              <a:t>ELSA</a:t>
            </a:r>
          </a:p>
        </p:txBody>
      </p:sp>
      <p:sp>
        <p:nvSpPr>
          <p:cNvPr id="10" name="TextBox 9">
            <a:extLst>
              <a:ext uri="{FF2B5EF4-FFF2-40B4-BE49-F238E27FC236}">
                <a16:creationId xmlns:a16="http://schemas.microsoft.com/office/drawing/2014/main" id="{81C01AA8-0F43-49FB-BF6B-D9F337EA167B}"/>
              </a:ext>
            </a:extLst>
          </p:cNvPr>
          <p:cNvSpPr txBox="1"/>
          <p:nvPr/>
        </p:nvSpPr>
        <p:spPr>
          <a:xfrm>
            <a:off x="5505580" y="2663320"/>
            <a:ext cx="675440" cy="369332"/>
          </a:xfrm>
          <a:prstGeom prst="rect">
            <a:avLst/>
          </a:prstGeom>
          <a:noFill/>
        </p:spPr>
        <p:txBody>
          <a:bodyPr wrap="square" rtlCol="0">
            <a:spAutoFit/>
          </a:bodyPr>
          <a:lstStyle/>
          <a:p>
            <a:r>
              <a:rPr lang="en-GB" dirty="0">
                <a:solidFill>
                  <a:schemeClr val="bg1"/>
                </a:solidFill>
              </a:rPr>
              <a:t>1-1</a:t>
            </a:r>
          </a:p>
        </p:txBody>
      </p:sp>
      <p:pic>
        <p:nvPicPr>
          <p:cNvPr id="11" name="Content Placeholder 4">
            <a:extLst>
              <a:ext uri="{FF2B5EF4-FFF2-40B4-BE49-F238E27FC236}">
                <a16:creationId xmlns:a16="http://schemas.microsoft.com/office/drawing/2014/main" id="{ED56B502-ECD7-431E-B089-9EAD3F2E675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2776" y="100333"/>
            <a:ext cx="5248408" cy="6662152"/>
          </a:xfrm>
        </p:spPr>
      </p:pic>
      <p:sp>
        <p:nvSpPr>
          <p:cNvPr id="12" name="Content Placeholder 46">
            <a:extLst>
              <a:ext uri="{FF2B5EF4-FFF2-40B4-BE49-F238E27FC236}">
                <a16:creationId xmlns:a16="http://schemas.microsoft.com/office/drawing/2014/main" id="{85D72367-1005-4301-8DAE-3F7D78807B94}"/>
              </a:ext>
            </a:extLst>
          </p:cNvPr>
          <p:cNvSpPr txBox="1">
            <a:spLocks/>
          </p:cNvSpPr>
          <p:nvPr/>
        </p:nvSpPr>
        <p:spPr bwMode="auto">
          <a:xfrm>
            <a:off x="524018" y="747928"/>
            <a:ext cx="5807956" cy="55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eaLnBrk="1" hangingPunct="1">
              <a:buClr>
                <a:srgbClr val="04CCF4"/>
              </a:buClr>
            </a:pPr>
            <a:r>
              <a:rPr lang="en-GB" sz="3000" b="1" dirty="0" smtClean="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Across all schools/colleges in Southwark, </a:t>
            </a:r>
            <a:r>
              <a:rPr lang="en-GB" sz="3000" dirty="0" smtClean="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the </a:t>
            </a:r>
            <a:r>
              <a:rPr lang="en-GB" sz="3000" dirty="0">
                <a:solidFill>
                  <a:schemeClr val="bg2">
                    <a:lumMod val="25000"/>
                  </a:schemeClr>
                </a:solidFill>
                <a:effectLst/>
                <a:latin typeface="Calibri" panose="020F0502020204030204" pitchFamily="34" charset="0"/>
                <a:ea typeface="Calibri" panose="020F0502020204030204" pitchFamily="34" charset="0"/>
                <a:cs typeface="Calibri" panose="020F0502020204030204" pitchFamily="34" charset="0"/>
              </a:rPr>
              <a:t>IMHARS framework model describes </a:t>
            </a:r>
            <a:r>
              <a:rPr lang="en-GB"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GB" sz="30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components of </a:t>
            </a:r>
            <a:r>
              <a:rPr lang="en-GB" sz="3000" b="1"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school/college </a:t>
            </a:r>
            <a:r>
              <a:rPr lang="en-GB" sz="3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life that can support and contribute to pupils’ positive mental health and resilience. Each section has some guidance, including questions for reflection and ideas for action, together with some useful quality assured resources.</a:t>
            </a: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998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C16A-1684-42D7-BA0C-C5C0C212375A}"/>
              </a:ext>
            </a:extLst>
          </p:cNvPr>
          <p:cNvSpPr>
            <a:spLocks noGrp="1"/>
          </p:cNvSpPr>
          <p:nvPr>
            <p:ph type="title"/>
          </p:nvPr>
        </p:nvSpPr>
        <p:spPr/>
        <p:txBody>
          <a:bodyPr/>
          <a:lstStyle/>
          <a:p>
            <a:r>
              <a:rPr lang="en-US" dirty="0"/>
              <a:t>Partnership work at St George’s</a:t>
            </a:r>
            <a:endParaRPr lang="en-GB" dirty="0"/>
          </a:p>
        </p:txBody>
      </p:sp>
      <p:sp>
        <p:nvSpPr>
          <p:cNvPr id="3" name="Content Placeholder 2">
            <a:extLst>
              <a:ext uri="{FF2B5EF4-FFF2-40B4-BE49-F238E27FC236}">
                <a16:creationId xmlns:a16="http://schemas.microsoft.com/office/drawing/2014/main" id="{93264649-7F94-4FCA-9ACE-EB32B5A8A9FF}"/>
              </a:ext>
            </a:extLst>
          </p:cNvPr>
          <p:cNvSpPr>
            <a:spLocks noGrp="1"/>
          </p:cNvSpPr>
          <p:nvPr>
            <p:ph idx="1"/>
          </p:nvPr>
        </p:nvSpPr>
        <p:spPr/>
        <p:txBody>
          <a:bodyPr/>
          <a:lstStyle/>
          <a:p>
            <a:pPr>
              <a:buFont typeface="Wingdings" panose="05000000000000000000" pitchFamily="2" charset="2"/>
              <a:buChar char="§"/>
            </a:pPr>
            <a:r>
              <a:rPr lang="en-US" dirty="0"/>
              <a:t>IMHARS project: Drama therapy</a:t>
            </a:r>
          </a:p>
          <a:p>
            <a:pPr>
              <a:buFont typeface="Wingdings" panose="05000000000000000000" pitchFamily="2" charset="2"/>
              <a:buChar char="§"/>
            </a:pPr>
            <a:r>
              <a:rPr lang="en-US" dirty="0"/>
              <a:t>The Nest</a:t>
            </a:r>
          </a:p>
          <a:p>
            <a:pPr>
              <a:buFont typeface="Wingdings" panose="05000000000000000000" pitchFamily="2" charset="2"/>
              <a:buChar char="§"/>
            </a:pPr>
            <a:r>
              <a:rPr lang="en-US" dirty="0"/>
              <a:t>ELSA</a:t>
            </a:r>
          </a:p>
          <a:p>
            <a:pPr>
              <a:buFont typeface="Wingdings" panose="05000000000000000000" pitchFamily="2" charset="2"/>
              <a:buChar char="§"/>
            </a:pPr>
            <a:r>
              <a:rPr lang="en-US" dirty="0"/>
              <a:t>Gardening project</a:t>
            </a:r>
          </a:p>
        </p:txBody>
      </p:sp>
    </p:spTree>
    <p:extLst>
      <p:ext uri="{BB962C8B-B14F-4D97-AF65-F5344CB8AC3E}">
        <p14:creationId xmlns:p14="http://schemas.microsoft.com/office/powerpoint/2010/main" val="2102874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DDD8-9400-4E01-A553-9488DB70D559}"/>
              </a:ext>
            </a:extLst>
          </p:cNvPr>
          <p:cNvSpPr>
            <a:spLocks noGrp="1"/>
          </p:cNvSpPr>
          <p:nvPr>
            <p:ph type="title"/>
          </p:nvPr>
        </p:nvSpPr>
        <p:spPr/>
        <p:txBody>
          <a:bodyPr>
            <a:normAutofit fontScale="90000"/>
          </a:bodyPr>
          <a:lstStyle/>
          <a:p>
            <a:r>
              <a:rPr lang="en-GB" dirty="0"/>
              <a:t>Drama therapy- our IMHARS funded project</a:t>
            </a:r>
            <a:br>
              <a:rPr lang="en-GB" dirty="0"/>
            </a:br>
            <a:endParaRPr lang="en-GB" dirty="0"/>
          </a:p>
        </p:txBody>
      </p:sp>
      <p:sp>
        <p:nvSpPr>
          <p:cNvPr id="3" name="Content Placeholder 2">
            <a:extLst>
              <a:ext uri="{FF2B5EF4-FFF2-40B4-BE49-F238E27FC236}">
                <a16:creationId xmlns:a16="http://schemas.microsoft.com/office/drawing/2014/main" id="{AEE1EBA2-A2F3-423D-B8BA-F853C0E8FE40}"/>
              </a:ext>
            </a:extLst>
          </p:cNvPr>
          <p:cNvSpPr>
            <a:spLocks noGrp="1"/>
          </p:cNvSpPr>
          <p:nvPr>
            <p:ph idx="1"/>
          </p:nvPr>
        </p:nvSpPr>
        <p:spPr/>
        <p:txBody>
          <a:bodyPr/>
          <a:lstStyle/>
          <a:p>
            <a:pPr marL="0" indent="0">
              <a:buNone/>
            </a:pPr>
            <a:r>
              <a:rPr lang="en-GB" b="1" u="sng" dirty="0"/>
              <a:t>Identification process</a:t>
            </a:r>
          </a:p>
          <a:p>
            <a:pPr>
              <a:buFont typeface="Wingdings" panose="05000000000000000000" pitchFamily="2" charset="2"/>
              <a:buChar char="§"/>
            </a:pPr>
            <a:r>
              <a:rPr lang="en-GB" dirty="0"/>
              <a:t>Children targeted were largely early stage EAL learners, including some who are also refugees, who were experiencing observable levels of anxiety and/or distress at being thrown into an unfamiliar language process</a:t>
            </a:r>
          </a:p>
          <a:p>
            <a:pPr>
              <a:buFont typeface="Wingdings" panose="05000000000000000000" pitchFamily="2" charset="2"/>
              <a:buChar char="§"/>
            </a:pPr>
            <a:r>
              <a:rPr lang="en-GB" dirty="0"/>
              <a:t>Two further children with high levels of emotional vulnerability.</a:t>
            </a:r>
          </a:p>
          <a:p>
            <a:pPr>
              <a:buFont typeface="Wingdings" panose="05000000000000000000" pitchFamily="2" charset="2"/>
              <a:buChar char="§"/>
            </a:pPr>
            <a:r>
              <a:rPr lang="en-GB" dirty="0"/>
              <a:t>Eight children across two groups, all KS2 but mixed age groupings.</a:t>
            </a:r>
          </a:p>
          <a:p>
            <a:pPr>
              <a:buFont typeface="Wingdings" panose="05000000000000000000" pitchFamily="2" charset="2"/>
              <a:buChar char="§"/>
            </a:pPr>
            <a:r>
              <a:rPr lang="en-GB" dirty="0"/>
              <a:t>Parental consent sought</a:t>
            </a:r>
          </a:p>
          <a:p>
            <a:pPr>
              <a:buFont typeface="Wingdings" panose="05000000000000000000" pitchFamily="2" charset="2"/>
              <a:buChar char="§"/>
            </a:pPr>
            <a:endParaRPr lang="en-GB" dirty="0"/>
          </a:p>
          <a:p>
            <a:pPr>
              <a:buFont typeface="Wingdings" panose="05000000000000000000" pitchFamily="2" charset="2"/>
              <a:buChar char="§"/>
            </a:pPr>
            <a:endParaRPr lang="en-GB" b="1" u="sng"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170076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DDD8-9400-4E01-A553-9488DB70D559}"/>
              </a:ext>
            </a:extLst>
          </p:cNvPr>
          <p:cNvSpPr>
            <a:spLocks noGrp="1"/>
          </p:cNvSpPr>
          <p:nvPr>
            <p:ph type="title"/>
          </p:nvPr>
        </p:nvSpPr>
        <p:spPr/>
        <p:txBody>
          <a:bodyPr>
            <a:normAutofit fontScale="90000"/>
          </a:bodyPr>
          <a:lstStyle/>
          <a:p>
            <a:r>
              <a:rPr lang="en-GB" dirty="0"/>
              <a:t>Drama therapy- our IMHARS funded project</a:t>
            </a:r>
            <a:br>
              <a:rPr lang="en-GB" dirty="0"/>
            </a:br>
            <a:endParaRPr lang="en-GB" dirty="0"/>
          </a:p>
        </p:txBody>
      </p:sp>
      <p:sp>
        <p:nvSpPr>
          <p:cNvPr id="3" name="Content Placeholder 2">
            <a:extLst>
              <a:ext uri="{FF2B5EF4-FFF2-40B4-BE49-F238E27FC236}">
                <a16:creationId xmlns:a16="http://schemas.microsoft.com/office/drawing/2014/main" id="{AEE1EBA2-A2F3-423D-B8BA-F853C0E8FE40}"/>
              </a:ext>
            </a:extLst>
          </p:cNvPr>
          <p:cNvSpPr>
            <a:spLocks noGrp="1"/>
          </p:cNvSpPr>
          <p:nvPr>
            <p:ph idx="1"/>
          </p:nvPr>
        </p:nvSpPr>
        <p:spPr/>
        <p:txBody>
          <a:bodyPr/>
          <a:lstStyle/>
          <a:p>
            <a:pPr marL="0" indent="0">
              <a:buNone/>
            </a:pPr>
            <a:r>
              <a:rPr lang="en-GB" b="1" u="sng" dirty="0"/>
              <a:t>The intervention</a:t>
            </a:r>
          </a:p>
          <a:p>
            <a:pPr marL="0" indent="0">
              <a:buNone/>
            </a:pPr>
            <a:r>
              <a:rPr lang="en-US" i="1" dirty="0"/>
              <a:t>Little Beings emerged as an aspect of Sam’s ongoing Dramatherapy practice in schools to meet with increased need within inner London communities since the global </a:t>
            </a:r>
            <a:r>
              <a:rPr lang="en-US" i="1" dirty="0" err="1"/>
              <a:t>Covid</a:t>
            </a:r>
            <a:r>
              <a:rPr lang="en-US" i="1" dirty="0"/>
              <a:t> pandemic. Crucially, this model facilitates active listening, relating, and processing, that doesn’t rely on verbal language alone. It promotes and encourages a safe playful and performative environment that nurtures increased resilience, self-esteem, confidence, and the ability to emotionally regulate.  Little Beings are human-like flexible figures made using tissue paper and wool. Pupils are taught how to make their very own little being. Alongside creating them over the 10-week program, via kinesthetic performative learning, pupils are also guided through a recurring story-process that enables them to develop an origin story for their little being which they share with other pupils in their group. </a:t>
            </a:r>
            <a:endParaRPr lang="en-GB" i="1" dirty="0"/>
          </a:p>
          <a:p>
            <a:pPr>
              <a:buFont typeface="Wingdings" panose="05000000000000000000" pitchFamily="2" charset="2"/>
              <a:buChar char="§"/>
            </a:pPr>
            <a:endParaRPr lang="en-GB" b="1" u="sng"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1546719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DDD8-9400-4E01-A553-9488DB70D559}"/>
              </a:ext>
            </a:extLst>
          </p:cNvPr>
          <p:cNvSpPr>
            <a:spLocks noGrp="1"/>
          </p:cNvSpPr>
          <p:nvPr>
            <p:ph type="title"/>
          </p:nvPr>
        </p:nvSpPr>
        <p:spPr/>
        <p:txBody>
          <a:bodyPr>
            <a:normAutofit fontScale="90000"/>
          </a:bodyPr>
          <a:lstStyle/>
          <a:p>
            <a:r>
              <a:rPr lang="en-GB" dirty="0"/>
              <a:t>Drama therapy- our IMHARS funded project</a:t>
            </a:r>
            <a:br>
              <a:rPr lang="en-GB" dirty="0"/>
            </a:br>
            <a:endParaRPr lang="en-GB" dirty="0"/>
          </a:p>
        </p:txBody>
      </p:sp>
      <p:sp>
        <p:nvSpPr>
          <p:cNvPr id="3" name="Content Placeholder 2">
            <a:extLst>
              <a:ext uri="{FF2B5EF4-FFF2-40B4-BE49-F238E27FC236}">
                <a16:creationId xmlns:a16="http://schemas.microsoft.com/office/drawing/2014/main" id="{AEE1EBA2-A2F3-423D-B8BA-F853C0E8FE40}"/>
              </a:ext>
            </a:extLst>
          </p:cNvPr>
          <p:cNvSpPr>
            <a:spLocks noGrp="1"/>
          </p:cNvSpPr>
          <p:nvPr>
            <p:ph idx="1"/>
          </p:nvPr>
        </p:nvSpPr>
        <p:spPr/>
        <p:txBody>
          <a:bodyPr>
            <a:normAutofit lnSpcReduction="10000"/>
          </a:bodyPr>
          <a:lstStyle/>
          <a:p>
            <a:pPr marL="0" indent="0">
              <a:buNone/>
            </a:pPr>
            <a:r>
              <a:rPr lang="en-GB" b="1" u="sng" dirty="0"/>
              <a:t>Impact</a:t>
            </a:r>
          </a:p>
          <a:p>
            <a:pPr marL="0" indent="0">
              <a:buNone/>
            </a:pPr>
            <a:r>
              <a:rPr lang="en-GB" dirty="0"/>
              <a:t>See evaluation but in summary:</a:t>
            </a:r>
          </a:p>
          <a:p>
            <a:pPr>
              <a:buFont typeface="Wingdings" panose="05000000000000000000" pitchFamily="2" charset="2"/>
              <a:buChar char="§"/>
            </a:pPr>
            <a:r>
              <a:rPr lang="en-GB" dirty="0"/>
              <a:t>Increased English vocabulary and confidence in speaking English from EAL learners</a:t>
            </a:r>
          </a:p>
          <a:p>
            <a:pPr>
              <a:buFont typeface="Wingdings" panose="05000000000000000000" pitchFamily="2" charset="2"/>
              <a:buChar char="§"/>
            </a:pPr>
            <a:r>
              <a:rPr lang="en-GB" dirty="0"/>
              <a:t>Increased confidence and participation in class</a:t>
            </a:r>
          </a:p>
          <a:p>
            <a:pPr>
              <a:buFont typeface="Wingdings" panose="05000000000000000000" pitchFamily="2" charset="2"/>
              <a:buChar char="§"/>
            </a:pPr>
            <a:r>
              <a:rPr lang="en-GB" dirty="0"/>
              <a:t>Reduced levels of emotional upset</a:t>
            </a:r>
          </a:p>
          <a:p>
            <a:pPr>
              <a:buFont typeface="Wingdings" panose="05000000000000000000" pitchFamily="2" charset="2"/>
              <a:buChar char="§"/>
            </a:pPr>
            <a:endParaRPr lang="en-GB" dirty="0"/>
          </a:p>
          <a:p>
            <a:pPr marL="0" indent="0">
              <a:buNone/>
            </a:pPr>
            <a:r>
              <a:rPr lang="en-GB" b="1" u="sng" dirty="0"/>
              <a:t>Difficulties</a:t>
            </a:r>
          </a:p>
          <a:p>
            <a:pPr>
              <a:buFont typeface="Wingdings" panose="05000000000000000000" pitchFamily="2" charset="2"/>
              <a:buChar char="§"/>
            </a:pPr>
            <a:r>
              <a:rPr lang="en-GB" dirty="0"/>
              <a:t>Lack of sustained funding for the project</a:t>
            </a:r>
          </a:p>
          <a:p>
            <a:pPr>
              <a:buFont typeface="Wingdings" panose="05000000000000000000" pitchFamily="2" charset="2"/>
              <a:buChar char="§"/>
            </a:pPr>
            <a:r>
              <a:rPr lang="en-GB" dirty="0"/>
              <a:t>Would like Sam to work more closely with class teachers to share techniques that may translate into day to day practice</a:t>
            </a:r>
          </a:p>
          <a:p>
            <a:endParaRPr lang="en-GB" i="1" dirty="0"/>
          </a:p>
          <a:p>
            <a:pPr>
              <a:buFont typeface="Wingdings" panose="05000000000000000000" pitchFamily="2" charset="2"/>
              <a:buChar char="§"/>
            </a:pPr>
            <a:endParaRPr lang="en-GB" b="1" u="sng"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46730400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Frame">
  <a:themeElements>
    <a:clrScheme name="Frame">
      <a:dk1>
        <a:srgbClr val="000000"/>
      </a:dk1>
      <a:lt1>
        <a:srgbClr val="FFFFFF"/>
      </a:lt1>
      <a:dk2>
        <a:srgbClr val="A7A7A7"/>
      </a:dk2>
      <a:lt2>
        <a:srgbClr val="535353"/>
      </a:lt2>
      <a:accent1>
        <a:srgbClr val="40BAD2"/>
      </a:accent1>
      <a:accent2>
        <a:srgbClr val="FAB900"/>
      </a:accent2>
      <a:accent3>
        <a:srgbClr val="90BB23"/>
      </a:accent3>
      <a:accent4>
        <a:srgbClr val="EE7008"/>
      </a:accent4>
      <a:accent5>
        <a:srgbClr val="1AB39F"/>
      </a:accent5>
      <a:accent6>
        <a:srgbClr val="D5393D"/>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474</TotalTime>
  <Words>2418</Words>
  <Application>Microsoft Office PowerPoint</Application>
  <PresentationFormat>Widescreen</PresentationFormat>
  <Paragraphs>180</Paragraphs>
  <Slides>22</Slides>
  <Notes>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Arial,Sans-Serif</vt:lpstr>
      <vt:lpstr>Calibri</vt:lpstr>
      <vt:lpstr>Calibri Light</vt:lpstr>
      <vt:lpstr>Corbel</vt:lpstr>
      <vt:lpstr>Helvetica</vt:lpstr>
      <vt:lpstr>Times New Roman</vt:lpstr>
      <vt:lpstr>Wingdings</vt:lpstr>
      <vt:lpstr>Retrospect</vt:lpstr>
      <vt:lpstr>Frame</vt:lpstr>
      <vt:lpstr>Office Theme</vt:lpstr>
      <vt:lpstr>PowerPoint Presentation</vt:lpstr>
      <vt:lpstr>How effective partnerships support children and young people at St George’s CE Primary School</vt:lpstr>
      <vt:lpstr>About St George’s</vt:lpstr>
      <vt:lpstr>Goals in partnership working</vt:lpstr>
      <vt:lpstr>PowerPoint Presentation</vt:lpstr>
      <vt:lpstr>Partnership work at St George’s</vt:lpstr>
      <vt:lpstr>Drama therapy- our IMHARS funded project </vt:lpstr>
      <vt:lpstr>Drama therapy- our IMHARS funded project </vt:lpstr>
      <vt:lpstr>Drama therapy- our IMHARS funded project </vt:lpstr>
      <vt:lpstr>The Nest Southwark:  -Free &amp; confidential mental health &amp; wellbeing support (11-25yrs)   -Under 11's service   -Strengthening Families  -School Engagement Team – (KS1, KS2 &amp; KS3) </vt:lpstr>
      <vt:lpstr>Targeted Wellbeing Group    6 sessions (1hr) </vt:lpstr>
      <vt:lpstr>St George's CoE Primary   General Wellbeing Group   Year 4</vt:lpstr>
      <vt:lpstr>Pupil Feedback </vt:lpstr>
      <vt:lpstr>Staff Training  The Impact of Trauma on CYP's</vt:lpstr>
      <vt:lpstr>PowerPoint Presentation</vt:lpstr>
      <vt:lpstr>Universal Whole Class Workshops   Identity &amp; Self Esteem: 'Being the Best Me!'  </vt:lpstr>
      <vt:lpstr>PowerPoint Presentation</vt:lpstr>
      <vt:lpstr>ELSA (Emotional Literacy Support Assistant)</vt:lpstr>
      <vt:lpstr>ELSA (Emotional Literacy Support Assistant)</vt:lpstr>
      <vt:lpstr>Gardening project</vt:lpstr>
      <vt:lpstr>Gardening project</vt:lpstr>
      <vt:lpstr>What partnerships do you have for pupil well-being, mental health and resilience?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effective partnerships support children and young people at St George’s CE Primary School</dc:title>
  <dc:creator>Jonathan Wren</dc:creator>
  <cp:lastModifiedBy>Ramsay, Jamal</cp:lastModifiedBy>
  <cp:revision>26</cp:revision>
  <dcterms:created xsi:type="dcterms:W3CDTF">2022-07-01T06:58:52Z</dcterms:created>
  <dcterms:modified xsi:type="dcterms:W3CDTF">2022-07-07T11:06:53Z</dcterms:modified>
</cp:coreProperties>
</file>