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sldIdLst>
    <p:sldId id="257" r:id="rId2"/>
    <p:sldId id="341" r:id="rId3"/>
    <p:sldId id="352" r:id="rId4"/>
    <p:sldId id="353" r:id="rId5"/>
    <p:sldId id="356" r:id="rId6"/>
    <p:sldId id="357" r:id="rId7"/>
    <p:sldId id="354" r:id="rId8"/>
    <p:sldId id="361" r:id="rId9"/>
    <p:sldId id="363" r:id="rId10"/>
    <p:sldId id="362" r:id="rId11"/>
    <p:sldId id="366" r:id="rId12"/>
    <p:sldId id="364" r:id="rId13"/>
    <p:sldId id="365" r:id="rId14"/>
    <p:sldId id="343" r:id="rId15"/>
    <p:sldId id="373" r:id="rId16"/>
    <p:sldId id="360" r:id="rId17"/>
    <p:sldId id="310" r:id="rId18"/>
    <p:sldId id="330" r:id="rId19"/>
    <p:sldId id="309" r:id="rId20"/>
    <p:sldId id="367" r:id="rId21"/>
    <p:sldId id="368" r:id="rId22"/>
    <p:sldId id="369" r:id="rId23"/>
    <p:sldId id="371" r:id="rId24"/>
    <p:sldId id="372" r:id="rId25"/>
    <p:sldId id="311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1312" autoAdjust="0"/>
  </p:normalViewPr>
  <p:slideViewPr>
    <p:cSldViewPr snapToGrid="0" snapToObjects="1">
      <p:cViewPr varScale="1">
        <p:scale>
          <a:sx n="74" d="100"/>
          <a:sy n="74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svg"/><Relationship Id="rId1" Type="http://schemas.openxmlformats.org/officeDocument/2006/relationships/image" Target="../media/image18.png"/><Relationship Id="rId6" Type="http://schemas.openxmlformats.org/officeDocument/2006/relationships/image" Target="../media/image14.svg"/><Relationship Id="rId5" Type="http://schemas.openxmlformats.org/officeDocument/2006/relationships/image" Target="../media/image20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0.svg"/><Relationship Id="rId1" Type="http://schemas.openxmlformats.org/officeDocument/2006/relationships/image" Target="../media/image18.png"/><Relationship Id="rId6" Type="http://schemas.openxmlformats.org/officeDocument/2006/relationships/image" Target="../media/image14.svg"/><Relationship Id="rId5" Type="http://schemas.openxmlformats.org/officeDocument/2006/relationships/image" Target="../media/image20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5403F-9B5A-4EB9-8480-7842741972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8A022B2E-BE9F-4A7D-827F-C6EE41756626}">
      <dgm:prSet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Wellbeing First IMHARS Guidance &amp; Framework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: school to school support, sharing practice and awards scheme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EAE43-D1B8-4390-B498-465D8FE5820A}" type="parTrans" cxnId="{603FA9CE-3E45-490C-8197-77C17FD54601}">
      <dgm:prSet/>
      <dgm:spPr/>
      <dgm:t>
        <a:bodyPr/>
        <a:lstStyle/>
        <a:p>
          <a:endParaRPr lang="en-US"/>
        </a:p>
      </dgm:t>
    </dgm:pt>
    <dgm:pt modelId="{B59D5753-4A24-41E0-A1CF-DCA09BDAB504}" type="sibTrans" cxnId="{603FA9CE-3E45-490C-8197-77C17FD54601}">
      <dgm:prSet/>
      <dgm:spPr/>
      <dgm:t>
        <a:bodyPr/>
        <a:lstStyle/>
        <a:p>
          <a:endParaRPr lang="en-US"/>
        </a:p>
      </dgm:t>
    </dgm:pt>
    <dgm:pt modelId="{889C47CC-5703-401A-83F6-41C1950E6242}">
      <dgm:prSet custT="1"/>
      <dgm:spPr/>
      <dgm:t>
        <a:bodyPr/>
        <a:lstStyle/>
        <a:p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Model PSHE/RSE </a:t>
          </a:r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&amp; HE Curriculum, policies &amp; assessment group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: Southwark’s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model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curriculum framework, resources banks, reading lists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and assessment tools up to date and in line with current thinking,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support </a:t>
          </a:r>
          <a:r>
            <a:rPr lang="en-GB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curr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. training, plus school to school work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E176F-0DC8-44A2-BC74-277CBB28FCD2}" type="parTrans" cxnId="{16AFBEE7-97DF-4E0F-8CF1-461285B59761}">
      <dgm:prSet/>
      <dgm:spPr/>
      <dgm:t>
        <a:bodyPr/>
        <a:lstStyle/>
        <a:p>
          <a:endParaRPr lang="en-US"/>
        </a:p>
      </dgm:t>
    </dgm:pt>
    <dgm:pt modelId="{500EF7D7-52DD-41CE-96EB-10AD7EFE405C}" type="sibTrans" cxnId="{16AFBEE7-97DF-4E0F-8CF1-461285B59761}">
      <dgm:prSet/>
      <dgm:spPr/>
      <dgm:t>
        <a:bodyPr/>
        <a:lstStyle/>
        <a:p>
          <a:endParaRPr lang="en-US"/>
        </a:p>
      </dgm:t>
    </dgm:pt>
    <dgm:pt modelId="{710E5637-0D84-479D-A206-9D641709C615}">
      <dgm:prSet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Funding Assessment Panel and Evaluation &amp; Moderation: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Assess, evaluate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and moderate applications for funding, action plans for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HSL bronze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, silver and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gold and/or Wellbeing First IMHARS awards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6B4F6-E4DE-4F62-AC3C-0978A01F154E}" type="parTrans" cxnId="{CEA5BDF8-3CFC-493C-A31C-D8F8893D4C44}">
      <dgm:prSet/>
      <dgm:spPr/>
      <dgm:t>
        <a:bodyPr/>
        <a:lstStyle/>
        <a:p>
          <a:endParaRPr lang="en-US"/>
        </a:p>
      </dgm:t>
    </dgm:pt>
    <dgm:pt modelId="{6D601939-B357-4F6B-B586-7A6DB41D516F}" type="sibTrans" cxnId="{CEA5BDF8-3CFC-493C-A31C-D8F8893D4C44}">
      <dgm:prSet/>
      <dgm:spPr/>
      <dgm:t>
        <a:bodyPr/>
        <a:lstStyle/>
        <a:p>
          <a:endParaRPr lang="en-US"/>
        </a:p>
      </dgm:t>
    </dgm:pt>
    <dgm:pt modelId="{ECB398F1-512F-4DC6-8A51-3FFAE35DEDDC}">
      <dgm:prSet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Training &amp; CPD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where appropriate,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deliver 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training/support on own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expertise in the field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104F7-0786-41BA-9F24-AE1A0A036031}" type="parTrans" cxnId="{895B44D6-C130-4ED1-B8C9-8F5D6FDF4E4B}">
      <dgm:prSet/>
      <dgm:spPr/>
      <dgm:t>
        <a:bodyPr/>
        <a:lstStyle/>
        <a:p>
          <a:endParaRPr lang="en-US"/>
        </a:p>
      </dgm:t>
    </dgm:pt>
    <dgm:pt modelId="{C6F7B37F-6C81-4FED-AACB-EC1C88BDFCDE}" type="sibTrans" cxnId="{895B44D6-C130-4ED1-B8C9-8F5D6FDF4E4B}">
      <dgm:prSet/>
      <dgm:spPr/>
      <dgm:t>
        <a:bodyPr/>
        <a:lstStyle/>
        <a:p>
          <a:endParaRPr lang="en-US"/>
        </a:p>
      </dgm:t>
    </dgm:pt>
    <dgm:pt modelId="{A0923BDB-A3E6-4919-9F96-B75CAA4F27CA}">
      <dgm:prSet custT="1"/>
      <dgm:spPr/>
      <dgm:t>
        <a:bodyPr/>
        <a:lstStyle/>
        <a:p>
          <a:r>
            <a:rPr lang="en-GB" sz="1800" b="1" dirty="0" smtClean="0">
              <a:latin typeface="Arial" panose="020B0604020202020204" pitchFamily="34" charset="0"/>
              <a:cs typeface="Arial" panose="020B0604020202020204" pitchFamily="34" charset="0"/>
            </a:rPr>
            <a:t>Quality Assurance and Lead </a:t>
          </a: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school for the localities</a:t>
          </a:r>
          <a:r>
            <a:rPr lang="en-GB" sz="1800" dirty="0" smtClean="0">
              <a:latin typeface="Arial" panose="020B0604020202020204" pitchFamily="34" charset="0"/>
              <a:cs typeface="Arial" panose="020B0604020202020204" pitchFamily="34" charset="0"/>
            </a:rPr>
            <a:t>: support QA-processes and will plan 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regular termly meetings in schools and the focus of those meetings.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8FF59-C330-4776-A0D3-616345003295}" type="parTrans" cxnId="{62A48F29-BDB0-4C96-BC5E-51BAAFC48B7D}">
      <dgm:prSet/>
      <dgm:spPr/>
      <dgm:t>
        <a:bodyPr/>
        <a:lstStyle/>
        <a:p>
          <a:endParaRPr lang="en-US"/>
        </a:p>
      </dgm:t>
    </dgm:pt>
    <dgm:pt modelId="{F767AE07-E1E2-4324-8EF2-F04851D01042}" type="sibTrans" cxnId="{62A48F29-BDB0-4C96-BC5E-51BAAFC48B7D}">
      <dgm:prSet/>
      <dgm:spPr/>
      <dgm:t>
        <a:bodyPr/>
        <a:lstStyle/>
        <a:p>
          <a:endParaRPr lang="en-US"/>
        </a:p>
      </dgm:t>
    </dgm:pt>
    <dgm:pt modelId="{8B69D00D-6A62-4D87-96DE-0C94D00CDA54}" type="pres">
      <dgm:prSet presAssocID="{CFB5403F-9B5A-4EB9-8480-7842741972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BFD96-379B-493E-9FD2-DAD52EDA95BE}" type="pres">
      <dgm:prSet presAssocID="{CFB5403F-9B5A-4EB9-8480-78427419720D}" presName="container" presStyleCnt="0">
        <dgm:presLayoutVars>
          <dgm:dir/>
          <dgm:resizeHandles val="exact"/>
        </dgm:presLayoutVars>
      </dgm:prSet>
      <dgm:spPr/>
    </dgm:pt>
    <dgm:pt modelId="{49FD69C5-9613-40B3-95EA-53BD78B63893}" type="pres">
      <dgm:prSet presAssocID="{8A022B2E-BE9F-4A7D-827F-C6EE41756626}" presName="compNode" presStyleCnt="0"/>
      <dgm:spPr/>
    </dgm:pt>
    <dgm:pt modelId="{595A30DF-D0BD-4FE0-931D-859CF48BEB03}" type="pres">
      <dgm:prSet presAssocID="{8A022B2E-BE9F-4A7D-827F-C6EE41756626}" presName="iconBgRect" presStyleLbl="bgShp" presStyleIdx="0" presStyleCnt="5" custLinFactNeighborX="14116" custLinFactNeighborY="-17373"/>
      <dgm:spPr/>
    </dgm:pt>
    <dgm:pt modelId="{96B5F04E-1FB0-4F65-BA39-FC4D8C130E2B}" type="pres">
      <dgm:prSet presAssocID="{8A022B2E-BE9F-4A7D-827F-C6EE41756626}" presName="iconRect" presStyleLbl="node1" presStyleIdx="0" presStyleCnt="5" custLinFactNeighborX="24337" custLinFactNeighborY="-393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CE7628B-775D-4127-87EF-C6CA2662566A}" type="pres">
      <dgm:prSet presAssocID="{8A022B2E-BE9F-4A7D-827F-C6EE41756626}" presName="spaceRect" presStyleCnt="0"/>
      <dgm:spPr/>
    </dgm:pt>
    <dgm:pt modelId="{FA0B3247-7B2A-4D9F-8AA7-3E6DE26DC447}" type="pres">
      <dgm:prSet presAssocID="{8A022B2E-BE9F-4A7D-827F-C6EE41756626}" presName="textRect" presStyleLbl="revTx" presStyleIdx="0" presStyleCnt="5" custScaleX="145485" custScaleY="197881" custLinFactNeighborX="23191" custLinFactNeighborY="3267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1B0322E-0A5C-4EB2-A9D9-B9A3BD37967B}" type="pres">
      <dgm:prSet presAssocID="{B59D5753-4A24-41E0-A1CF-DCA09BDAB5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3D52B26-8DB6-41DE-AF4B-3919A35854FC}" type="pres">
      <dgm:prSet presAssocID="{A0923BDB-A3E6-4919-9F96-B75CAA4F27CA}" presName="compNode" presStyleCnt="0"/>
      <dgm:spPr/>
    </dgm:pt>
    <dgm:pt modelId="{5275DA8E-BC52-4A11-B985-36871E900EF9}" type="pres">
      <dgm:prSet presAssocID="{A0923BDB-A3E6-4919-9F96-B75CAA4F27CA}" presName="iconBgRect" presStyleLbl="bgShp" presStyleIdx="1" presStyleCnt="5" custLinFactX="200000" custLinFactY="100000" custLinFactNeighborX="246271" custLinFactNeighborY="167112"/>
      <dgm:spPr/>
    </dgm:pt>
    <dgm:pt modelId="{4E8D61C9-C0D1-4615-ABA3-FDD5049C753A}" type="pres">
      <dgm:prSet presAssocID="{A0923BDB-A3E6-4919-9F96-B75CAA4F27CA}" presName="iconRect" presStyleLbl="node1" presStyleIdx="1" presStyleCnt="5" custLinFactX="367560" custLinFactY="200000" custLinFactNeighborX="400000" custLinFactNeighborY="253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D73CB8E-6622-4A68-B951-99869D64DB6E}" type="pres">
      <dgm:prSet presAssocID="{A0923BDB-A3E6-4919-9F96-B75CAA4F27CA}" presName="spaceRect" presStyleCnt="0"/>
      <dgm:spPr/>
    </dgm:pt>
    <dgm:pt modelId="{6E60A0D1-4F82-41E4-B835-9CAE615A6D46}" type="pres">
      <dgm:prSet presAssocID="{A0923BDB-A3E6-4919-9F96-B75CAA4F27CA}" presName="textRect" presStyleLbl="revTx" presStyleIdx="1" presStyleCnt="5" custScaleX="156364" custScaleY="214315" custLinFactX="100000" custLinFactY="109850" custLinFactNeighborX="119414" custLinFactNeighborY="2000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B01A215-1550-4AF9-B455-C92979F2ED54}" type="pres">
      <dgm:prSet presAssocID="{F767AE07-E1E2-4324-8EF2-F04851D010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1503A2-AD94-468D-8940-53638F339237}" type="pres">
      <dgm:prSet presAssocID="{889C47CC-5703-401A-83F6-41C1950E6242}" presName="compNode" presStyleCnt="0"/>
      <dgm:spPr/>
    </dgm:pt>
    <dgm:pt modelId="{95BE7BE1-0C14-4F74-866E-73E1079D92C5}" type="pres">
      <dgm:prSet presAssocID="{889C47CC-5703-401A-83F6-41C1950E6242}" presName="iconBgRect" presStyleLbl="bgShp" presStyleIdx="2" presStyleCnt="5" custLinFactX="-80245" custLinFactNeighborX="-100000" custLinFactNeighborY="-18459"/>
      <dgm:spPr/>
    </dgm:pt>
    <dgm:pt modelId="{B2314281-F88A-4C20-B02D-532F4BF4D36A}" type="pres">
      <dgm:prSet presAssocID="{889C47CC-5703-401A-83F6-41C1950E6242}" presName="iconRect" presStyleLbl="node1" presStyleIdx="2" presStyleCnt="5" custLinFactX="-107024" custLinFactNeighborX="-200000" custLinFactNeighborY="-336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351AA70-31C6-41BC-8621-C1093BE0F08E}" type="pres">
      <dgm:prSet presAssocID="{889C47CC-5703-401A-83F6-41C1950E6242}" presName="spaceRect" presStyleCnt="0"/>
      <dgm:spPr/>
    </dgm:pt>
    <dgm:pt modelId="{38768D03-4A3C-4BFE-B21F-BA451C9D2F2E}" type="pres">
      <dgm:prSet presAssocID="{889C47CC-5703-401A-83F6-41C1950E6242}" presName="textRect" presStyleLbl="revTx" presStyleIdx="2" presStyleCnt="5" custScaleX="229707" custScaleY="303689" custLinFactNeighborX="-4167" custLinFactNeighborY="1083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F86E0A1-EBEE-4686-A1A3-5A78670A3302}" type="pres">
      <dgm:prSet presAssocID="{500EF7D7-52DD-41CE-96EB-10AD7EFE40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392208-36A9-452C-844F-07A4C348AC3D}" type="pres">
      <dgm:prSet presAssocID="{710E5637-0D84-479D-A206-9D641709C615}" presName="compNode" presStyleCnt="0"/>
      <dgm:spPr/>
    </dgm:pt>
    <dgm:pt modelId="{C5F015CA-23D2-49A5-B43A-7A5E04129DF1}" type="pres">
      <dgm:prSet presAssocID="{710E5637-0D84-479D-A206-9D641709C615}" presName="iconBgRect" presStyleLbl="bgShp" presStyleIdx="3" presStyleCnt="5" custLinFactY="-15351" custLinFactNeighborY="-100000"/>
      <dgm:spPr/>
    </dgm:pt>
    <dgm:pt modelId="{45C22C40-4C54-4BD7-853E-4485012EEDFE}" type="pres">
      <dgm:prSet presAssocID="{710E5637-0D84-479D-A206-9D641709C615}" presName="iconRect" presStyleLbl="node1" presStyleIdx="3" presStyleCnt="5" custLinFactY="-100000" custLinFactNeighborX="-4143" custLinFactNeighborY="-10923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2E2A5678-2F9D-455B-8A44-4CE4147ED940}" type="pres">
      <dgm:prSet presAssocID="{710E5637-0D84-479D-A206-9D641709C615}" presName="spaceRect" presStyleCnt="0"/>
      <dgm:spPr/>
    </dgm:pt>
    <dgm:pt modelId="{4CA8F4C3-6C08-48CE-8463-FA871A668543}" type="pres">
      <dgm:prSet presAssocID="{710E5637-0D84-479D-A206-9D641709C615}" presName="textRect" presStyleLbl="revTx" presStyleIdx="3" presStyleCnt="5" custScaleX="155516" custScaleY="281570" custLinFactNeighborX="14933" custLinFactNeighborY="-6569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40C1F82-208A-4498-A6CD-091E09390DBC}" type="pres">
      <dgm:prSet presAssocID="{6D601939-B357-4F6B-B586-7A6DB41D51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4D20C8-7687-4D60-B000-019273D04D31}" type="pres">
      <dgm:prSet presAssocID="{ECB398F1-512F-4DC6-8A51-3FFAE35DEDDC}" presName="compNode" presStyleCnt="0"/>
      <dgm:spPr/>
    </dgm:pt>
    <dgm:pt modelId="{8E7C7BF2-2017-4F8F-BAE1-D388076F3DE5}" type="pres">
      <dgm:prSet presAssocID="{ECB398F1-512F-4DC6-8A51-3FFAE35DEDDC}" presName="iconBgRect" presStyleLbl="bgShp" presStyleIdx="4" presStyleCnt="5"/>
      <dgm:spPr/>
    </dgm:pt>
    <dgm:pt modelId="{9F38CA57-EB69-44E9-AF02-627E9AD39A75}" type="pres">
      <dgm:prSet presAssocID="{ECB398F1-512F-4DC6-8A51-3FFAE35DEDDC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52DB19C7-1893-4FDC-BFFB-2F6FD3D464D7}" type="pres">
      <dgm:prSet presAssocID="{ECB398F1-512F-4DC6-8A51-3FFAE35DEDDC}" presName="spaceRect" presStyleCnt="0"/>
      <dgm:spPr/>
    </dgm:pt>
    <dgm:pt modelId="{90B90B2C-E47E-4A3A-924B-C9A53597C416}" type="pres">
      <dgm:prSet presAssocID="{ECB398F1-512F-4DC6-8A51-3FFAE35DEDDC}" presName="textRect" presStyleLbl="revTx" presStyleIdx="4" presStyleCnt="5" custScaleX="146237" custScaleY="225249" custLinFactNeighborX="15568" custLinFactNeighborY="-317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D240C-1406-4E3D-8DD5-2C8282D29057}" type="presOf" srcId="{B59D5753-4A24-41E0-A1CF-DCA09BDAB504}" destId="{51B0322E-0A5C-4EB2-A9D9-B9A3BD37967B}" srcOrd="0" destOrd="0" presId="urn:microsoft.com/office/officeart/2018/2/layout/IconCircleList"/>
    <dgm:cxn modelId="{83363F77-9435-4524-8507-2B5D987E8FF7}" type="presOf" srcId="{F767AE07-E1E2-4324-8EF2-F04851D01042}" destId="{5B01A215-1550-4AF9-B455-C92979F2ED54}" srcOrd="0" destOrd="0" presId="urn:microsoft.com/office/officeart/2018/2/layout/IconCircleList"/>
    <dgm:cxn modelId="{62A48F29-BDB0-4C96-BC5E-51BAAFC48B7D}" srcId="{CFB5403F-9B5A-4EB9-8480-78427419720D}" destId="{A0923BDB-A3E6-4919-9F96-B75CAA4F27CA}" srcOrd="1" destOrd="0" parTransId="{D0A8FF59-C330-4776-A0D3-616345003295}" sibTransId="{F767AE07-E1E2-4324-8EF2-F04851D01042}"/>
    <dgm:cxn modelId="{CEA5BDF8-3CFC-493C-A31C-D8F8893D4C44}" srcId="{CFB5403F-9B5A-4EB9-8480-78427419720D}" destId="{710E5637-0D84-479D-A206-9D641709C615}" srcOrd="3" destOrd="0" parTransId="{0316B4F6-E4DE-4F62-AC3C-0978A01F154E}" sibTransId="{6D601939-B357-4F6B-B586-7A6DB41D516F}"/>
    <dgm:cxn modelId="{41BD5ABD-B67D-4ADA-8226-F544E38014B4}" type="presOf" srcId="{A0923BDB-A3E6-4919-9F96-B75CAA4F27CA}" destId="{6E60A0D1-4F82-41E4-B835-9CAE615A6D46}" srcOrd="0" destOrd="0" presId="urn:microsoft.com/office/officeart/2018/2/layout/IconCircleList"/>
    <dgm:cxn modelId="{603FA9CE-3E45-490C-8197-77C17FD54601}" srcId="{CFB5403F-9B5A-4EB9-8480-78427419720D}" destId="{8A022B2E-BE9F-4A7D-827F-C6EE41756626}" srcOrd="0" destOrd="0" parTransId="{99AEAE43-D1B8-4390-B498-465D8FE5820A}" sibTransId="{B59D5753-4A24-41E0-A1CF-DCA09BDAB504}"/>
    <dgm:cxn modelId="{FE9675BD-C5B8-4D41-BC8C-A73D939AFFE4}" type="presOf" srcId="{889C47CC-5703-401A-83F6-41C1950E6242}" destId="{38768D03-4A3C-4BFE-B21F-BA451C9D2F2E}" srcOrd="0" destOrd="0" presId="urn:microsoft.com/office/officeart/2018/2/layout/IconCircleList"/>
    <dgm:cxn modelId="{34CCD1C1-07A4-4F8A-810D-B1CD834E6B90}" type="presOf" srcId="{500EF7D7-52DD-41CE-96EB-10AD7EFE405C}" destId="{BF86E0A1-EBEE-4686-A1A3-5A78670A3302}" srcOrd="0" destOrd="0" presId="urn:microsoft.com/office/officeart/2018/2/layout/IconCircleList"/>
    <dgm:cxn modelId="{71977731-8F81-4E7D-9AFD-031BC542A0F6}" type="presOf" srcId="{6D601939-B357-4F6B-B586-7A6DB41D516F}" destId="{140C1F82-208A-4498-A6CD-091E09390DBC}" srcOrd="0" destOrd="0" presId="urn:microsoft.com/office/officeart/2018/2/layout/IconCircleList"/>
    <dgm:cxn modelId="{6FA0CDCF-C310-428A-AADF-2B374A7DB6DE}" type="presOf" srcId="{710E5637-0D84-479D-A206-9D641709C615}" destId="{4CA8F4C3-6C08-48CE-8463-FA871A668543}" srcOrd="0" destOrd="0" presId="urn:microsoft.com/office/officeart/2018/2/layout/IconCircleList"/>
    <dgm:cxn modelId="{BEB11A4F-E1D8-4CF8-B821-8C78B93DB6BB}" type="presOf" srcId="{CFB5403F-9B5A-4EB9-8480-78427419720D}" destId="{8B69D00D-6A62-4D87-96DE-0C94D00CDA54}" srcOrd="0" destOrd="0" presId="urn:microsoft.com/office/officeart/2018/2/layout/IconCircleList"/>
    <dgm:cxn modelId="{16AFBEE7-97DF-4E0F-8CF1-461285B59761}" srcId="{CFB5403F-9B5A-4EB9-8480-78427419720D}" destId="{889C47CC-5703-401A-83F6-41C1950E6242}" srcOrd="2" destOrd="0" parTransId="{FD8E176F-0DC8-44A2-BC74-277CBB28FCD2}" sibTransId="{500EF7D7-52DD-41CE-96EB-10AD7EFE405C}"/>
    <dgm:cxn modelId="{52450731-F80E-47F3-8317-44568C341635}" type="presOf" srcId="{8A022B2E-BE9F-4A7D-827F-C6EE41756626}" destId="{FA0B3247-7B2A-4D9F-8AA7-3E6DE26DC447}" srcOrd="0" destOrd="0" presId="urn:microsoft.com/office/officeart/2018/2/layout/IconCircleList"/>
    <dgm:cxn modelId="{895B44D6-C130-4ED1-B8C9-8F5D6FDF4E4B}" srcId="{CFB5403F-9B5A-4EB9-8480-78427419720D}" destId="{ECB398F1-512F-4DC6-8A51-3FFAE35DEDDC}" srcOrd="4" destOrd="0" parTransId="{B49104F7-0786-41BA-9F24-AE1A0A036031}" sibTransId="{C6F7B37F-6C81-4FED-AACB-EC1C88BDFCDE}"/>
    <dgm:cxn modelId="{2A46408A-93A2-4EB5-89A5-EDE09F697370}" type="presOf" srcId="{ECB398F1-512F-4DC6-8A51-3FFAE35DEDDC}" destId="{90B90B2C-E47E-4A3A-924B-C9A53597C416}" srcOrd="0" destOrd="0" presId="urn:microsoft.com/office/officeart/2018/2/layout/IconCircleList"/>
    <dgm:cxn modelId="{8622DA43-2A21-476F-ADF6-838BE5E0B135}" type="presParOf" srcId="{8B69D00D-6A62-4D87-96DE-0C94D00CDA54}" destId="{D17BFD96-379B-493E-9FD2-DAD52EDA95BE}" srcOrd="0" destOrd="0" presId="urn:microsoft.com/office/officeart/2018/2/layout/IconCircleList"/>
    <dgm:cxn modelId="{7B0BC4B6-0D41-439A-86A8-E3F92AF4DACC}" type="presParOf" srcId="{D17BFD96-379B-493E-9FD2-DAD52EDA95BE}" destId="{49FD69C5-9613-40B3-95EA-53BD78B63893}" srcOrd="0" destOrd="0" presId="urn:microsoft.com/office/officeart/2018/2/layout/IconCircleList"/>
    <dgm:cxn modelId="{018FF3CD-8ED3-47D2-AF04-FF1C347E3A4C}" type="presParOf" srcId="{49FD69C5-9613-40B3-95EA-53BD78B63893}" destId="{595A30DF-D0BD-4FE0-931D-859CF48BEB03}" srcOrd="0" destOrd="0" presId="urn:microsoft.com/office/officeart/2018/2/layout/IconCircleList"/>
    <dgm:cxn modelId="{40E68EB2-09DD-4FD8-A0C7-033C7EF7E6A0}" type="presParOf" srcId="{49FD69C5-9613-40B3-95EA-53BD78B63893}" destId="{96B5F04E-1FB0-4F65-BA39-FC4D8C130E2B}" srcOrd="1" destOrd="0" presId="urn:microsoft.com/office/officeart/2018/2/layout/IconCircleList"/>
    <dgm:cxn modelId="{E5CBA99B-F32A-4120-A082-10F01836FFAE}" type="presParOf" srcId="{49FD69C5-9613-40B3-95EA-53BD78B63893}" destId="{8CE7628B-775D-4127-87EF-C6CA2662566A}" srcOrd="2" destOrd="0" presId="urn:microsoft.com/office/officeart/2018/2/layout/IconCircleList"/>
    <dgm:cxn modelId="{1B8C2E83-F132-4CF1-901D-E8B7198CFF31}" type="presParOf" srcId="{49FD69C5-9613-40B3-95EA-53BD78B63893}" destId="{FA0B3247-7B2A-4D9F-8AA7-3E6DE26DC447}" srcOrd="3" destOrd="0" presId="urn:microsoft.com/office/officeart/2018/2/layout/IconCircleList"/>
    <dgm:cxn modelId="{8F05CD14-636E-4AA3-B571-740F21DD0F95}" type="presParOf" srcId="{D17BFD96-379B-493E-9FD2-DAD52EDA95BE}" destId="{51B0322E-0A5C-4EB2-A9D9-B9A3BD37967B}" srcOrd="1" destOrd="0" presId="urn:microsoft.com/office/officeart/2018/2/layout/IconCircleList"/>
    <dgm:cxn modelId="{64150EF5-8172-4A75-88A5-6F71B8CC4BB0}" type="presParOf" srcId="{D17BFD96-379B-493E-9FD2-DAD52EDA95BE}" destId="{73D52B26-8DB6-41DE-AF4B-3919A35854FC}" srcOrd="2" destOrd="0" presId="urn:microsoft.com/office/officeart/2018/2/layout/IconCircleList"/>
    <dgm:cxn modelId="{8BC574FC-2BC6-47A3-894F-4E2E23E0EF27}" type="presParOf" srcId="{73D52B26-8DB6-41DE-AF4B-3919A35854FC}" destId="{5275DA8E-BC52-4A11-B985-36871E900EF9}" srcOrd="0" destOrd="0" presId="urn:microsoft.com/office/officeart/2018/2/layout/IconCircleList"/>
    <dgm:cxn modelId="{A5497651-CD74-45C0-92DB-B7ADFC112C9F}" type="presParOf" srcId="{73D52B26-8DB6-41DE-AF4B-3919A35854FC}" destId="{4E8D61C9-C0D1-4615-ABA3-FDD5049C753A}" srcOrd="1" destOrd="0" presId="urn:microsoft.com/office/officeart/2018/2/layout/IconCircleList"/>
    <dgm:cxn modelId="{EFF113F7-2D31-40CB-84AC-BE6C10B32DB1}" type="presParOf" srcId="{73D52B26-8DB6-41DE-AF4B-3919A35854FC}" destId="{8D73CB8E-6622-4A68-B951-99869D64DB6E}" srcOrd="2" destOrd="0" presId="urn:microsoft.com/office/officeart/2018/2/layout/IconCircleList"/>
    <dgm:cxn modelId="{D3D1B493-36F1-4C05-B914-F8EE93F8A652}" type="presParOf" srcId="{73D52B26-8DB6-41DE-AF4B-3919A35854FC}" destId="{6E60A0D1-4F82-41E4-B835-9CAE615A6D46}" srcOrd="3" destOrd="0" presId="urn:microsoft.com/office/officeart/2018/2/layout/IconCircleList"/>
    <dgm:cxn modelId="{250F9F7C-BB4A-4AB3-B00A-F931C3E68EAA}" type="presParOf" srcId="{D17BFD96-379B-493E-9FD2-DAD52EDA95BE}" destId="{5B01A215-1550-4AF9-B455-C92979F2ED54}" srcOrd="3" destOrd="0" presId="urn:microsoft.com/office/officeart/2018/2/layout/IconCircleList"/>
    <dgm:cxn modelId="{C9B603D6-BB90-40EF-B9B6-C38C1B54B2D6}" type="presParOf" srcId="{D17BFD96-379B-493E-9FD2-DAD52EDA95BE}" destId="{291503A2-AD94-468D-8940-53638F339237}" srcOrd="4" destOrd="0" presId="urn:microsoft.com/office/officeart/2018/2/layout/IconCircleList"/>
    <dgm:cxn modelId="{89B87AC2-9E4F-4F32-AA08-64F99695CDF4}" type="presParOf" srcId="{291503A2-AD94-468D-8940-53638F339237}" destId="{95BE7BE1-0C14-4F74-866E-73E1079D92C5}" srcOrd="0" destOrd="0" presId="urn:microsoft.com/office/officeart/2018/2/layout/IconCircleList"/>
    <dgm:cxn modelId="{71EC227D-8D4C-4862-A940-2ADFDA2EC61C}" type="presParOf" srcId="{291503A2-AD94-468D-8940-53638F339237}" destId="{B2314281-F88A-4C20-B02D-532F4BF4D36A}" srcOrd="1" destOrd="0" presId="urn:microsoft.com/office/officeart/2018/2/layout/IconCircleList"/>
    <dgm:cxn modelId="{A74D7045-B342-456F-8B89-3C90AE1EB152}" type="presParOf" srcId="{291503A2-AD94-468D-8940-53638F339237}" destId="{0351AA70-31C6-41BC-8621-C1093BE0F08E}" srcOrd="2" destOrd="0" presId="urn:microsoft.com/office/officeart/2018/2/layout/IconCircleList"/>
    <dgm:cxn modelId="{72505325-6E21-4F14-B262-5D2FBAFBA4B2}" type="presParOf" srcId="{291503A2-AD94-468D-8940-53638F339237}" destId="{38768D03-4A3C-4BFE-B21F-BA451C9D2F2E}" srcOrd="3" destOrd="0" presId="urn:microsoft.com/office/officeart/2018/2/layout/IconCircleList"/>
    <dgm:cxn modelId="{1C882D7B-835A-45FA-AA02-5D5AE9FE43DC}" type="presParOf" srcId="{D17BFD96-379B-493E-9FD2-DAD52EDA95BE}" destId="{BF86E0A1-EBEE-4686-A1A3-5A78670A3302}" srcOrd="5" destOrd="0" presId="urn:microsoft.com/office/officeart/2018/2/layout/IconCircleList"/>
    <dgm:cxn modelId="{A63F9FC6-D559-44B6-8A6B-C5716B479AE3}" type="presParOf" srcId="{D17BFD96-379B-493E-9FD2-DAD52EDA95BE}" destId="{92392208-36A9-452C-844F-07A4C348AC3D}" srcOrd="6" destOrd="0" presId="urn:microsoft.com/office/officeart/2018/2/layout/IconCircleList"/>
    <dgm:cxn modelId="{650C35F2-6258-4FA2-AB34-232DBF261B2C}" type="presParOf" srcId="{92392208-36A9-452C-844F-07A4C348AC3D}" destId="{C5F015CA-23D2-49A5-B43A-7A5E04129DF1}" srcOrd="0" destOrd="0" presId="urn:microsoft.com/office/officeart/2018/2/layout/IconCircleList"/>
    <dgm:cxn modelId="{365F0EAE-5A92-42EE-BE71-9D529AF7C2C8}" type="presParOf" srcId="{92392208-36A9-452C-844F-07A4C348AC3D}" destId="{45C22C40-4C54-4BD7-853E-4485012EEDFE}" srcOrd="1" destOrd="0" presId="urn:microsoft.com/office/officeart/2018/2/layout/IconCircleList"/>
    <dgm:cxn modelId="{41A4CA2C-249E-435F-A950-F6209D79EBDD}" type="presParOf" srcId="{92392208-36A9-452C-844F-07A4C348AC3D}" destId="{2E2A5678-2F9D-455B-8A44-4CE4147ED940}" srcOrd="2" destOrd="0" presId="urn:microsoft.com/office/officeart/2018/2/layout/IconCircleList"/>
    <dgm:cxn modelId="{B9090C3A-8800-461B-8D37-0B3C7755A07A}" type="presParOf" srcId="{92392208-36A9-452C-844F-07A4C348AC3D}" destId="{4CA8F4C3-6C08-48CE-8463-FA871A668543}" srcOrd="3" destOrd="0" presId="urn:microsoft.com/office/officeart/2018/2/layout/IconCircleList"/>
    <dgm:cxn modelId="{0032AA26-6E14-4CF2-808A-627DFF16B543}" type="presParOf" srcId="{D17BFD96-379B-493E-9FD2-DAD52EDA95BE}" destId="{140C1F82-208A-4498-A6CD-091E09390DBC}" srcOrd="7" destOrd="0" presId="urn:microsoft.com/office/officeart/2018/2/layout/IconCircleList"/>
    <dgm:cxn modelId="{03714E0A-945F-4277-B643-45B86F519C72}" type="presParOf" srcId="{D17BFD96-379B-493E-9FD2-DAD52EDA95BE}" destId="{1E4D20C8-7687-4D60-B000-019273D04D31}" srcOrd="8" destOrd="0" presId="urn:microsoft.com/office/officeart/2018/2/layout/IconCircleList"/>
    <dgm:cxn modelId="{6445BFD7-9A8F-43BC-8FA3-051DCB285648}" type="presParOf" srcId="{1E4D20C8-7687-4D60-B000-019273D04D31}" destId="{8E7C7BF2-2017-4F8F-BAE1-D388076F3DE5}" srcOrd="0" destOrd="0" presId="urn:microsoft.com/office/officeart/2018/2/layout/IconCircleList"/>
    <dgm:cxn modelId="{E66A7C99-5259-4FCD-A407-DA358645C296}" type="presParOf" srcId="{1E4D20C8-7687-4D60-B000-019273D04D31}" destId="{9F38CA57-EB69-44E9-AF02-627E9AD39A75}" srcOrd="1" destOrd="0" presId="urn:microsoft.com/office/officeart/2018/2/layout/IconCircleList"/>
    <dgm:cxn modelId="{C18C6438-316F-45E5-A2A0-93B15B86D404}" type="presParOf" srcId="{1E4D20C8-7687-4D60-B000-019273D04D31}" destId="{52DB19C7-1893-4FDC-BFFB-2F6FD3D464D7}" srcOrd="2" destOrd="0" presId="urn:microsoft.com/office/officeart/2018/2/layout/IconCircleList"/>
    <dgm:cxn modelId="{5EB20C5F-D081-4260-A485-CCBE58EC40EB}" type="presParOf" srcId="{1E4D20C8-7687-4D60-B000-019273D04D31}" destId="{90B90B2C-E47E-4A3A-924B-C9A53597C41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A30DF-D0BD-4FE0-931D-859CF48BEB03}">
      <dsp:nvSpPr>
        <dsp:cNvPr id="0" name=""/>
        <dsp:cNvSpPr/>
      </dsp:nvSpPr>
      <dsp:spPr>
        <a:xfrm>
          <a:off x="267676" y="672499"/>
          <a:ext cx="768691" cy="768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5F04E-1FB0-4F65-BA39-FC4D8C130E2B}">
      <dsp:nvSpPr>
        <dsp:cNvPr id="0" name=""/>
        <dsp:cNvSpPr/>
      </dsp:nvSpPr>
      <dsp:spPr>
        <a:xfrm>
          <a:off x="429097" y="792191"/>
          <a:ext cx="445840" cy="445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3247-7B2A-4D9F-8AA7-3E6DE26DC447}">
      <dsp:nvSpPr>
        <dsp:cNvPr id="0" name=""/>
        <dsp:cNvSpPr/>
      </dsp:nvSpPr>
      <dsp:spPr>
        <a:xfrm>
          <a:off x="1100705" y="681043"/>
          <a:ext cx="2636064" cy="152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Wellbeing First IMHARS Guidance &amp; Framework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school to school support, sharing practice and awards scheme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0705" y="681043"/>
        <a:ext cx="2636064" cy="1521094"/>
      </dsp:txXfrm>
    </dsp:sp>
    <dsp:sp modelId="{5275DA8E-BC52-4A11-B985-36871E900EF9}">
      <dsp:nvSpPr>
        <dsp:cNvPr id="0" name=""/>
        <dsp:cNvSpPr/>
      </dsp:nvSpPr>
      <dsp:spPr>
        <a:xfrm>
          <a:off x="7062727" y="2859310"/>
          <a:ext cx="768691" cy="768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D61C9-C0D1-4615-ABA3-FDD5049C753A}">
      <dsp:nvSpPr>
        <dsp:cNvPr id="0" name=""/>
        <dsp:cNvSpPr/>
      </dsp:nvSpPr>
      <dsp:spPr>
        <a:xfrm>
          <a:off x="7215803" y="2990646"/>
          <a:ext cx="445840" cy="445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0A0D1-4F82-41E4-B835-9CAE615A6D46}">
      <dsp:nvSpPr>
        <dsp:cNvPr id="0" name=""/>
        <dsp:cNvSpPr/>
      </dsp:nvSpPr>
      <dsp:spPr>
        <a:xfrm>
          <a:off x="8030654" y="2748469"/>
          <a:ext cx="2833183" cy="164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Quality Assurance and Lead </a:t>
          </a: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school for the localities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support QA-processes and will plan 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regular termly meetings in schools and the focus of those meetings.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0654" y="2748469"/>
        <a:ext cx="2833183" cy="1647420"/>
      </dsp:txXfrm>
    </dsp:sp>
    <dsp:sp modelId="{95BE7BE1-0C14-4F74-866E-73E1079D92C5}">
      <dsp:nvSpPr>
        <dsp:cNvPr id="0" name=""/>
        <dsp:cNvSpPr/>
      </dsp:nvSpPr>
      <dsp:spPr>
        <a:xfrm>
          <a:off x="6060105" y="664151"/>
          <a:ext cx="768691" cy="768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14281-F88A-4C20-B02D-532F4BF4D36A}">
      <dsp:nvSpPr>
        <dsp:cNvPr id="0" name=""/>
        <dsp:cNvSpPr/>
      </dsp:nvSpPr>
      <dsp:spPr>
        <a:xfrm>
          <a:off x="6238219" y="817229"/>
          <a:ext cx="445840" cy="445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68D03-4A3C-4BFE-B21F-BA451C9D2F2E}">
      <dsp:nvSpPr>
        <dsp:cNvPr id="0" name=""/>
        <dsp:cNvSpPr/>
      </dsp:nvSpPr>
      <dsp:spPr>
        <a:xfrm>
          <a:off x="7128451" y="106485"/>
          <a:ext cx="4162096" cy="233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Model PSHE/RSE </a:t>
          </a: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&amp; HE Curriculum, policies &amp; assessment group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Southwark’s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model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curriculum framework, resources banks, reading lists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and assessment tools up to date and in line with current thinking,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 </a:t>
          </a:r>
          <a:r>
            <a:rPr lang="en-GB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curr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training, plus school to school work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28451" y="106485"/>
        <a:ext cx="4162096" cy="2334430"/>
      </dsp:txXfrm>
    </dsp:sp>
    <dsp:sp modelId="{C5F015CA-23D2-49A5-B43A-7A5E04129DF1}">
      <dsp:nvSpPr>
        <dsp:cNvPr id="0" name=""/>
        <dsp:cNvSpPr/>
      </dsp:nvSpPr>
      <dsp:spPr>
        <a:xfrm>
          <a:off x="159167" y="3099709"/>
          <a:ext cx="768691" cy="768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22C40-4C54-4BD7-853E-4485012EEDFE}">
      <dsp:nvSpPr>
        <dsp:cNvPr id="0" name=""/>
        <dsp:cNvSpPr/>
      </dsp:nvSpPr>
      <dsp:spPr>
        <a:xfrm>
          <a:off x="302121" y="3214972"/>
          <a:ext cx="445840" cy="445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8F4C3-6C08-48CE-8463-FA871A668543}">
      <dsp:nvSpPr>
        <dsp:cNvPr id="0" name=""/>
        <dsp:cNvSpPr/>
      </dsp:nvSpPr>
      <dsp:spPr>
        <a:xfrm>
          <a:off x="860200" y="2783570"/>
          <a:ext cx="2817818" cy="216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Funding Assessment Panel and Evaluation &amp; Moderation: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Assess, evaluate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and moderate applications for funding, action plans for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HSL bronze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, silver and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gold and/or Wellbeing First IMHARS awards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200" y="2783570"/>
        <a:ext cx="2817818" cy="2164404"/>
      </dsp:txXfrm>
    </dsp:sp>
    <dsp:sp modelId="{8E7C7BF2-2017-4F8F-BAE1-D388076F3DE5}">
      <dsp:nvSpPr>
        <dsp:cNvPr id="0" name=""/>
        <dsp:cNvSpPr/>
      </dsp:nvSpPr>
      <dsp:spPr>
        <a:xfrm>
          <a:off x="3723157" y="3986402"/>
          <a:ext cx="768691" cy="76869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CA57-EB69-44E9-AF02-627E9AD39A75}">
      <dsp:nvSpPr>
        <dsp:cNvPr id="0" name=""/>
        <dsp:cNvSpPr/>
      </dsp:nvSpPr>
      <dsp:spPr>
        <a:xfrm>
          <a:off x="3884583" y="4147828"/>
          <a:ext cx="445840" cy="445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90B2C-E47E-4A3A-924B-C9A53597C416}">
      <dsp:nvSpPr>
        <dsp:cNvPr id="0" name=""/>
        <dsp:cNvSpPr/>
      </dsp:nvSpPr>
      <dsp:spPr>
        <a:xfrm>
          <a:off x="4519760" y="3480600"/>
          <a:ext cx="2649690" cy="1731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 &amp; CPD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where appropriate,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deliver </a:t>
          </a:r>
          <a:r>
            <a:rPr lang="en-GB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training/support on own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expertise in the field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9760" y="3480600"/>
        <a:ext cx="2649690" cy="1731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8B61B-1E94-4C6B-BCD3-4CCE39908570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6DD1-853D-4037-A7FB-933763D0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5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Come back to these later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A031C-7BF7-471A-9FBD-E322176B9486}" type="slidenum">
              <a:rPr lang="en-US" altLang="en-US"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41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6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u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endParaRPr lang="en-GB" sz="1300" b="1" u="none" baseline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u="sng" baseline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1" u="sng" baseline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enjoyed the pre-course reading, activities and Qs – and we look forward to hearing more from you.</a:t>
            </a:r>
            <a:endParaRPr lang="en-GB" sz="1300" b="1" u="sng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u="sng" dirty="0" smtClean="0"/>
          </a:p>
          <a:p>
            <a:r>
              <a:rPr lang="en-GB" sz="1300" b="1" u="sng" dirty="0" err="1" smtClean="0"/>
              <a:t>MindEd</a:t>
            </a:r>
            <a:r>
              <a:rPr lang="en-GB" sz="1300" b="1" u="sng" dirty="0" smtClean="0"/>
              <a:t> </a:t>
            </a:r>
            <a:r>
              <a:rPr lang="en-GB" sz="1300" b="1" u="sng" dirty="0"/>
              <a:t>Guidance for Trainers</a:t>
            </a:r>
            <a:endParaRPr lang="en-GB" sz="1300" dirty="0"/>
          </a:p>
          <a:p>
            <a:r>
              <a:rPr lang="en-GB" sz="1300" b="1" dirty="0"/>
              <a:t>Key idea:</a:t>
            </a:r>
          </a:p>
          <a:p>
            <a:r>
              <a:rPr lang="en-GB" sz="1300" b="0" dirty="0"/>
              <a:t>T</a:t>
            </a:r>
            <a:r>
              <a:rPr lang="en-GB" sz="1300" dirty="0"/>
              <a:t>his slide is a recap of what we have been </a:t>
            </a:r>
            <a:r>
              <a:rPr lang="en-GB" sz="1300" dirty="0" smtClean="0"/>
              <a:t>learning and implementing across Southwark for many years through</a:t>
            </a:r>
            <a:r>
              <a:rPr lang="en-GB" sz="1300" baseline="0" dirty="0" smtClean="0"/>
              <a:t> the offer for schools/colleges </a:t>
            </a:r>
            <a:r>
              <a:rPr lang="en-GB" sz="1300" dirty="0" smtClean="0"/>
              <a:t> (e.g.</a:t>
            </a:r>
            <a:r>
              <a:rPr lang="en-GB" sz="1300" baseline="0" dirty="0" smtClean="0"/>
              <a:t> as part of Healthy Schools London accreditations, PSHE &amp; Wellbeing Education incl. Relationships Education, training and CPD incl. Mental Health First Aid, Tackling Domestic Abuse, EPS, from the Council’s partners and collaborations like health, social care, voluntary sector, </a:t>
            </a:r>
            <a:r>
              <a:rPr lang="en-GB" sz="1300" baseline="0" dirty="0" err="1" smtClean="0"/>
              <a:t>etc</a:t>
            </a:r>
            <a:r>
              <a:rPr lang="en-GB" sz="1300" baseline="0" dirty="0" smtClean="0"/>
              <a:t>) </a:t>
            </a:r>
            <a:r>
              <a:rPr lang="en-GB" sz="1300" dirty="0" smtClean="0"/>
              <a:t>so </a:t>
            </a:r>
            <a:r>
              <a:rPr lang="en-GB" sz="1300" dirty="0"/>
              <a:t>far as applied to Staff but of equal relevance to children, young people, parents and carers.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E8B6-0788-EB4D-B540-A34B2EB4DF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7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b="1" u="sng" dirty="0" smtClean="0"/>
              <a:t>This lighthouse slide links with the “key points” slide at the start</a:t>
            </a:r>
            <a:r>
              <a:rPr lang="en-GB" sz="1300" b="1" u="sng" baseline="0" dirty="0" smtClean="0"/>
              <a:t> of webinar one – what schools/colleges excel at across Southwark</a:t>
            </a:r>
            <a:endParaRPr lang="en-GB" sz="1300" b="1" u="sng" dirty="0" smtClean="0"/>
          </a:p>
          <a:p>
            <a:endParaRPr lang="en-GB" sz="1300" b="1" u="sng" dirty="0" smtClean="0"/>
          </a:p>
          <a:p>
            <a:r>
              <a:rPr lang="en-GB" sz="1300" b="1" u="sng" dirty="0" err="1" smtClean="0"/>
              <a:t>MindEd</a:t>
            </a:r>
            <a:r>
              <a:rPr lang="en-GB" sz="1300" b="1" u="sng" dirty="0" smtClean="0"/>
              <a:t> </a:t>
            </a:r>
            <a:r>
              <a:rPr lang="en-GB" sz="1300" b="1" u="sng" dirty="0"/>
              <a:t>Guidance for Trainers</a:t>
            </a:r>
            <a:endParaRPr lang="en-GB" sz="1300" dirty="0"/>
          </a:p>
          <a:p>
            <a:r>
              <a:rPr lang="en-GB" sz="1300" b="1" dirty="0"/>
              <a:t>Key idea</a:t>
            </a:r>
            <a:r>
              <a:rPr lang="en-GB" sz="1300" dirty="0"/>
              <a:t>:</a:t>
            </a:r>
          </a:p>
          <a:p>
            <a:r>
              <a:rPr lang="en-GB" sz="1300" dirty="0"/>
              <a:t>This slide presents a summary of the ways schools/colleges synergise with this recovery and wellbeing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E8B6-0788-EB4D-B540-A34B2EB4DF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Talk about the work you engaged in with Southwark Champions Group, particularly on developing a whole school approach and the schools journey to date. How this action plan is building on all of the work achieved so far with the PSHE/RES PE curriculum and all of the work on targeted approaches to MHWB and how to further embed a whole school approach across both schools.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0296-7304-4209-8955-65E8573A16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9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354C7-71D2-4CAA-9350-AAC7F2B3522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0CF1-6316-024E-94D7-EEFDA079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D5894B-843F-784F-BFA5-A7A02DDE86C8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2BD76-CD08-FC43-BC54-FA0BF14A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BF81-47A3-504B-A87B-55A3AB76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B25B4-156E-9748-91C5-0D0072505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04833-78E4-4B45-8777-EAC87A19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91B082-8854-6043-BC45-E3DE784822CD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FAB3-5777-B545-A336-53C94928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9204F-2927-3B47-BCDD-6B86E71C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388B41-3CFB-6646-A794-068F20896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5AB3-6400-5C41-BFA8-5BDB5E2B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F1CE4-683E-0A40-9EDF-0F916E002B95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AC9D-046B-A943-856B-D119DE7E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5B8D-28CF-454B-9C05-F7401A03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46C5A9-0380-8D4F-98C7-1649822A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0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2C48B-039C-F645-976E-D1229600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7B92FE-0461-164D-B75F-6846B60F3CAC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DED2-83C1-9143-80E9-C90D52D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DE1C-2675-8949-A4A4-28214C4B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B207B5-A5F7-BE4D-815B-67AF22C6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CF75-EC18-C249-B599-7496B362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D8F91-5CB0-434F-A7D6-7059FB8D8BD4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50C0-7D74-7847-92C7-D64C94AD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5AF4E-0B91-3D4F-AF38-07555FB6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9A5171-399D-EB40-8C5D-5EEFFC1C5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51992-4D83-8B4B-A2C1-E22EF89F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1942D4-7AFB-6641-ABF1-76060EB8FDE3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B899B-7E36-6147-B106-97196DF5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9C529-E716-DA42-AA8C-2E751039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91CC84-F2BE-494D-A374-DDB4D62DA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2F5DD-26CA-4F46-9896-9EFFF9FB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540313-897F-774F-8D44-0E440CD1690B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5A0F9-E76F-794B-AAED-0EDE081D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5CDFC-B198-BE47-881A-DD4DE7E5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F4A0E1-19ED-134B-9B8F-7C16D48E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897EB-022A-0C4C-B184-D99ACC5C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540D26-16BB-684D-96AA-71047FA11B5F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B07E3-BE26-D044-81D6-07ECDBD5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D815A-B4C6-5A49-A9D3-248EC1E2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934F0-B98C-CE4D-83A8-9118C552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43B6A-DE7C-E44D-A334-93A24E2A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03FA1A-60CE-8546-94A3-DC6A0C6A3268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2CDC1-ABFE-B146-8F76-767F864E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D17E-7F33-FE4F-8F9D-5700FCC1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E7D255-AB99-3245-A70E-12F0A5087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05427-278C-4244-9C20-640DE30D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A0515D-3437-2745-8184-EF33CFF26FE0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7559E-055B-3F49-AA14-4FD90BE2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37FE4-BCF0-944F-8190-2280DA03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B49F14-A081-C048-A5E8-F6075D27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B1812-DAEC-A54D-9D2C-282E9D32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A562D9-1982-4040-B546-AAB35678CD5D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F5104-9840-B54F-910F-2CD0CE3A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7A80E-43A9-344A-BD73-DEE37E40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6E5666-7546-0A45-9E7E-43F8C37B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AA538531-A9A9-9840-B27F-B0495ECFC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692150"/>
            <a:ext cx="105156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7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8F82FE-D65C-9043-9213-6A15B02C18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15" y="5837382"/>
            <a:ext cx="19065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outhwarkLogoCOL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60" y="5837382"/>
            <a:ext cx="1368021" cy="62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, company name&#10;&#10;Description automatically generated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5" y="5911273"/>
            <a:ext cx="1273262" cy="773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s.southwark.gov.uk/pshe-healthy-schools/imha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story.org.uk/" TargetMode="External"/><Relationship Id="rId3" Type="http://schemas.openxmlformats.org/officeDocument/2006/relationships/hyperlink" Target="https://schools.southwark.gov.uk/professional-development/whole-staff-training-trauma-and-mental-health-informed-schools-communities" TargetMode="External"/><Relationship Id="rId7" Type="http://schemas.openxmlformats.org/officeDocument/2006/relationships/hyperlink" Target="https://www.blackhistorymonth.org.uk/" TargetMode="External"/><Relationship Id="rId2" Type="http://schemas.openxmlformats.org/officeDocument/2006/relationships/hyperlink" Target="https://schools.southwark.gov.uk/professional-development/youth-mental-health-first-ai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cammegh@kooth.com" TargetMode="External"/><Relationship Id="rId5" Type="http://schemas.openxmlformats.org/officeDocument/2006/relationships/hyperlink" Target="https://pshe-association.org.uk/resource/planning-framework-pupils-with-send" TargetMode="External"/><Relationship Id="rId4" Type="http://schemas.openxmlformats.org/officeDocument/2006/relationships/hyperlink" Target="https://schools.southwark.gov.uk/professional-development/building-resilience-through-social-and-emotional-learning" TargetMode="External"/><Relationship Id="rId9" Type="http://schemas.openxmlformats.org/officeDocument/2006/relationships/hyperlink" Target="https://anti-bullyingalliance.org.uk/anti-bullying-week?gclid=CjwKCAjwvNaYBhA3EiwACgndgk_-8Cjg2_1HhXbxu39-5ihjx9ngBqhCGVCgbZmKELQ7jnL8mgAEfBoCWCAQAvD_Bw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schools.southwark.gov.uk/pshe-healthy-schools/imha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southwark.gov.uk/pshe-healthy-schools/imhars-abou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s.southwark.gov.uk/pshe-healthy-schools/imha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AB66452-BB8A-6640-92E2-2DB423675F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9D530312-8D95-6046-B15E-1A0EB8268B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Picture 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211F181-F6D0-4A47-89BF-16E88337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87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>
            <a:extLst>
              <a:ext uri="{FF2B5EF4-FFF2-40B4-BE49-F238E27FC236}">
                <a16:creationId xmlns:a16="http://schemas.microsoft.com/office/drawing/2014/main" id="{400DCC1A-AB28-F64A-B75E-AF4DF28F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3" y="913683"/>
            <a:ext cx="1183178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alt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GB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</a:t>
            </a:r>
            <a:r>
              <a:rPr lang="en-GB" alt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in Schools/Colleges (</a:t>
            </a:r>
            <a:r>
              <a:rPr lang="en-GB" altLang="en-US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IMHARS</a:t>
            </a:r>
            <a:r>
              <a:rPr lang="en-GB" alt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3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3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whole </a:t>
            </a:r>
            <a:r>
              <a:rPr lang="en-GB" sz="3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school/college, inclusive </a:t>
            </a:r>
            <a:r>
              <a:rPr lang="en-GB" sz="3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GB" sz="3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</a:t>
            </a:r>
            <a:r>
              <a:rPr lang="en-GB" sz="3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success </a:t>
            </a:r>
            <a:r>
              <a:rPr lang="en-GB" sz="3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sz="3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collaboration and partnership</a:t>
            </a:r>
            <a:endParaRPr lang="en-GB" altLang="en-US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Subtitle 2">
            <a:extLst>
              <a:ext uri="{FF2B5EF4-FFF2-40B4-BE49-F238E27FC236}">
                <a16:creationId xmlns:a16="http://schemas.microsoft.com/office/drawing/2014/main" id="{C9E88A0B-7A46-5847-AF6D-D1AE37B9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3" y="3607529"/>
            <a:ext cx="10125075" cy="14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lee.souter@southwark.gov.uk</a:t>
            </a:r>
          </a:p>
          <a:p>
            <a:pPr defTabSz="914400" eaLnBrk="1" hangingPunct="1"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learningandachievement@southwark.gov.uk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22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3768-AE73-4422-912F-58669FC3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5" y="82412"/>
            <a:ext cx="12070164" cy="1133693"/>
          </a:xfrm>
        </p:spPr>
        <p:txBody>
          <a:bodyPr>
            <a:noAutofit/>
          </a:bodyPr>
          <a:lstStyle/>
          <a:p>
            <a:r>
              <a:rPr lang="en-GB" sz="4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IMHARS Champions: school for </a:t>
            </a:r>
            <a:r>
              <a:rPr lang="en-GB" sz="4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collaboration </a:t>
            </a:r>
            <a:r>
              <a:rPr lang="en-GB" sz="4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4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77DAA6-1B07-4439-BD3B-B2720E81B67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45" y="978329"/>
          <a:ext cx="11525218" cy="547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ontact a support group. | Wilmslow Health Cent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96" y="2419918"/>
            <a:ext cx="2419924" cy="16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3182" y="275358"/>
            <a:ext cx="11861800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  <a:r>
              <a:rPr lang="en-GB" alt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Stories, Celebration &amp; Closing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181" y="1536122"/>
            <a:ext cx="11547763" cy="275878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endParaRPr lang="en-GB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140" y="1578987"/>
            <a:ext cx="11250427" cy="2577378"/>
          </a:xfrm>
        </p:spPr>
        <p:txBody>
          <a:bodyPr/>
          <a:lstStyle/>
          <a:p>
            <a:pPr marL="0" indent="0" defTabSz="914400" eaLnBrk="1" hangingPunct="1">
              <a:buNone/>
              <a:defRPr/>
            </a:pP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IMHARS films:</a:t>
            </a:r>
          </a:p>
          <a:p>
            <a:pPr marL="0" indent="0" defTabSz="914400" eaLnBrk="1" hangingPunct="1">
              <a:buNone/>
              <a:defRPr/>
            </a:pPr>
            <a:endParaRPr lang="en-GB" altLang="en-US" sz="4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https://schools.southwark.gov.uk/pshe-healthy-schools/imhars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hangingPunct="1">
              <a:buNone/>
              <a:defRPr/>
            </a:pP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20073" y="10825"/>
            <a:ext cx="11988800" cy="1008063"/>
          </a:xfrm>
        </p:spPr>
        <p:txBody>
          <a:bodyPr/>
          <a:lstStyle/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PSHE &amp; Wellbeing Education </a:t>
            </a:r>
            <a:endParaRPr lang="en-GB"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30" y="1018888"/>
            <a:ext cx="5864128" cy="47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" y="0"/>
            <a:ext cx="11752446" cy="6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57" y="603111"/>
            <a:ext cx="12045152" cy="561783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</a:t>
            </a:r>
            <a:r>
              <a:rPr lang="en-GB" sz="36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 -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“Tackling &amp; Preventing Inequalities” and “Promoting Inclusion, Diversity &amp; Equalities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(SST)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- IMHARS materials, Framework &amp; Guidance, curriculum framework development &amp; films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schools-led collaborations, launch of “Resilient Families Programme”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coaching &amp; professional supervision pilot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&amp; new WB First support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schools-led collaborations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(e.g. QA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process, special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projects, new Learning Hub, new resilience programmes,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494" y="-113426"/>
            <a:ext cx="11647054" cy="719138"/>
          </a:xfrm>
          <a:prstGeom prst="rect">
            <a:avLst/>
          </a:prstGeom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l" defTabSz="914400" eaLnBrk="1" hangingPunct="1"/>
            <a:r>
              <a:rPr lang="en-US" altLang="en-US" sz="3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&amp; priorities</a:t>
            </a:r>
            <a:endParaRPr lang="en-GB" alt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57" y="870961"/>
            <a:ext cx="12045152" cy="487405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</a:t>
            </a:r>
            <a:r>
              <a:rPr lang="en-GB" sz="43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threads - </a:t>
            </a: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“Tackling &amp; Preventing Inequalities” and “Promoting Inclusion, Diversity &amp; Equalities</a:t>
            </a: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(SST)</a:t>
            </a:r>
            <a:endParaRPr lang="en-GB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funding &amp; </a:t>
            </a: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Special Projects (e.g. prevention focus in EYs &amp; Family Hubs, SEND, </a:t>
            </a:r>
            <a:r>
              <a:rPr lang="en-GB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Centres of 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Excellence)</a:t>
            </a:r>
            <a:endParaRPr lang="en-GB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PA/fitness/PE/Sports offer for </a:t>
            </a:r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Bespoke training/CPD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4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DfE’s</a:t>
            </a: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300" b="1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GB" sz="4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GB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GB" sz="4300" i="1" dirty="0">
                <a:latin typeface="Arial" panose="020B0604020202020204" pitchFamily="34" charset="0"/>
                <a:cs typeface="Arial" panose="020B0604020202020204" pitchFamily="34" charset="0"/>
              </a:rPr>
              <a:t>of integrated working to promote rapid and better access to </a:t>
            </a:r>
            <a:r>
              <a:rPr lang="en-GB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GB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 of outcome measures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GB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494" y="-113426"/>
            <a:ext cx="11647054" cy="719138"/>
          </a:xfrm>
          <a:prstGeom prst="rect">
            <a:avLst/>
          </a:prstGeom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l" defTabSz="914400" eaLnBrk="1" hangingPunct="1"/>
            <a:r>
              <a:rPr lang="en-US" altLang="en-US" sz="3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&amp; priorities</a:t>
            </a:r>
            <a:endParaRPr lang="en-GB" alt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55" y="908701"/>
            <a:ext cx="12127345" cy="5071167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First Aid (MHFA) 2 Day Course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Book your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place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Whole Staff Training: Trauma and Mental Health-Informed Schools &amp; Communities,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Nov,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Resilience Through Social &amp; Emotional Learning,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Nov, 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Register here</a:t>
            </a:r>
            <a:endParaRPr lang="en-GB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Free Subscription to PSHE Association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&amp; </a:t>
            </a:r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Planning </a:t>
            </a:r>
            <a:r>
              <a:rPr lang="en-GB" sz="2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Framework for Pupils with SEND (pshe-association.org.uk</a:t>
            </a:r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)</a:t>
            </a:r>
            <a:endParaRPr lang="en-GB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including digital assets to share on your social media pages at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promote.kooth.com    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Eleanor Cammegh - 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ecammegh@kooth.com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Black History Month in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-for resources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that you can use for teaching or learning: 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Black History Month 2022 - Time for Change: Action Not Words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Historical Association – the UK national charity for 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history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Anti-Bullying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-Mon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14th - Friday 18th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Nov,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with the theme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Reach Out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Find out more 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here</a:t>
            </a:r>
            <a:endParaRPr lang="en-GB" sz="2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55" y="127579"/>
            <a:ext cx="12034981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sz="3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GB" altLang="en-US" sz="3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GB" altLang="en-US" sz="3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382" y="905165"/>
            <a:ext cx="11250427" cy="5043053"/>
          </a:xfrm>
        </p:spPr>
        <p:txBody>
          <a:bodyPr/>
          <a:lstStyle/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“Wellbeing First IMHARS” two-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timeslot for a “support visit”, sign up (see staff)</a:t>
            </a:r>
          </a:p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 &amp; IMHARS funding – wave 5 &amp; innovations funding</a:t>
            </a:r>
          </a:p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Collaborations, partnerships &amp; networks </a:t>
            </a:r>
          </a:p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 CPD &amp; training offer</a:t>
            </a:r>
          </a:p>
          <a:p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IMHARS films, plus support with “creating your own IMHARS films”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new “Wellbeing First”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resources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schools.southwark.gov.uk/pshe-healthy-schools/imhars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homework – one-hour of pure happiness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r>
              <a:rPr lang="en-US" altLang="en-US" dirty="0"/>
              <a:t>x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6382" y="118343"/>
            <a:ext cx="10515600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takeaways…sustainability</a:t>
            </a:r>
          </a:p>
        </p:txBody>
      </p:sp>
      <p:pic>
        <p:nvPicPr>
          <p:cNvPr id="4" name="Picture 2" descr="Contact a support group. | Wilmslow Health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133" y="4618182"/>
            <a:ext cx="1565497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4873" y="260351"/>
            <a:ext cx="11194472" cy="10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Looking after yourself</a:t>
            </a:r>
            <a:endParaRPr lang="en-GB" altLang="en-US" sz="40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cs typeface="Arial" panose="020B0604020202020204" pitchFamily="34" charset="0"/>
              </a:rPr>
              <a:t>Just </a:t>
            </a:r>
            <a:r>
              <a:rPr lang="en-GB" sz="2800" dirty="0">
                <a:cs typeface="Arial" panose="020B0604020202020204" pitchFamily="34" charset="0"/>
              </a:rPr>
              <a:t>as you would on an aircraft, ensure that you put the oxygen mask on yourself, before trying to support everyone else. </a:t>
            </a:r>
            <a:endParaRPr lang="en-GB" sz="2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2800" dirty="0" smtClean="0">
                <a:cs typeface="Arial" panose="020B0604020202020204" pitchFamily="34" charset="0"/>
              </a:rPr>
              <a:t>If </a:t>
            </a:r>
            <a:r>
              <a:rPr lang="en-GB" sz="2800" dirty="0">
                <a:cs typeface="Arial" panose="020B0604020202020204" pitchFamily="34" charset="0"/>
              </a:rPr>
              <a:t>you are not emotionally well and resilient, you cannot look after anyone else.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altLang="en-US" sz="2000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36738" y="346075"/>
            <a:ext cx="4106862" cy="1930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4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cs typeface="Arial" charset="0"/>
            </a:endParaRPr>
          </a:p>
          <a:p>
            <a:pPr eaLnBrk="1" hangingPunct="1">
              <a:defRPr/>
            </a:pPr>
            <a:endParaRPr lang="en-US" altLang="en-US" kern="0" dirty="0"/>
          </a:p>
        </p:txBody>
      </p:sp>
      <p:pic>
        <p:nvPicPr>
          <p:cNvPr id="4" name="Picture 3" descr="Putting On Your Own Oxygen Mask First - Whole Self Therap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72" y="3048000"/>
            <a:ext cx="8022392" cy="2708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984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3182" y="275358"/>
            <a:ext cx="10515600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Celebration – Awards Ceremony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181" y="1536122"/>
            <a:ext cx="11547763" cy="275878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endParaRPr lang="en-GB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140" y="1578987"/>
            <a:ext cx="11250427" cy="4073668"/>
          </a:xfrm>
        </p:spPr>
        <p:txBody>
          <a:bodyPr/>
          <a:lstStyle/>
          <a:p>
            <a:pPr marL="0" indent="0" defTabSz="914400" eaLnBrk="1" hangingPunct="1">
              <a:buNone/>
              <a:defRPr/>
            </a:pP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 </a:t>
            </a:r>
            <a:r>
              <a:rPr lang="en-GB" altLang="en-US" sz="4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Tilson</a:t>
            </a: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 Adviser for Southwark SELA Team</a:t>
            </a:r>
            <a:endParaRPr lang="en-GB" altLang="en-US" sz="4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hangingPunct="1">
              <a:buNone/>
              <a:defRPr/>
            </a:pPr>
            <a:endParaRPr lang="en-GB" altLang="en-US" sz="4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5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2582864" y="695325"/>
            <a:ext cx="78311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GB" altLang="en-US" sz="4800">
              <a:solidFill>
                <a:srgbClr val="558ED5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8036213" y="370900"/>
            <a:ext cx="3943350" cy="5400675"/>
          </a:xfrm>
          <a:prstGeom prst="cloudCallout">
            <a:avLst>
              <a:gd name="adj1" fmla="val -63282"/>
              <a:gd name="adj2" fmla="val -1974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What qualities would you want </a:t>
            </a:r>
            <a:r>
              <a:rPr lang="en-US" alt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child to </a:t>
            </a: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have by the time </a:t>
            </a:r>
            <a:r>
              <a:rPr lang="en-US" alt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leave </a:t>
            </a: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your school?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14" y="724186"/>
            <a:ext cx="46593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ELA Logo (hi res - print) 300dp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3" y="605498"/>
            <a:ext cx="2142891" cy="954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81413" y="1721970"/>
            <a:ext cx="258617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lives </a:t>
            </a:r>
            <a:r>
              <a:rPr lang="en-GB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lang="en-GB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60062" y="126999"/>
            <a:ext cx="8785225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Schools Bronze Award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76" y="1189764"/>
            <a:ext cx="5256213" cy="4195035"/>
          </a:xfrm>
        </p:spPr>
        <p:txBody>
          <a:bodyPr/>
          <a:lstStyle/>
          <a:p>
            <a:pPr lvl="1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Michael Faraday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  <a:p>
            <a:pPr lvl="1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Keats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  <a:p>
            <a:pPr lvl="1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Ivydale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  <a:p>
            <a:pPr lvl="1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Riverside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</a:p>
        </p:txBody>
      </p:sp>
      <p:pic>
        <p:nvPicPr>
          <p:cNvPr id="5124" name="Picture 1" descr="HSP_low_res_Southw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6" y="1620119"/>
            <a:ext cx="34163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60062" y="126999"/>
            <a:ext cx="8785225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Schools </a:t>
            </a:r>
            <a:r>
              <a:rPr lang="en-GB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76" y="1580026"/>
            <a:ext cx="6219824" cy="3790260"/>
          </a:xfrm>
        </p:spPr>
        <p:txBody>
          <a:bodyPr/>
          <a:lstStyle/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Bellenden Primary School</a:t>
            </a:r>
          </a:p>
          <a:p>
            <a:pPr lvl="1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Heber Primary School</a:t>
            </a:r>
          </a:p>
          <a:p>
            <a:pPr lvl="1"/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Faraday Primary School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1" descr="HSP_low_res_Southw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6" y="1620119"/>
            <a:ext cx="34163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99" y="169140"/>
            <a:ext cx="8785225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Schools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Award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2348" y="1895061"/>
            <a:ext cx="5329238" cy="1563756"/>
          </a:xfrm>
        </p:spPr>
        <p:txBody>
          <a:bodyPr/>
          <a:lstStyle/>
          <a:p>
            <a:pPr marL="457200" lvl="1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Heber Primary School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" descr="HSP_low_res_Southw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1" y="1653958"/>
            <a:ext cx="34163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80748" y="1334292"/>
            <a:ext cx="6403252" cy="3717996"/>
          </a:xfrm>
        </p:spPr>
        <p:txBody>
          <a:bodyPr/>
          <a:lstStyle/>
          <a:p>
            <a:pPr lvl="1"/>
            <a:r>
              <a:rPr lang="en-GB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Beormund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School</a:t>
            </a:r>
          </a:p>
          <a:p>
            <a:pPr lvl="1"/>
            <a:endParaRPr lang="en-GB" sz="32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Joseph's Camberwell Catholic Schools'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</a:p>
          <a:p>
            <a:pPr lvl="1"/>
            <a:endParaRPr lang="en-GB" sz="32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Rye Oak Primary School</a:t>
            </a:r>
          </a:p>
        </p:txBody>
      </p:sp>
      <p:pic>
        <p:nvPicPr>
          <p:cNvPr id="5" name="Picture 4" descr="C:\Users\LSouter\AppData\Local\Temp\Temp2_Wellbeing LOGOS.zip\Wellbeing LOGOS\WF strapline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4" y="1828806"/>
            <a:ext cx="4082502" cy="2782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/>
          </p:cNvPr>
          <p:cNvSpPr txBox="1">
            <a:spLocks noChangeArrowheads="1"/>
          </p:cNvSpPr>
          <p:nvPr/>
        </p:nvSpPr>
        <p:spPr>
          <a:xfrm>
            <a:off x="241590" y="333591"/>
            <a:ext cx="8785225" cy="1143001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Steps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(Enhanced)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15481" y="172025"/>
            <a:ext cx="878522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Enhanced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2348" y="448887"/>
            <a:ext cx="6504852" cy="5342313"/>
          </a:xfrm>
        </p:spPr>
        <p:txBody>
          <a:bodyPr/>
          <a:lstStyle/>
          <a:p>
            <a:pPr lvl="1"/>
            <a:r>
              <a:rPr lang="en-GB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Beormund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School</a:t>
            </a:r>
          </a:p>
          <a:p>
            <a:pPr marL="457200" lvl="1" indent="0">
              <a:buNone/>
            </a:pPr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Hills with St Mary's &amp; St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Paul's</a:t>
            </a:r>
          </a:p>
          <a:p>
            <a:pPr lvl="1"/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Rotherhithe Primary School</a:t>
            </a:r>
          </a:p>
          <a:p>
            <a:pPr lvl="1"/>
            <a:endParaRPr lang="en-GB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Southwark Park Primary School</a:t>
            </a:r>
          </a:p>
          <a:p>
            <a:pPr lvl="1"/>
            <a:endParaRPr lang="en-GB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 Girls’ Academy East Dulwich</a:t>
            </a:r>
          </a:p>
          <a:p>
            <a:pPr marL="457200" lvl="1" indent="0">
              <a:buNone/>
            </a:pPr>
            <a:endParaRPr lang="en-GB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LSouter\AppData\Local\Temp\Temp2_Wellbeing LOGOS.zip\Wellbeing LOGOS\WF strapline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4" y="1828806"/>
            <a:ext cx="4082502" cy="278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2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533231" y="175491"/>
            <a:ext cx="9192204" cy="774561"/>
          </a:xfrm>
        </p:spPr>
        <p:txBody>
          <a:bodyPr/>
          <a:lstStyle/>
          <a:p>
            <a:pPr algn="l"/>
            <a:r>
              <a:rPr lang="en-US" alt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Remain </a:t>
            </a:r>
            <a:r>
              <a:rPr lang="en-US" alt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inspired..courtesy</a:t>
            </a:r>
            <a:r>
              <a:rPr lang="en-US" alt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of James Baldwin</a:t>
            </a:r>
            <a:endParaRPr lang="en-GB" alt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025" y="1125538"/>
            <a:ext cx="9036050" cy="5256212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pPr algn="l">
              <a:defRPr/>
            </a:pPr>
            <a:endParaRPr lang="en-GB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7114"/>
            <a:ext cx="9144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55" y="609197"/>
            <a:ext cx="12127345" cy="57350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“Improving Mental Health &amp; Resilience in Schools”,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aligned to Council’s Plan and H&amp;WB Board’s Ambition</a:t>
            </a: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700" i="1" dirty="0">
                <a:latin typeface="Arial" panose="020B0604020202020204" pitchFamily="34" charset="0"/>
                <a:cs typeface="Arial" panose="020B0604020202020204" pitchFamily="34" charset="0"/>
              </a:rPr>
              <a:t>100% of Southwark children and young people get access to emotional wellbeing or mental health services so that the need (and waiting times) for specialist services is reduced; and to ensure that children and young people (and their families) who must wait for specialist services are well supported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aim</a:t>
            </a:r>
            <a:r>
              <a:rPr lang="en-GB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One overarching aim is to build resilience through schools so that: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-children and young people can cope with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life challenges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and,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-by ensuring more children live in stronger families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We aim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deliver a sustainable, universal infrastructure across all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schools.</a:t>
            </a:r>
            <a:endParaRPr lang="en-US" altLang="en-US" sz="2700" dirty="0"/>
          </a:p>
          <a:p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5477" y="35215"/>
            <a:ext cx="11242963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IMHARS 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Programme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en-GB" alt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3647" y="5636439"/>
            <a:ext cx="2393980" cy="11911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10,000 vulnerable residents called to check support needs"/>
          <p:cNvSpPr txBox="1"/>
          <p:nvPr/>
        </p:nvSpPr>
        <p:spPr>
          <a:xfrm>
            <a:off x="1278005" y="1359825"/>
            <a:ext cx="284569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chemeClr val="accent3">
                    <a:lumMod val="75000"/>
                  </a:schemeClr>
                </a:solidFill>
                <a:latin typeface="Frutiger"/>
                <a:cs typeface="Arial" panose="020B0604020202020204" pitchFamily="34" charset="0"/>
              </a:rPr>
              <a:t>350+</a:t>
            </a:r>
            <a:r>
              <a:rPr sz="2000" dirty="0">
                <a:solidFill>
                  <a:schemeClr val="accent3">
                    <a:lumMod val="75000"/>
                  </a:schemeClr>
                </a:solidFill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Mental Health First Aiders across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Frutiger"/>
                <a:cs typeface="Arial" panose="020B0604020202020204" pitchFamily="34" charset="0"/>
              </a:rPr>
              <a:t>95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 schools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87" name="8,000 food packages delivered to vulnerable residents"/>
          <p:cNvSpPr txBox="1"/>
          <p:nvPr/>
        </p:nvSpPr>
        <p:spPr>
          <a:xfrm>
            <a:off x="1217393" y="2344496"/>
            <a:ext cx="2446234" cy="149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utiger"/>
                <a:cs typeface="Arial" panose="020B0604020202020204" pitchFamily="34" charset="0"/>
              </a:rPr>
              <a:t>103</a:t>
            </a:r>
            <a:r>
              <a:rPr sz="3000" dirty="0"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schools have received IMHARS funding and/or have a Mental Health First Aider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88" name="281 rough sleepers housed"/>
          <p:cNvSpPr txBox="1"/>
          <p:nvPr/>
        </p:nvSpPr>
        <p:spPr>
          <a:xfrm>
            <a:off x="4620115" y="2580023"/>
            <a:ext cx="3313922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rgbClr val="E62633"/>
                </a:solidFill>
                <a:latin typeface="Frutiger"/>
                <a:cs typeface="Arial" panose="020B0604020202020204" pitchFamily="34" charset="0"/>
              </a:rPr>
              <a:t>100%</a:t>
            </a:r>
            <a:r>
              <a:rPr sz="2500" dirty="0">
                <a:solidFill>
                  <a:srgbClr val="E62633"/>
                </a:solidFill>
                <a:latin typeface="Frutiger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Frutiger"/>
                <a:cs typeface="Arial" panose="020B0604020202020204" pitchFamily="34" charset="0"/>
              </a:rPr>
              <a:t>of schools have engaged with Southwark’s Wellbeing </a:t>
            </a:r>
            <a:r>
              <a:rPr lang="en-GB" sz="1700" dirty="0" smtClean="0">
                <a:solidFill>
                  <a:srgbClr val="000000"/>
                </a:solidFill>
                <a:latin typeface="Frutiger"/>
                <a:cs typeface="Arial" panose="020B0604020202020204" pitchFamily="34" charset="0"/>
              </a:rPr>
              <a:t>First IMHARS </a:t>
            </a:r>
            <a:r>
              <a:rPr lang="en-GB" sz="1700" dirty="0">
                <a:solidFill>
                  <a:srgbClr val="000000"/>
                </a:solidFill>
                <a:latin typeface="Frutiger"/>
                <a:cs typeface="Arial" panose="020B0604020202020204" pitchFamily="34" charset="0"/>
              </a:rPr>
              <a:t>programme and wider offer</a:t>
            </a:r>
            <a:endParaRPr sz="1700" dirty="0">
              <a:solidFill>
                <a:srgbClr val="00000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89" name="130 parks and open spaces kept open for exercise"/>
          <p:cNvSpPr txBox="1"/>
          <p:nvPr/>
        </p:nvSpPr>
        <p:spPr>
          <a:xfrm>
            <a:off x="8723578" y="1075690"/>
            <a:ext cx="3409364" cy="1667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rgbClr val="FFC000"/>
                </a:solidFill>
                <a:latin typeface="Frutiger"/>
                <a:cs typeface="Arial" panose="020B0604020202020204" pitchFamily="34" charset="0"/>
              </a:rPr>
              <a:t>92</a:t>
            </a:r>
            <a:r>
              <a:rPr sz="2000" dirty="0"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schools received funding to improve mental health &amp;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resilience in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schools, 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Frutiger"/>
                <a:cs typeface="Arial" panose="020B0604020202020204" pitchFamily="34" charset="0"/>
              </a:rPr>
              <a:t>benefiting over 30,000+ pupils across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Frutiger"/>
                <a:sym typeface="Frutiger"/>
              </a:rPr>
              <a:t>5 nursery, 64 primary, 6 special and 17 secondary schools 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90" name="78 schools open for children of key workers and vulnerable children"/>
          <p:cNvSpPr txBox="1"/>
          <p:nvPr/>
        </p:nvSpPr>
        <p:spPr>
          <a:xfrm>
            <a:off x="5362750" y="4237667"/>
            <a:ext cx="3042305" cy="142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rgbClr val="01ADE9"/>
                </a:solidFill>
                <a:latin typeface="Frutiger"/>
                <a:cs typeface="Arial" panose="020B0604020202020204" pitchFamily="34" charset="0"/>
              </a:rPr>
              <a:t>101</a:t>
            </a:r>
            <a:r>
              <a:rPr sz="2000" dirty="0"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delegates from 48 schools have participated in “Wellbeing First IMHARS” training/CPD/workshops during 21/22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91" name="1.5 million bin collections on time"/>
          <p:cNvSpPr txBox="1"/>
          <p:nvPr/>
        </p:nvSpPr>
        <p:spPr>
          <a:xfrm>
            <a:off x="9341546" y="4439186"/>
            <a:ext cx="2748860" cy="142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rgbClr val="FF6319"/>
                </a:solidFill>
                <a:latin typeface="Frutiger"/>
                <a:cs typeface="Arial" panose="020B0604020202020204" pitchFamily="34" charset="0"/>
              </a:rPr>
              <a:t>20</a:t>
            </a:r>
            <a:r>
              <a:rPr lang="en-GB" sz="20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Headteachers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 have participated in leadership coaching to support school effectiveness during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21/22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92" name="£56 million in grants distributed to local businesses"/>
          <p:cNvSpPr txBox="1"/>
          <p:nvPr/>
        </p:nvSpPr>
        <p:spPr>
          <a:xfrm>
            <a:off x="9199418" y="2830611"/>
            <a:ext cx="2852480" cy="162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200" dirty="0">
                <a:solidFill>
                  <a:srgbClr val="006AB4"/>
                </a:solidFill>
                <a:latin typeface="Frutiger"/>
                <a:cs typeface="Arial" panose="020B0604020202020204" pitchFamily="34" charset="0"/>
              </a:rPr>
              <a:t>85+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schools have </a:t>
            </a:r>
            <a:r>
              <a:rPr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achieved Southwark’s “Wellbeing First IMHARS” or Healthy Schools London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awards,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with </a:t>
            </a:r>
            <a:r>
              <a:rPr lang="en-GB" sz="1600" dirty="0" smtClean="0">
                <a:solidFill>
                  <a:srgbClr val="006AB4"/>
                </a:solidFill>
                <a:latin typeface="Frutiger"/>
                <a:cs typeface="Arial" panose="020B0604020202020204" pitchFamily="34" charset="0"/>
              </a:rPr>
              <a:t>25</a:t>
            </a:r>
            <a:r>
              <a:rPr lang="en-GB" sz="1600" dirty="0">
                <a:solidFill>
                  <a:srgbClr val="006AB4"/>
                </a:solidFill>
                <a:latin typeface="Frutiger"/>
                <a:cs typeface="Arial" panose="020B0604020202020204" pitchFamily="34" charset="0"/>
              </a:rPr>
              <a:t>+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with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Enhanced or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Gold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196" name="Our COVID-19 response in numbers:"/>
          <p:cNvSpPr txBox="1"/>
          <p:nvPr/>
        </p:nvSpPr>
        <p:spPr>
          <a:xfrm>
            <a:off x="193964" y="-111544"/>
            <a:ext cx="11857934" cy="124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defTabSz="1706837">
              <a:lnSpc>
                <a:spcPct val="80000"/>
              </a:lnSpc>
              <a:spcBef>
                <a:spcPts val="0"/>
              </a:spcBef>
              <a:defRPr sz="8400" b="1" spc="-168">
                <a:solidFill>
                  <a:srgbClr val="808080"/>
                </a:solidFill>
                <a:latin typeface="Frutiger"/>
                <a:ea typeface="Frutiger"/>
                <a:cs typeface="Frutiger"/>
                <a:sym typeface="Frutiger"/>
              </a:defRPr>
            </a:lvl1pPr>
          </a:lstStyle>
          <a:p>
            <a:r>
              <a:rPr lang="en-GB" sz="4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Mental Health and Resilience in Schools (</a:t>
            </a:r>
            <a:r>
              <a:rPr lang="en-GB" sz="4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IMHARS) Programme – prevention focus</a:t>
            </a:r>
            <a:endParaRPr lang="en-GB" sz="4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£25,000 additional funding to support victims of domestic abuse"/>
          <p:cNvSpPr txBox="1"/>
          <p:nvPr/>
        </p:nvSpPr>
        <p:spPr>
          <a:xfrm>
            <a:off x="1278005" y="4039077"/>
            <a:ext cx="2798074" cy="222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r>
              <a:rPr lang="en-GB" sz="2500" dirty="0">
                <a:solidFill>
                  <a:srgbClr val="F9B000"/>
                </a:solidFill>
                <a:latin typeface="Frutiger"/>
                <a:cs typeface="Arial" panose="020B0604020202020204" pitchFamily="34" charset="0"/>
              </a:rPr>
              <a:t>14</a:t>
            </a:r>
            <a:r>
              <a:rPr sz="2000" dirty="0">
                <a:latin typeface="Frutiger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IMHARS &amp; Healthy Schools Champions supported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30+ </a:t>
            </a:r>
            <a:r>
              <a:rPr lang="en-GB" sz="1600" dirty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schools, through school-to-school work and/or sharing IMHARS </a:t>
            </a:r>
            <a:r>
              <a:rPr lang="en-GB" sz="1600" dirty="0" smtClean="0">
                <a:solidFill>
                  <a:srgbClr val="808080"/>
                </a:solidFill>
                <a:latin typeface="Frutiger"/>
                <a:cs typeface="Arial" panose="020B0604020202020204" pitchFamily="34" charset="0"/>
              </a:rPr>
              <a:t>practice during 21/22</a:t>
            </a:r>
            <a:endParaRPr sz="16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  <a:p>
            <a:pPr marL="152400" defTabSz="228600">
              <a:spcBef>
                <a:spcPts val="0"/>
              </a:spcBef>
              <a:defRPr sz="4000" b="1">
                <a:latin typeface="Frutiger"/>
                <a:ea typeface="Frutiger"/>
                <a:cs typeface="Frutiger"/>
                <a:sym typeface="Frutiger"/>
              </a:defRPr>
            </a:pPr>
            <a:endParaRPr sz="2000" dirty="0">
              <a:solidFill>
                <a:srgbClr val="808080"/>
              </a:solidFill>
              <a:latin typeface="Frutiger"/>
              <a:cs typeface="Arial" panose="020B0604020202020204" pitchFamily="34" charset="0"/>
            </a:endParaRPr>
          </a:p>
        </p:txBody>
      </p:sp>
      <p:sp>
        <p:nvSpPr>
          <p:cNvPr id="24" name="£"/>
          <p:cNvSpPr txBox="1"/>
          <p:nvPr/>
        </p:nvSpPr>
        <p:spPr>
          <a:xfrm>
            <a:off x="8142005" y="1244833"/>
            <a:ext cx="734105" cy="1141098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b">
            <a:normAutofit/>
          </a:bodyPr>
          <a:lstStyle>
            <a:lvl1pPr defTabSz="975335">
              <a:lnSpc>
                <a:spcPct val="10000"/>
              </a:lnSpc>
              <a:spcBef>
                <a:spcPts val="0"/>
              </a:spcBef>
              <a:defRPr sz="16000" b="1" spc="-319">
                <a:solidFill>
                  <a:srgbClr val="F9B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8000" dirty="0"/>
              <a:t>£</a:t>
            </a:r>
          </a:p>
        </p:txBody>
      </p:sp>
      <p:pic>
        <p:nvPicPr>
          <p:cNvPr id="1026" name="Picture 2" descr="Resources · MHFA Eng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" y="1262482"/>
            <a:ext cx="1017104" cy="10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play event - KCMBF Mental Health First Aid (How to Help Adult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19" y="2496704"/>
            <a:ext cx="1355128" cy="14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35184" r="15706" b="38552"/>
          <a:stretch/>
        </p:blipFill>
        <p:spPr>
          <a:xfrm>
            <a:off x="4620114" y="1359825"/>
            <a:ext cx="2710479" cy="1281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13" y="3120800"/>
            <a:ext cx="1410432" cy="854649"/>
          </a:xfrm>
          <a:prstGeom prst="rect">
            <a:avLst/>
          </a:prstGeom>
        </p:spPr>
      </p:pic>
      <p:pic>
        <p:nvPicPr>
          <p:cNvPr id="1030" name="Picture 6" descr="School - Free buildings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" y="4231833"/>
            <a:ext cx="1112385" cy="11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33" y="4699450"/>
            <a:ext cx="1103459" cy="1103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6" y="4268531"/>
            <a:ext cx="1111036" cy="11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770E2-DF2C-46D2-AAA5-3AB2DB42A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4"/>
          <a:stretch/>
        </p:blipFill>
        <p:spPr>
          <a:xfrm>
            <a:off x="0" y="96256"/>
            <a:ext cx="12192000" cy="67617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6DDD09-4368-458E-AAE0-15528C01069D}"/>
              </a:ext>
            </a:extLst>
          </p:cNvPr>
          <p:cNvSpPr/>
          <p:nvPr/>
        </p:nvSpPr>
        <p:spPr>
          <a:xfrm>
            <a:off x="546286" y="1021278"/>
            <a:ext cx="5818888" cy="4197684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C436-4384-0E4A-95C8-401266E2A1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721" y="947388"/>
            <a:ext cx="5570073" cy="43790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</a:t>
            </a: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will retain their wellbeing and resilience</a:t>
            </a: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will need more support to recover.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Whole School/College approach which</a:t>
            </a: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uilds relationships and flexible </a:t>
            </a: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coping </a:t>
            </a: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well as </a:t>
            </a: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renews a sense of agency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alues </a:t>
            </a: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emotional wellbeing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 re-affirms </a:t>
            </a: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and routines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</a:pP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sz="21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 </a:t>
            </a:r>
            <a:r>
              <a:rPr lang="en-GB" sz="2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maximise learning and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7814B-99D9-4892-A654-BC93BCB65DE2}"/>
              </a:ext>
            </a:extLst>
          </p:cNvPr>
          <p:cNvSpPr txBox="1"/>
          <p:nvPr/>
        </p:nvSpPr>
        <p:spPr>
          <a:xfrm>
            <a:off x="6096000" y="655062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(Whole School SEND 2020)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CC24A2-4EBE-4894-9665-E0BC9A3D8CFF}"/>
              </a:ext>
            </a:extLst>
          </p:cNvPr>
          <p:cNvGrpSpPr/>
          <p:nvPr/>
        </p:nvGrpSpPr>
        <p:grpSpPr>
          <a:xfrm>
            <a:off x="0" y="-13"/>
            <a:ext cx="12192000" cy="839972"/>
            <a:chOff x="0" y="-13"/>
            <a:chExt cx="12192000" cy="8399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EB202A-4DE6-466E-ADE2-84EC0871D664}"/>
                </a:ext>
              </a:extLst>
            </p:cNvPr>
            <p:cNvSpPr/>
            <p:nvPr/>
          </p:nvSpPr>
          <p:spPr>
            <a:xfrm>
              <a:off x="0" y="-13"/>
              <a:ext cx="12192000" cy="839972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2F3902-2C78-4B55-92A8-165E7E794B44}"/>
                </a:ext>
              </a:extLst>
            </p:cNvPr>
            <p:cNvSpPr txBox="1"/>
            <p:nvPr/>
          </p:nvSpPr>
          <p:spPr>
            <a:xfrm>
              <a:off x="1532051" y="192501"/>
              <a:ext cx="841035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 smtClean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success…</a:t>
              </a:r>
              <a:endParaRPr lang="en-GB" sz="3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AA9A058-53E4-460D-9DF0-882273522395}"/>
              </a:ext>
            </a:extLst>
          </p:cNvPr>
          <p:cNvSpPr/>
          <p:nvPr/>
        </p:nvSpPr>
        <p:spPr>
          <a:xfrm>
            <a:off x="7011175" y="2295171"/>
            <a:ext cx="2969052" cy="200784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E077A-CE5B-42D3-BCC6-A5FC6D593C40}"/>
              </a:ext>
            </a:extLst>
          </p:cNvPr>
          <p:cNvSpPr txBox="1"/>
          <p:nvPr/>
        </p:nvSpPr>
        <p:spPr>
          <a:xfrm>
            <a:off x="7186559" y="2574518"/>
            <a:ext cx="284777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1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and Colleges truly can be... guiding lighthouses and safe havens in a sea of uncertainty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370B29F-42A5-4A4E-8D80-C5324651F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19" y="1846727"/>
            <a:ext cx="878044" cy="87804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B05F388-63B0-4C8B-B57A-0F4C30060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154889" y="3855699"/>
            <a:ext cx="878044" cy="8780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D47B53-0591-4389-9D67-7AB9534FCE5C}"/>
              </a:ext>
            </a:extLst>
          </p:cNvPr>
          <p:cNvSpPr txBox="1"/>
          <p:nvPr/>
        </p:nvSpPr>
        <p:spPr>
          <a:xfrm>
            <a:off x="-31447" y="6581398"/>
            <a:ext cx="3919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by Théophile Péron on Unsplash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6073" y="6289010"/>
            <a:ext cx="62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Y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A5DF97-21DB-4C71-B756-63A4AED79195}"/>
              </a:ext>
            </a:extLst>
          </p:cNvPr>
          <p:cNvGrpSpPr/>
          <p:nvPr/>
        </p:nvGrpSpPr>
        <p:grpSpPr>
          <a:xfrm>
            <a:off x="-31447" y="-13"/>
            <a:ext cx="12223447" cy="6858410"/>
            <a:chOff x="-31447" y="-13"/>
            <a:chExt cx="12223447" cy="68584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2D9AE1-5ED8-42E9-8D5D-8C8C0374D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404"/>
            <a:stretch/>
          </p:blipFill>
          <p:spPr>
            <a:xfrm>
              <a:off x="0" y="96256"/>
              <a:ext cx="12192000" cy="67617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F2096E-FCDA-489D-8F5A-607EB0AE5A89}"/>
                </a:ext>
              </a:extLst>
            </p:cNvPr>
            <p:cNvSpPr/>
            <p:nvPr/>
          </p:nvSpPr>
          <p:spPr>
            <a:xfrm>
              <a:off x="740174" y="1878889"/>
              <a:ext cx="2969052" cy="199526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33EEC0-BA48-444E-89BC-15B96D285229}"/>
                </a:ext>
              </a:extLst>
            </p:cNvPr>
            <p:cNvGrpSpPr/>
            <p:nvPr/>
          </p:nvGrpSpPr>
          <p:grpSpPr>
            <a:xfrm>
              <a:off x="0" y="-13"/>
              <a:ext cx="12192000" cy="839972"/>
              <a:chOff x="0" y="-13"/>
              <a:chExt cx="12192000" cy="83997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EA2764-F81B-48FA-B625-635D26FFA7DD}"/>
                  </a:ext>
                </a:extLst>
              </p:cNvPr>
              <p:cNvSpPr/>
              <p:nvPr/>
            </p:nvSpPr>
            <p:spPr>
              <a:xfrm>
                <a:off x="0" y="-13"/>
                <a:ext cx="12192000" cy="839972"/>
              </a:xfrm>
              <a:prstGeom prst="rect">
                <a:avLst/>
              </a:prstGeom>
              <a:solidFill>
                <a:srgbClr val="407E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91AAC-9C32-4795-BACB-CB7DD859B9C7}"/>
                  </a:ext>
                </a:extLst>
              </p:cNvPr>
              <p:cNvSpPr txBox="1"/>
              <p:nvPr/>
            </p:nvSpPr>
            <p:spPr>
              <a:xfrm>
                <a:off x="1778152" y="192501"/>
                <a:ext cx="84103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Schools/Colleges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698195-6D09-48A3-BAF4-A8CA1B727A64}"/>
                </a:ext>
              </a:extLst>
            </p:cNvPr>
            <p:cNvSpPr/>
            <p:nvPr/>
          </p:nvSpPr>
          <p:spPr>
            <a:xfrm>
              <a:off x="3981946" y="1866304"/>
              <a:ext cx="2969052" cy="2007846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DDFDE0-4F3E-4974-BCB2-268E8D088909}"/>
                </a:ext>
              </a:extLst>
            </p:cNvPr>
            <p:cNvSpPr txBox="1"/>
            <p:nvPr/>
          </p:nvSpPr>
          <p:spPr>
            <a:xfrm>
              <a:off x="4449400" y="2403568"/>
              <a:ext cx="23341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…are engines of growth in time of turmoil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6A2455-45FA-4CD9-88F0-A6C1758D6F74}"/>
                </a:ext>
              </a:extLst>
            </p:cNvPr>
            <p:cNvSpPr txBox="1"/>
            <p:nvPr/>
          </p:nvSpPr>
          <p:spPr>
            <a:xfrm>
              <a:off x="970657" y="2156188"/>
              <a:ext cx="268230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Are guiding lighthouses and offer safe harbours ...havens in a sea of uncertainty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207E2A-0716-4033-AC90-7C0B3915568B}"/>
                </a:ext>
              </a:extLst>
            </p:cNvPr>
            <p:cNvSpPr/>
            <p:nvPr/>
          </p:nvSpPr>
          <p:spPr>
            <a:xfrm>
              <a:off x="7241246" y="1866303"/>
              <a:ext cx="2969052" cy="200784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391343-4832-49B6-B0F9-9593F1FEAD1A}"/>
                </a:ext>
              </a:extLst>
            </p:cNvPr>
            <p:cNvSpPr txBox="1"/>
            <p:nvPr/>
          </p:nvSpPr>
          <p:spPr>
            <a:xfrm>
              <a:off x="7262388" y="2265068"/>
              <a:ext cx="2926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 predictability, </a:t>
              </a:r>
            </a:p>
            <a:p>
              <a:r>
                <a:rPr lang="en-US" sz="21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consistency, </a:t>
              </a:r>
              <a:r>
                <a:rPr lang="en-US" sz="2100" dirty="0" err="1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availability,shared</a:t>
              </a:r>
              <a:r>
                <a:rPr lang="en-US" sz="2100" dirty="0" smtClean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identity and the promise of change</a:t>
              </a:r>
              <a:endParaRPr lang="en-US" sz="21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 descr="A close up of a sign&#10;&#10;Description automatically generated">
              <a:extLst>
                <a:ext uri="{FF2B5EF4-FFF2-40B4-BE49-F238E27FC236}">
                  <a16:creationId xmlns:a16="http://schemas.microsoft.com/office/drawing/2014/main" id="{F22FADA4-ED08-4F76-8495-731B531D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490" y="1427280"/>
              <a:ext cx="878044" cy="878044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BD9D65D0-8F40-44F0-A47A-827385E5A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2033" y="1427280"/>
              <a:ext cx="878044" cy="878044"/>
            </a:xfrm>
            <a:prstGeom prst="rect">
              <a:avLst/>
            </a:prstGeom>
          </p:spPr>
        </p:pic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1FFE5152-3109-4E16-927D-EC1A91EBD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3805" y="1427280"/>
              <a:ext cx="878044" cy="878044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00FEF1C2-F8FB-499A-8A2C-515195807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952360" y="3436252"/>
              <a:ext cx="878044" cy="878044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BDCE8099-733C-4F94-986E-B9630572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6206903" y="3436252"/>
              <a:ext cx="878044" cy="878044"/>
            </a:xfrm>
            <a:prstGeom prst="rect">
              <a:avLst/>
            </a:prstGeom>
          </p:spPr>
        </p:pic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692F78BB-363B-4007-B09F-A26A6706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9448675" y="3436252"/>
              <a:ext cx="878044" cy="8780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F09F49-8ABA-4634-BE38-3A0BA67AE0C2}"/>
                </a:ext>
              </a:extLst>
            </p:cNvPr>
            <p:cNvSpPr txBox="1"/>
            <p:nvPr/>
          </p:nvSpPr>
          <p:spPr>
            <a:xfrm>
              <a:off x="-31447" y="6581398"/>
              <a:ext cx="39197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Photo by Théophile Péron on Unsplash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2" y="969415"/>
            <a:ext cx="12127345" cy="4461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and model created by IMHARS &amp; HS School Champions for all schools/colleges across Southwark: </a:t>
            </a:r>
            <a:r>
              <a:rPr lang="en-GB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Improving </a:t>
            </a:r>
            <a:r>
              <a:rPr lang="en-GB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Mental Health and Resilience in Schools (IMHARS) | Southwark Schools</a:t>
            </a:r>
            <a:endParaRPr lang="en-GB" altLang="en-US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GB" alt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IMHARS Guidance and schools’ IMHARS films: </a:t>
            </a:r>
            <a:r>
              <a:rPr lang="en-GB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Improving Mental Health and Resilience in Schools (IMHARS) | Southwark Schools</a:t>
            </a:r>
            <a:endParaRPr lang="en-GB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GB" altLang="en-US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472" y="192262"/>
            <a:ext cx="12034981" cy="89763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sz="3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Southwark’s Wellbeing First: IMHARS Framework</a:t>
            </a:r>
            <a:endParaRPr lang="en-GB" altLang="en-US" sz="3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F7002C-7792-4450-B0C2-C5E19E91D4D0}"/>
              </a:ext>
            </a:extLst>
          </p:cNvPr>
          <p:cNvSpPr txBox="1"/>
          <p:nvPr/>
        </p:nvSpPr>
        <p:spPr>
          <a:xfrm>
            <a:off x="4285269" y="5398002"/>
            <a:ext cx="31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Whole School Interventions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414B4-AAB7-4ADE-8A16-946FA59BADE8}"/>
              </a:ext>
            </a:extLst>
          </p:cNvPr>
          <p:cNvSpPr txBox="1"/>
          <p:nvPr/>
        </p:nvSpPr>
        <p:spPr>
          <a:xfrm>
            <a:off x="4359363" y="4685140"/>
            <a:ext cx="304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Classroom Interventions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7A781-8411-4BEE-AE20-1E24C49FCE2E}"/>
              </a:ext>
            </a:extLst>
          </p:cNvPr>
          <p:cNvSpPr txBox="1"/>
          <p:nvPr/>
        </p:nvSpPr>
        <p:spPr>
          <a:xfrm>
            <a:off x="5142551" y="4036373"/>
            <a:ext cx="190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Small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3FFD7-9C86-489E-8313-67CD0276C513}"/>
              </a:ext>
            </a:extLst>
          </p:cNvPr>
          <p:cNvSpPr txBox="1"/>
          <p:nvPr/>
        </p:nvSpPr>
        <p:spPr>
          <a:xfrm>
            <a:off x="5322053" y="3348840"/>
            <a:ext cx="111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01AA8-0F43-49FB-BF6B-D9F337EA167B}"/>
              </a:ext>
            </a:extLst>
          </p:cNvPr>
          <p:cNvSpPr txBox="1"/>
          <p:nvPr/>
        </p:nvSpPr>
        <p:spPr>
          <a:xfrm>
            <a:off x="5505580" y="2663320"/>
            <a:ext cx="67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1-1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D56B502-ECD7-431E-B089-9EAD3F2E6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26" y="22083"/>
            <a:ext cx="5300615" cy="6728423"/>
          </a:xfrm>
        </p:spPr>
      </p:pic>
      <p:sp>
        <p:nvSpPr>
          <p:cNvPr id="12" name="Content Placeholder 46">
            <a:extLst>
              <a:ext uri="{FF2B5EF4-FFF2-40B4-BE49-F238E27FC236}">
                <a16:creationId xmlns:a16="http://schemas.microsoft.com/office/drawing/2014/main" id="{85D72367-1005-4301-8DAE-3F7D78807B94}"/>
              </a:ext>
            </a:extLst>
          </p:cNvPr>
          <p:cNvSpPr txBox="1">
            <a:spLocks/>
          </p:cNvSpPr>
          <p:nvPr/>
        </p:nvSpPr>
        <p:spPr bwMode="auto">
          <a:xfrm>
            <a:off x="110839" y="12846"/>
            <a:ext cx="6271491" cy="618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rgbClr val="04CCF4"/>
              </a:buClr>
            </a:pPr>
            <a:r>
              <a:rPr lang="en-GB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Across all schools/colleges,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Southwark’s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IMHARS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describes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components/principles of school life that promote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&amp; emotional wellbeing as part of IMHARS whole school/college, inclusive approach: </a:t>
            </a:r>
          </a:p>
          <a:p>
            <a:pPr defTabSz="914400" eaLnBrk="1" hangingPunct="1">
              <a:buClr>
                <a:srgbClr val="04CCF4"/>
              </a:buClr>
            </a:pP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components support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contribute to pupils’ positive mental health and resilience. Each </a:t>
            </a:r>
            <a:r>
              <a:rPr lang="en-GB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some guidance, including questions for reflection and ideas for action, together with some useful quality assured resources.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5358"/>
            <a:ext cx="12034982" cy="10080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  <a:r>
              <a:rPr lang="en-GB" alt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Stories–Schools’ </a:t>
            </a:r>
            <a:r>
              <a:rPr lang="en-GB" alt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IMHARS </a:t>
            </a:r>
            <a:r>
              <a:rPr lang="en-GB" alt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films </a:t>
            </a:r>
            <a:endParaRPr lang="en-GB" alt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181" y="1536122"/>
            <a:ext cx="11547763" cy="275878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143000" indent="-1143000" defTabSz="914400" eaLnBrk="1" hangingPunct="1">
              <a:defRPr/>
            </a:pPr>
            <a:endParaRPr lang="en-GB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B73139B-BE47-784F-8E7E-E5B42376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140" y="1578987"/>
            <a:ext cx="11250427" cy="2577378"/>
          </a:xfrm>
        </p:spPr>
        <p:txBody>
          <a:bodyPr/>
          <a:lstStyle/>
          <a:p>
            <a:pPr marL="0" indent="0" defTabSz="914400" eaLnBrk="1" hangingPunct="1">
              <a:buNone/>
              <a:defRPr/>
            </a:pPr>
            <a:endParaRPr lang="en-GB" altLang="en-US" sz="4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https://schools.southwark.gov.uk/pshe-healthy-schools/imhars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hangingPunct="1">
              <a:buNone/>
              <a:defRPr/>
            </a:pPr>
            <a:r>
              <a:rPr lang="en-GB" altLang="en-US" sz="4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2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951A80"/>
      </a:dk1>
      <a:lt1>
        <a:srgbClr val="FFFFFF"/>
      </a:lt1>
      <a:dk2>
        <a:srgbClr val="652182"/>
      </a:dk2>
      <a:lt2>
        <a:srgbClr val="E7E6E6"/>
      </a:lt2>
      <a:accent1>
        <a:srgbClr val="00A4A0"/>
      </a:accent1>
      <a:accent2>
        <a:srgbClr val="E6009F"/>
      </a:accent2>
      <a:accent3>
        <a:srgbClr val="36A9E1"/>
      </a:accent3>
      <a:accent4>
        <a:srgbClr val="004475"/>
      </a:accent4>
      <a:accent5>
        <a:srgbClr val="3DA533"/>
      </a:accent5>
      <a:accent6>
        <a:srgbClr val="F9B233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S WB school phases slid" id="{6EBBA550-846D-AA4C-BB07-7A3E408B1B12}" vid="{6663527A-B5B5-4549-A932-065DE8F29B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1543</Words>
  <Application>Microsoft Office PowerPoint</Application>
  <PresentationFormat>Widescreen</PresentationFormat>
  <Paragraphs>180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MS PGothic</vt:lpstr>
      <vt:lpstr>Arial</vt:lpstr>
      <vt:lpstr>Calibri</vt:lpstr>
      <vt:lpstr>Calibri Light</vt:lpstr>
      <vt:lpstr>Frutiger</vt:lpstr>
      <vt:lpstr>Open Sans</vt:lpstr>
      <vt:lpstr>Open Sans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IMHARS Champions: school for school collaboration work</vt:lpstr>
      <vt:lpstr>PowerPoint Presentation</vt:lpstr>
      <vt:lpstr>PSHE &amp; Wellbeing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Healthy Schools Bronze Award</vt:lpstr>
      <vt:lpstr>Healthy Schools Silver Award</vt:lpstr>
      <vt:lpstr>Healthy Schools Gold Award</vt:lpstr>
      <vt:lpstr>PowerPoint Presentation</vt:lpstr>
      <vt:lpstr>New Enhanced</vt:lpstr>
      <vt:lpstr>Remain inspired..courtesy of James Baldwin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Mental Health and Resilience in Schools</dc:title>
  <dc:creator>Inge Lake</dc:creator>
  <cp:lastModifiedBy>Ramsay, Jamal</cp:lastModifiedBy>
  <cp:revision>75</cp:revision>
  <dcterms:created xsi:type="dcterms:W3CDTF">2021-11-18T11:34:44Z</dcterms:created>
  <dcterms:modified xsi:type="dcterms:W3CDTF">2022-10-13T14:58:19Z</dcterms:modified>
</cp:coreProperties>
</file>