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0" r:id="rId1"/>
    <p:sldMasterId id="2147483792" r:id="rId2"/>
  </p:sldMasterIdLst>
  <p:notesMasterIdLst>
    <p:notesMasterId r:id="rId14"/>
  </p:notesMasterIdLst>
  <p:sldIdLst>
    <p:sldId id="301" r:id="rId3"/>
    <p:sldId id="256" r:id="rId4"/>
    <p:sldId id="300" r:id="rId5"/>
    <p:sldId id="299" r:id="rId6"/>
    <p:sldId id="290" r:id="rId7"/>
    <p:sldId id="285" r:id="rId8"/>
    <p:sldId id="284" r:id="rId9"/>
    <p:sldId id="293" r:id="rId10"/>
    <p:sldId id="283" r:id="rId11"/>
    <p:sldId id="297" r:id="rId12"/>
    <p:sldId id="25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5E48"/>
    <a:srgbClr val="5F372D"/>
    <a:srgbClr val="A6B7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9" autoAdjust="0"/>
    <p:restoredTop sz="94660"/>
  </p:normalViewPr>
  <p:slideViewPr>
    <p:cSldViewPr snapToGrid="0">
      <p:cViewPr varScale="1">
        <p:scale>
          <a:sx n="54" d="100"/>
          <a:sy n="54" d="100"/>
        </p:scale>
        <p:origin x="116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1C219B-4CDB-417D-BB76-06C203F41D5E}" type="datetimeFigureOut">
              <a:rPr lang="en-GB" smtClean="0"/>
              <a:t>12/10/2022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134401-6FD1-446E-ACD6-6FDC2A440734}" type="slidenum">
              <a:rPr lang="en-GB" smtClean="0"/>
              <a:t>‹#›</a:t>
            </a:fld>
            <a:endParaRPr lang="en-GB"/>
          </a:p>
        </p:txBody>
      </p:sp>
    </p:spTree>
    <p:extLst>
      <p:ext uri="{BB962C8B-B14F-4D97-AF65-F5344CB8AC3E}">
        <p14:creationId xmlns:p14="http://schemas.microsoft.com/office/powerpoint/2010/main" val="3691380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Talk about the work you engaged in with Southwark champions group, particularly on developing a whole school approach and the schools journey to date. How this action plan is building on all of the work achieved so far with the PSHE/RES PE curriculum and all of the work on targeted approaches to MHWB and how to further embed a whole school approach across both schools.</a:t>
            </a:r>
          </a:p>
          <a:p>
            <a:endParaRPr lang="en-GB" dirty="0"/>
          </a:p>
        </p:txBody>
      </p:sp>
      <p:sp>
        <p:nvSpPr>
          <p:cNvPr id="4" name="Slide Number Placeholder 3"/>
          <p:cNvSpPr>
            <a:spLocks noGrp="1"/>
          </p:cNvSpPr>
          <p:nvPr>
            <p:ph type="sldNum" sz="quarter" idx="10"/>
          </p:nvPr>
        </p:nvSpPr>
        <p:spPr/>
        <p:txBody>
          <a:bodyPr/>
          <a:lstStyle/>
          <a:p>
            <a:fld id="{97670296-7304-4209-8955-65E8573A1605}" type="slidenum">
              <a:rPr lang="en-GB" smtClean="0"/>
              <a:t>3</a:t>
            </a:fld>
            <a:endParaRPr lang="en-GB"/>
          </a:p>
        </p:txBody>
      </p:sp>
    </p:spTree>
    <p:extLst>
      <p:ext uri="{BB962C8B-B14F-4D97-AF65-F5344CB8AC3E}">
        <p14:creationId xmlns:p14="http://schemas.microsoft.com/office/powerpoint/2010/main" val="3997589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134401-6FD1-446E-ACD6-6FDC2A440734}" type="slidenum">
              <a:rPr lang="en-GB" smtClean="0"/>
              <a:t>6</a:t>
            </a:fld>
            <a:endParaRPr lang="en-GB"/>
          </a:p>
        </p:txBody>
      </p:sp>
    </p:spTree>
    <p:extLst>
      <p:ext uri="{BB962C8B-B14F-4D97-AF65-F5344CB8AC3E}">
        <p14:creationId xmlns:p14="http://schemas.microsoft.com/office/powerpoint/2010/main" val="1072054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t>10/12/2022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66242957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10/12/2022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947909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10/12/2022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4239540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5E835D8-E9DF-41EA-8926-F7D112AC4E42}"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10B225-FE2B-49CA-8990-52DADC072EB5}" type="slidenum">
              <a:rPr lang="en-GB" smtClean="0"/>
              <a:t>‹#›</a:t>
            </a:fld>
            <a:endParaRPr lang="en-GB"/>
          </a:p>
        </p:txBody>
      </p:sp>
    </p:spTree>
    <p:extLst>
      <p:ext uri="{BB962C8B-B14F-4D97-AF65-F5344CB8AC3E}">
        <p14:creationId xmlns:p14="http://schemas.microsoft.com/office/powerpoint/2010/main" val="2010495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5E835D8-E9DF-41EA-8926-F7D112AC4E42}"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10B225-FE2B-49CA-8990-52DADC072EB5}" type="slidenum">
              <a:rPr lang="en-GB" smtClean="0"/>
              <a:t>‹#›</a:t>
            </a:fld>
            <a:endParaRPr lang="en-GB"/>
          </a:p>
        </p:txBody>
      </p:sp>
    </p:spTree>
    <p:extLst>
      <p:ext uri="{BB962C8B-B14F-4D97-AF65-F5344CB8AC3E}">
        <p14:creationId xmlns:p14="http://schemas.microsoft.com/office/powerpoint/2010/main" val="2717717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5E835D8-E9DF-41EA-8926-F7D112AC4E42}"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10B225-FE2B-49CA-8990-52DADC072EB5}" type="slidenum">
              <a:rPr lang="en-GB" smtClean="0"/>
              <a:t>‹#›</a:t>
            </a:fld>
            <a:endParaRPr lang="en-GB"/>
          </a:p>
        </p:txBody>
      </p:sp>
    </p:spTree>
    <p:extLst>
      <p:ext uri="{BB962C8B-B14F-4D97-AF65-F5344CB8AC3E}">
        <p14:creationId xmlns:p14="http://schemas.microsoft.com/office/powerpoint/2010/main" val="800365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5E835D8-E9DF-41EA-8926-F7D112AC4E42}" type="datetimeFigureOut">
              <a:rPr lang="en-GB" smtClean="0"/>
              <a:t>12/10/2022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10B225-FE2B-49CA-8990-52DADC072EB5}" type="slidenum">
              <a:rPr lang="en-GB" smtClean="0"/>
              <a:t>‹#›</a:t>
            </a:fld>
            <a:endParaRPr lang="en-GB"/>
          </a:p>
        </p:txBody>
      </p:sp>
    </p:spTree>
    <p:extLst>
      <p:ext uri="{BB962C8B-B14F-4D97-AF65-F5344CB8AC3E}">
        <p14:creationId xmlns:p14="http://schemas.microsoft.com/office/powerpoint/2010/main" val="3702156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5E835D8-E9DF-41EA-8926-F7D112AC4E42}" type="datetimeFigureOut">
              <a:rPr lang="en-GB" smtClean="0"/>
              <a:t>12/10/2022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710B225-FE2B-49CA-8990-52DADC072EB5}" type="slidenum">
              <a:rPr lang="en-GB" smtClean="0"/>
              <a:t>‹#›</a:t>
            </a:fld>
            <a:endParaRPr lang="en-GB"/>
          </a:p>
        </p:txBody>
      </p:sp>
    </p:spTree>
    <p:extLst>
      <p:ext uri="{BB962C8B-B14F-4D97-AF65-F5344CB8AC3E}">
        <p14:creationId xmlns:p14="http://schemas.microsoft.com/office/powerpoint/2010/main" val="587712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5E835D8-E9DF-41EA-8926-F7D112AC4E42}" type="datetimeFigureOut">
              <a:rPr lang="en-GB" smtClean="0"/>
              <a:t>12/10/2022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710B225-FE2B-49CA-8990-52DADC072EB5}" type="slidenum">
              <a:rPr lang="en-GB" smtClean="0"/>
              <a:t>‹#›</a:t>
            </a:fld>
            <a:endParaRPr lang="en-GB"/>
          </a:p>
        </p:txBody>
      </p:sp>
    </p:spTree>
    <p:extLst>
      <p:ext uri="{BB962C8B-B14F-4D97-AF65-F5344CB8AC3E}">
        <p14:creationId xmlns:p14="http://schemas.microsoft.com/office/powerpoint/2010/main" val="1304071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E835D8-E9DF-41EA-8926-F7D112AC4E42}" type="datetimeFigureOut">
              <a:rPr lang="en-GB" smtClean="0"/>
              <a:t>12/10/2022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710B225-FE2B-49CA-8990-52DADC072EB5}" type="slidenum">
              <a:rPr lang="en-GB" smtClean="0"/>
              <a:t>‹#›</a:t>
            </a:fld>
            <a:endParaRPr lang="en-GB"/>
          </a:p>
        </p:txBody>
      </p:sp>
    </p:spTree>
    <p:extLst>
      <p:ext uri="{BB962C8B-B14F-4D97-AF65-F5344CB8AC3E}">
        <p14:creationId xmlns:p14="http://schemas.microsoft.com/office/powerpoint/2010/main" val="1420873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5E835D8-E9DF-41EA-8926-F7D112AC4E42}" type="datetimeFigureOut">
              <a:rPr lang="en-GB" smtClean="0"/>
              <a:t>12/10/2022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10B225-FE2B-49CA-8990-52DADC072EB5}" type="slidenum">
              <a:rPr lang="en-GB" smtClean="0"/>
              <a:t>‹#›</a:t>
            </a:fld>
            <a:endParaRPr lang="en-GB"/>
          </a:p>
        </p:txBody>
      </p:sp>
    </p:spTree>
    <p:extLst>
      <p:ext uri="{BB962C8B-B14F-4D97-AF65-F5344CB8AC3E}">
        <p14:creationId xmlns:p14="http://schemas.microsoft.com/office/powerpoint/2010/main" val="2268520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smtClean="0"/>
              <a:t>10/12/2022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7447006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5E835D8-E9DF-41EA-8926-F7D112AC4E42}" type="datetimeFigureOut">
              <a:rPr lang="en-GB" smtClean="0"/>
              <a:t>12/10/2022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10B225-FE2B-49CA-8990-52DADC072EB5}" type="slidenum">
              <a:rPr lang="en-GB" smtClean="0"/>
              <a:t>‹#›</a:t>
            </a:fld>
            <a:endParaRPr lang="en-GB"/>
          </a:p>
        </p:txBody>
      </p:sp>
    </p:spTree>
    <p:extLst>
      <p:ext uri="{BB962C8B-B14F-4D97-AF65-F5344CB8AC3E}">
        <p14:creationId xmlns:p14="http://schemas.microsoft.com/office/powerpoint/2010/main" val="37803766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5E835D8-E9DF-41EA-8926-F7D112AC4E42}"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10B225-FE2B-49CA-8990-52DADC072EB5}" type="slidenum">
              <a:rPr lang="en-GB" smtClean="0"/>
              <a:t>‹#›</a:t>
            </a:fld>
            <a:endParaRPr lang="en-GB"/>
          </a:p>
        </p:txBody>
      </p:sp>
    </p:spTree>
    <p:extLst>
      <p:ext uri="{BB962C8B-B14F-4D97-AF65-F5344CB8AC3E}">
        <p14:creationId xmlns:p14="http://schemas.microsoft.com/office/powerpoint/2010/main" val="2139682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5E835D8-E9DF-41EA-8926-F7D112AC4E42}"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10B225-FE2B-49CA-8990-52DADC072EB5}" type="slidenum">
              <a:rPr lang="en-GB" smtClean="0"/>
              <a:t>‹#›</a:t>
            </a:fld>
            <a:endParaRPr lang="en-GB"/>
          </a:p>
        </p:txBody>
      </p:sp>
    </p:spTree>
    <p:extLst>
      <p:ext uri="{BB962C8B-B14F-4D97-AF65-F5344CB8AC3E}">
        <p14:creationId xmlns:p14="http://schemas.microsoft.com/office/powerpoint/2010/main" val="3937578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smtClean="0"/>
              <a:t>10/12/2022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6511160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smtClean="0"/>
              <a:t>10/12/2022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092015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smtClean="0"/>
              <a:t>10/12/2022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16603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10/12/2022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593253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10/12/2022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352197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1160EA64-D806-43AC-9DF2-F8C432F32B4C}" type="datetimeFigureOut">
              <a:rPr lang="en-US" smtClean="0"/>
              <a:t>10/12/2022</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338730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1160EA64-D806-43AC-9DF2-F8C432F32B4C}" type="datetimeFigureOut">
              <a:rPr lang="en-US" smtClean="0"/>
              <a:pPr/>
              <a:t>10/12/2022</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837377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smtClean="0"/>
              <a:t>10/12/2022</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02547086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E835D8-E9DF-41EA-8926-F7D112AC4E42}" type="datetimeFigureOut">
              <a:rPr lang="en-GB" smtClean="0"/>
              <a:t>12/10/2022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10B225-FE2B-49CA-8990-52DADC072EB5}" type="slidenum">
              <a:rPr lang="en-GB" smtClean="0"/>
              <a:t>‹#›</a:t>
            </a:fld>
            <a:endParaRPr lang="en-GB"/>
          </a:p>
        </p:txBody>
      </p:sp>
    </p:spTree>
    <p:extLst>
      <p:ext uri="{BB962C8B-B14F-4D97-AF65-F5344CB8AC3E}">
        <p14:creationId xmlns:p14="http://schemas.microsoft.com/office/powerpoint/2010/main" val="132446237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1.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6264143" y="2011662"/>
            <a:ext cx="0" cy="320475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145512" y="3383207"/>
            <a:ext cx="4200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9B1C86"/>
                </a:solidFill>
                <a:effectLst/>
                <a:uLnTx/>
                <a:uFillTx/>
                <a:latin typeface="Arial" panose="020B0604020202020204" pitchFamily="34" charset="0"/>
                <a:ea typeface="+mn-ea"/>
                <a:cs typeface="Arial" panose="020B0604020202020204" pitchFamily="34" charset="0"/>
              </a:rPr>
              <a:t>Thursday 13</a:t>
            </a:r>
            <a:r>
              <a:rPr kumimoji="0" lang="en-GB" sz="2400" b="0" i="0" u="none" strike="noStrike" kern="1200" cap="none" spc="0" normalizeH="0" baseline="30000" noProof="0" dirty="0" smtClean="0">
                <a:ln>
                  <a:noFill/>
                </a:ln>
                <a:solidFill>
                  <a:srgbClr val="9B1C86"/>
                </a:solidFill>
                <a:effectLst/>
                <a:uLnTx/>
                <a:uFillTx/>
                <a:latin typeface="Arial" panose="020B0604020202020204" pitchFamily="34" charset="0"/>
                <a:ea typeface="+mn-ea"/>
                <a:cs typeface="Arial" panose="020B0604020202020204" pitchFamily="34" charset="0"/>
              </a:rPr>
              <a:t>th</a:t>
            </a:r>
            <a:r>
              <a:rPr kumimoji="0" lang="en-GB" sz="2400" b="0" i="0" u="none" strike="noStrike" kern="1200" cap="none" spc="0" normalizeH="0" baseline="0" noProof="0" dirty="0" smtClean="0">
                <a:ln>
                  <a:noFill/>
                </a:ln>
                <a:solidFill>
                  <a:srgbClr val="9B1C86"/>
                </a:solidFill>
                <a:effectLst/>
                <a:uLnTx/>
                <a:uFillTx/>
                <a:latin typeface="Arial" panose="020B0604020202020204" pitchFamily="34" charset="0"/>
                <a:ea typeface="+mn-ea"/>
                <a:cs typeface="Arial" panose="020B0604020202020204" pitchFamily="34" charset="0"/>
              </a:rPr>
              <a:t> October 2022</a:t>
            </a:r>
            <a:endParaRPr kumimoji="0" lang="en-GB" sz="2400" b="0" i="0" u="none" strike="noStrike" kern="1200" cap="none" spc="0" normalizeH="0" baseline="0" noProof="0" dirty="0">
              <a:ln>
                <a:noFill/>
              </a:ln>
              <a:solidFill>
                <a:srgbClr val="9B1C86"/>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1145512" y="2958093"/>
            <a:ext cx="47637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srgbClr val="12A19A"/>
                </a:solidFill>
                <a:effectLst/>
                <a:uLnTx/>
                <a:uFillTx/>
                <a:latin typeface="Arial" panose="020B0604020202020204" pitchFamily="34" charset="0"/>
                <a:ea typeface="+mn-ea"/>
                <a:cs typeface="Arial" panose="020B0604020202020204" pitchFamily="34" charset="0"/>
              </a:rPr>
              <a:t>IMHARS Celebration Event</a:t>
            </a:r>
            <a:endParaRPr kumimoji="0" lang="en-GB" sz="2800" b="1" i="0" u="none" strike="noStrike" kern="1200" cap="none" spc="0" normalizeH="0" baseline="0" noProof="0" dirty="0">
              <a:ln>
                <a:noFill/>
              </a:ln>
              <a:solidFill>
                <a:srgbClr val="12A19A"/>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9129" y="2583000"/>
            <a:ext cx="3021748" cy="2062078"/>
          </a:xfrm>
          <a:prstGeom prst="rect">
            <a:avLst/>
          </a:prstGeom>
        </p:spPr>
      </p:pic>
      <p:pic>
        <p:nvPicPr>
          <p:cNvPr id="8" name="Picture 7" descr="SELA Logo (hi res - print) 300dpi"/>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7626" y="5934903"/>
            <a:ext cx="1823201" cy="789147"/>
          </a:xfrm>
          <a:prstGeom prst="rect">
            <a:avLst/>
          </a:prstGeom>
          <a:noFill/>
          <a:ln>
            <a:noFill/>
          </a:ln>
        </p:spPr>
      </p:pic>
      <p:pic>
        <p:nvPicPr>
          <p:cNvPr id="1026" name="Picture 2" descr="Home - Southwark Counc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985" y="5997352"/>
            <a:ext cx="1499054" cy="66425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2" descr="LBS_HSLogo_low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0877" y="5695565"/>
            <a:ext cx="17145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145512" y="3844872"/>
            <a:ext cx="43060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Improving lives and outcomes for all</a:t>
            </a:r>
          </a:p>
        </p:txBody>
      </p:sp>
    </p:spTree>
    <p:extLst>
      <p:ext uri="{BB962C8B-B14F-4D97-AF65-F5344CB8AC3E}">
        <p14:creationId xmlns:p14="http://schemas.microsoft.com/office/powerpoint/2010/main" val="24618395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321DBB-2FCE-4939-9A69-D5FE039BB0C0}"/>
              </a:ext>
            </a:extLst>
          </p:cNvPr>
          <p:cNvPicPr>
            <a:picLocks noChangeAspect="1"/>
          </p:cNvPicPr>
          <p:nvPr/>
        </p:nvPicPr>
        <p:blipFill>
          <a:blip r:embed="rId2"/>
          <a:stretch>
            <a:fillRect/>
          </a:stretch>
        </p:blipFill>
        <p:spPr>
          <a:xfrm>
            <a:off x="0" y="0"/>
            <a:ext cx="12192000" cy="6857999"/>
          </a:xfrm>
          <a:prstGeom prst="rect">
            <a:avLst/>
          </a:prstGeom>
        </p:spPr>
      </p:pic>
      <p:pic>
        <p:nvPicPr>
          <p:cNvPr id="3" name="Picture 2">
            <a:extLst>
              <a:ext uri="{FF2B5EF4-FFF2-40B4-BE49-F238E27FC236}">
                <a16:creationId xmlns:a16="http://schemas.microsoft.com/office/drawing/2014/main" id="{45389EDE-DF53-4C3A-9B79-33B63648DB3F}"/>
              </a:ext>
            </a:extLst>
          </p:cNvPr>
          <p:cNvPicPr>
            <a:picLocks noChangeAspect="1"/>
          </p:cNvPicPr>
          <p:nvPr/>
        </p:nvPicPr>
        <p:blipFill>
          <a:blip r:embed="rId3"/>
          <a:stretch>
            <a:fillRect/>
          </a:stretch>
        </p:blipFill>
        <p:spPr>
          <a:xfrm>
            <a:off x="11221375" y="5864922"/>
            <a:ext cx="811194" cy="844242"/>
          </a:xfrm>
          <a:prstGeom prst="rect">
            <a:avLst/>
          </a:prstGeom>
        </p:spPr>
      </p:pic>
      <p:pic>
        <p:nvPicPr>
          <p:cNvPr id="5" name="Picture 4">
            <a:extLst>
              <a:ext uri="{FF2B5EF4-FFF2-40B4-BE49-F238E27FC236}">
                <a16:creationId xmlns:a16="http://schemas.microsoft.com/office/drawing/2014/main" id="{0F95C0FA-2833-4095-8FC0-9B2FBEECEDE9}"/>
              </a:ext>
            </a:extLst>
          </p:cNvPr>
          <p:cNvPicPr>
            <a:picLocks noChangeAspect="1"/>
          </p:cNvPicPr>
          <p:nvPr/>
        </p:nvPicPr>
        <p:blipFill>
          <a:blip r:embed="rId4"/>
          <a:stretch>
            <a:fillRect/>
          </a:stretch>
        </p:blipFill>
        <p:spPr>
          <a:xfrm>
            <a:off x="2215559" y="5255269"/>
            <a:ext cx="7760881" cy="1219306"/>
          </a:xfrm>
          <a:prstGeom prst="rect">
            <a:avLst/>
          </a:prstGeom>
        </p:spPr>
      </p:pic>
    </p:spTree>
    <p:extLst>
      <p:ext uri="{BB962C8B-B14F-4D97-AF65-F5344CB8AC3E}">
        <p14:creationId xmlns:p14="http://schemas.microsoft.com/office/powerpoint/2010/main" val="424769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C12C4E0-BDA3-4F71-9B1B-49CA2FD5ADB9}"/>
              </a:ext>
            </a:extLst>
          </p:cNvPr>
          <p:cNvCxnSpPr/>
          <p:nvPr>
            <p:custDataLst>
              <p:tags r:id="rId1"/>
            </p:custDataLst>
          </p:nvPr>
        </p:nvCxnSpPr>
        <p:spPr>
          <a:xfrm>
            <a:off x="250730" y="765001"/>
            <a:ext cx="1170000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D4EB125-271E-4A9A-87F9-171B52AFF2E5}"/>
              </a:ext>
            </a:extLst>
          </p:cNvPr>
          <p:cNvPicPr>
            <a:picLocks noChangeAspect="1"/>
          </p:cNvPicPr>
          <p:nvPr/>
        </p:nvPicPr>
        <p:blipFill>
          <a:blip r:embed="rId3"/>
          <a:stretch>
            <a:fillRect/>
          </a:stretch>
        </p:blipFill>
        <p:spPr>
          <a:xfrm>
            <a:off x="2215559" y="280334"/>
            <a:ext cx="7760881" cy="1219306"/>
          </a:xfrm>
          <a:prstGeom prst="rect">
            <a:avLst/>
          </a:prstGeom>
        </p:spPr>
      </p:pic>
      <p:sp>
        <p:nvSpPr>
          <p:cNvPr id="6" name="TextBox 5">
            <a:extLst>
              <a:ext uri="{FF2B5EF4-FFF2-40B4-BE49-F238E27FC236}">
                <a16:creationId xmlns:a16="http://schemas.microsoft.com/office/drawing/2014/main" id="{B5AA6203-C528-4896-AAAE-C7AEA6337B55}"/>
              </a:ext>
            </a:extLst>
          </p:cNvPr>
          <p:cNvSpPr txBox="1"/>
          <p:nvPr/>
        </p:nvSpPr>
        <p:spPr>
          <a:xfrm>
            <a:off x="2215558" y="1628507"/>
            <a:ext cx="5297010" cy="3600986"/>
          </a:xfrm>
          <a:prstGeom prst="rect">
            <a:avLst/>
          </a:prstGeom>
          <a:noFill/>
        </p:spPr>
        <p:txBody>
          <a:bodyPr wrap="square" rtlCol="0">
            <a:spAutoFit/>
          </a:bodyPr>
          <a:lstStyle/>
          <a:p>
            <a:pPr marL="285750" indent="-285750">
              <a:buFont typeface="Wingdings" panose="05000000000000000000" pitchFamily="2" charset="2"/>
              <a:buChar char="ü"/>
            </a:pPr>
            <a:r>
              <a:rPr lang="en-US" sz="1400" dirty="0"/>
              <a:t>Development of emotional literacy</a:t>
            </a:r>
          </a:p>
          <a:p>
            <a:pPr marL="285750" indent="-285750">
              <a:buFont typeface="Wingdings" panose="05000000000000000000" pitchFamily="2" charset="2"/>
              <a:buChar char="ü"/>
            </a:pPr>
            <a:endParaRPr lang="en-US" sz="1400" dirty="0"/>
          </a:p>
          <a:p>
            <a:pPr marL="285750" indent="-285750">
              <a:buFont typeface="Wingdings" panose="05000000000000000000" pitchFamily="2" charset="2"/>
              <a:buChar char="ü"/>
            </a:pPr>
            <a:r>
              <a:rPr lang="en-US" sz="1400" dirty="0"/>
              <a:t>Improved emotional regulation</a:t>
            </a:r>
          </a:p>
          <a:p>
            <a:pPr marL="285750" indent="-285750">
              <a:buFont typeface="Wingdings" panose="05000000000000000000" pitchFamily="2" charset="2"/>
              <a:buChar char="ü"/>
            </a:pPr>
            <a:endParaRPr lang="en-US" sz="1400" dirty="0"/>
          </a:p>
          <a:p>
            <a:pPr marL="285750" indent="-285750">
              <a:buFont typeface="Wingdings" panose="05000000000000000000" pitchFamily="2" charset="2"/>
              <a:buChar char="ü"/>
            </a:pPr>
            <a:r>
              <a:rPr lang="en-US" sz="1400" dirty="0"/>
              <a:t>Increased expertise around the school</a:t>
            </a:r>
          </a:p>
          <a:p>
            <a:pPr marL="285750" indent="-285750">
              <a:buFont typeface="Wingdings" panose="05000000000000000000" pitchFamily="2" charset="2"/>
              <a:buChar char="ü"/>
            </a:pPr>
            <a:endParaRPr lang="en-US" sz="1400" dirty="0"/>
          </a:p>
          <a:p>
            <a:pPr marL="285750" indent="-285750">
              <a:buFont typeface="Wingdings" panose="05000000000000000000" pitchFamily="2" charset="2"/>
              <a:buChar char="ü"/>
            </a:pPr>
            <a:r>
              <a:rPr lang="en-US" sz="1400" dirty="0"/>
              <a:t>Reduction in Thinking Time</a:t>
            </a:r>
          </a:p>
          <a:p>
            <a:pPr marL="285750" indent="-285750">
              <a:buFont typeface="Wingdings" panose="05000000000000000000" pitchFamily="2" charset="2"/>
              <a:buChar char="ü"/>
            </a:pPr>
            <a:endParaRPr lang="en-US" sz="1400" dirty="0"/>
          </a:p>
          <a:p>
            <a:pPr marL="285750" indent="-285750">
              <a:buFont typeface="Wingdings" panose="05000000000000000000" pitchFamily="2" charset="2"/>
              <a:buChar char="ü"/>
            </a:pPr>
            <a:r>
              <a:rPr lang="en-US" sz="1400" dirty="0"/>
              <a:t>Reduction in Physical Interventions</a:t>
            </a:r>
          </a:p>
          <a:p>
            <a:pPr marL="285750" indent="-285750">
              <a:buFont typeface="Wingdings" panose="05000000000000000000" pitchFamily="2" charset="2"/>
              <a:buChar char="ü"/>
            </a:pPr>
            <a:endParaRPr lang="en-US" sz="1400" dirty="0"/>
          </a:p>
          <a:p>
            <a:pPr marL="285750" indent="-285750">
              <a:buFont typeface="Wingdings" panose="05000000000000000000" pitchFamily="2" charset="2"/>
              <a:buChar char="ü"/>
            </a:pPr>
            <a:r>
              <a:rPr lang="en-US" sz="1400" dirty="0"/>
              <a:t>Increase in Shillings attained – class and school averages. </a:t>
            </a:r>
          </a:p>
          <a:p>
            <a:pPr marL="285750" indent="-285750">
              <a:buFont typeface="Wingdings" panose="05000000000000000000" pitchFamily="2" charset="2"/>
              <a:buChar char="ü"/>
            </a:pPr>
            <a:endParaRPr lang="en-US" sz="1400" dirty="0"/>
          </a:p>
          <a:p>
            <a:pPr marL="285750" indent="-285750">
              <a:buFont typeface="Wingdings" panose="05000000000000000000" pitchFamily="2" charset="2"/>
              <a:buChar char="ü"/>
            </a:pPr>
            <a:r>
              <a:rPr lang="en-US" sz="1400" dirty="0"/>
              <a:t>Greater access to learning </a:t>
            </a:r>
          </a:p>
          <a:p>
            <a:pPr marL="285750" indent="-285750">
              <a:buFont typeface="Wingdings" panose="05000000000000000000" pitchFamily="2" charset="2"/>
              <a:buChar char="ü"/>
            </a:pPr>
            <a:endParaRPr lang="en-US" sz="1400" dirty="0"/>
          </a:p>
          <a:p>
            <a:pPr marL="285750" indent="-285750">
              <a:buFont typeface="Wingdings" panose="05000000000000000000" pitchFamily="2" charset="2"/>
              <a:buChar char="ü"/>
            </a:pPr>
            <a:r>
              <a:rPr lang="en-US" sz="1400" dirty="0"/>
              <a:t>Reduction in FTE</a:t>
            </a:r>
          </a:p>
          <a:p>
            <a:endParaRPr lang="en-GB" dirty="0"/>
          </a:p>
        </p:txBody>
      </p:sp>
      <p:pic>
        <p:nvPicPr>
          <p:cNvPr id="7" name="Picture 6">
            <a:extLst>
              <a:ext uri="{FF2B5EF4-FFF2-40B4-BE49-F238E27FC236}">
                <a16:creationId xmlns:a16="http://schemas.microsoft.com/office/drawing/2014/main" id="{36B0E788-79D2-451D-AEE7-814B805020C3}"/>
              </a:ext>
            </a:extLst>
          </p:cNvPr>
          <p:cNvPicPr>
            <a:picLocks noChangeAspect="1"/>
          </p:cNvPicPr>
          <p:nvPr/>
        </p:nvPicPr>
        <p:blipFill>
          <a:blip r:embed="rId4"/>
          <a:stretch>
            <a:fillRect/>
          </a:stretch>
        </p:blipFill>
        <p:spPr>
          <a:xfrm>
            <a:off x="2215558" y="5124330"/>
            <a:ext cx="7760881" cy="1733670"/>
          </a:xfrm>
          <a:prstGeom prst="rect">
            <a:avLst/>
          </a:prstGeom>
        </p:spPr>
      </p:pic>
      <p:pic>
        <p:nvPicPr>
          <p:cNvPr id="3" name="Picture 2">
            <a:extLst>
              <a:ext uri="{FF2B5EF4-FFF2-40B4-BE49-F238E27FC236}">
                <a16:creationId xmlns:a16="http://schemas.microsoft.com/office/drawing/2014/main" id="{7DD44C07-09A4-4752-9707-DBE9D833D05B}"/>
              </a:ext>
            </a:extLst>
          </p:cNvPr>
          <p:cNvPicPr>
            <a:picLocks noChangeAspect="1"/>
          </p:cNvPicPr>
          <p:nvPr/>
        </p:nvPicPr>
        <p:blipFill>
          <a:blip r:embed="rId5"/>
          <a:stretch>
            <a:fillRect/>
          </a:stretch>
        </p:blipFill>
        <p:spPr>
          <a:xfrm>
            <a:off x="7306322" y="1733670"/>
            <a:ext cx="2670117" cy="1513633"/>
          </a:xfrm>
          <a:prstGeom prst="rect">
            <a:avLst/>
          </a:prstGeom>
        </p:spPr>
      </p:pic>
      <p:pic>
        <p:nvPicPr>
          <p:cNvPr id="5" name="Picture 4">
            <a:extLst>
              <a:ext uri="{FF2B5EF4-FFF2-40B4-BE49-F238E27FC236}">
                <a16:creationId xmlns:a16="http://schemas.microsoft.com/office/drawing/2014/main" id="{22E9BD66-EC80-4800-95D6-5C79340860D7}"/>
              </a:ext>
            </a:extLst>
          </p:cNvPr>
          <p:cNvPicPr>
            <a:picLocks noChangeAspect="1"/>
          </p:cNvPicPr>
          <p:nvPr/>
        </p:nvPicPr>
        <p:blipFill>
          <a:blip r:embed="rId6"/>
          <a:stretch>
            <a:fillRect/>
          </a:stretch>
        </p:blipFill>
        <p:spPr>
          <a:xfrm>
            <a:off x="7306322" y="3429000"/>
            <a:ext cx="2670117" cy="1507233"/>
          </a:xfrm>
          <a:prstGeom prst="rect">
            <a:avLst/>
          </a:prstGeom>
        </p:spPr>
      </p:pic>
    </p:spTree>
    <p:extLst>
      <p:ext uri="{BB962C8B-B14F-4D97-AF65-F5344CB8AC3E}">
        <p14:creationId xmlns:p14="http://schemas.microsoft.com/office/powerpoint/2010/main" val="933742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7215F-56AC-4660-BE43-545178304A8F}"/>
              </a:ext>
            </a:extLst>
          </p:cNvPr>
          <p:cNvSpPr>
            <a:spLocks noGrp="1"/>
          </p:cNvSpPr>
          <p:nvPr>
            <p:ph type="ctrTitle"/>
          </p:nvPr>
        </p:nvSpPr>
        <p:spPr/>
        <p:txBody>
          <a:bodyPr/>
          <a:lstStyle/>
          <a:p>
            <a:r>
              <a:rPr lang="en-US" dirty="0">
                <a:latin typeface="Arial Rounded MT Bold" panose="020F0704030504030204" pitchFamily="34" charset="0"/>
              </a:rPr>
              <a:t>B</a:t>
            </a:r>
            <a:r>
              <a:rPr lang="en-GB" dirty="0" err="1">
                <a:latin typeface="Arial Rounded MT Bold" panose="020F0704030504030204" pitchFamily="34" charset="0"/>
              </a:rPr>
              <a:t>ecoming</a:t>
            </a:r>
            <a:r>
              <a:rPr lang="en-GB" dirty="0">
                <a:latin typeface="Arial Rounded MT Bold" panose="020F0704030504030204" pitchFamily="34" charset="0"/>
              </a:rPr>
              <a:t> Trauma Informed </a:t>
            </a:r>
          </a:p>
        </p:txBody>
      </p:sp>
      <p:pic>
        <p:nvPicPr>
          <p:cNvPr id="9" name="Picture 8">
            <a:extLst>
              <a:ext uri="{FF2B5EF4-FFF2-40B4-BE49-F238E27FC236}">
                <a16:creationId xmlns:a16="http://schemas.microsoft.com/office/drawing/2014/main" id="{29323A66-B6DD-4BDA-B834-32A874704DC8}"/>
              </a:ext>
            </a:extLst>
          </p:cNvPr>
          <p:cNvPicPr>
            <a:picLocks noChangeAspect="1"/>
          </p:cNvPicPr>
          <p:nvPr/>
        </p:nvPicPr>
        <p:blipFill>
          <a:blip r:embed="rId2"/>
          <a:stretch>
            <a:fillRect/>
          </a:stretch>
        </p:blipFill>
        <p:spPr>
          <a:xfrm>
            <a:off x="5272087" y="316822"/>
            <a:ext cx="1647825" cy="1714500"/>
          </a:xfrm>
          <a:prstGeom prst="rect">
            <a:avLst/>
          </a:prstGeom>
        </p:spPr>
      </p:pic>
      <p:pic>
        <p:nvPicPr>
          <p:cNvPr id="10" name="Picture 9">
            <a:extLst>
              <a:ext uri="{FF2B5EF4-FFF2-40B4-BE49-F238E27FC236}">
                <a16:creationId xmlns:a16="http://schemas.microsoft.com/office/drawing/2014/main" id="{443A9041-5DD0-4FDB-8C73-F300C149F3E1}"/>
              </a:ext>
            </a:extLst>
          </p:cNvPr>
          <p:cNvPicPr>
            <a:picLocks noChangeAspect="1"/>
          </p:cNvPicPr>
          <p:nvPr/>
        </p:nvPicPr>
        <p:blipFill>
          <a:blip r:embed="rId3"/>
          <a:stretch>
            <a:fillRect/>
          </a:stretch>
        </p:blipFill>
        <p:spPr>
          <a:xfrm>
            <a:off x="4669411" y="4388086"/>
            <a:ext cx="2853175" cy="1103472"/>
          </a:xfrm>
          <a:prstGeom prst="rect">
            <a:avLst/>
          </a:prstGeom>
        </p:spPr>
      </p:pic>
    </p:spTree>
    <p:extLst>
      <p:ext uri="{BB962C8B-B14F-4D97-AF65-F5344CB8AC3E}">
        <p14:creationId xmlns:p14="http://schemas.microsoft.com/office/powerpoint/2010/main" val="3578785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F7002C-7792-4450-B0C2-C5E19E91D4D0}"/>
              </a:ext>
            </a:extLst>
          </p:cNvPr>
          <p:cNvSpPr txBox="1"/>
          <p:nvPr/>
        </p:nvSpPr>
        <p:spPr>
          <a:xfrm>
            <a:off x="4285269" y="5398002"/>
            <a:ext cx="3116062" cy="369332"/>
          </a:xfrm>
          <a:prstGeom prst="rect">
            <a:avLst/>
          </a:prstGeom>
          <a:noFill/>
        </p:spPr>
        <p:txBody>
          <a:bodyPr wrap="square" rtlCol="0">
            <a:spAutoFit/>
          </a:bodyPr>
          <a:lstStyle/>
          <a:p>
            <a:r>
              <a:rPr lang="en-GB" dirty="0">
                <a:solidFill>
                  <a:schemeClr val="bg1"/>
                </a:solidFill>
              </a:rPr>
              <a:t>Whole School Interventions</a:t>
            </a:r>
          </a:p>
        </p:txBody>
      </p:sp>
      <p:sp>
        <p:nvSpPr>
          <p:cNvPr id="7" name="TextBox 6">
            <a:extLst>
              <a:ext uri="{FF2B5EF4-FFF2-40B4-BE49-F238E27FC236}">
                <a16:creationId xmlns:a16="http://schemas.microsoft.com/office/drawing/2014/main" id="{E8B414B4-AAB7-4ADE-8A16-946FA59BADE8}"/>
              </a:ext>
            </a:extLst>
          </p:cNvPr>
          <p:cNvSpPr txBox="1"/>
          <p:nvPr/>
        </p:nvSpPr>
        <p:spPr>
          <a:xfrm>
            <a:off x="4359363" y="4685140"/>
            <a:ext cx="3041968" cy="369332"/>
          </a:xfrm>
          <a:prstGeom prst="rect">
            <a:avLst/>
          </a:prstGeom>
          <a:noFill/>
        </p:spPr>
        <p:txBody>
          <a:bodyPr wrap="square" rtlCol="0">
            <a:spAutoFit/>
          </a:bodyPr>
          <a:lstStyle/>
          <a:p>
            <a:r>
              <a:rPr lang="en-GB" dirty="0">
                <a:solidFill>
                  <a:schemeClr val="bg1"/>
                </a:solidFill>
              </a:rPr>
              <a:t>Classroom Interventions</a:t>
            </a:r>
          </a:p>
        </p:txBody>
      </p:sp>
      <p:sp>
        <p:nvSpPr>
          <p:cNvPr id="8" name="TextBox 7">
            <a:extLst>
              <a:ext uri="{FF2B5EF4-FFF2-40B4-BE49-F238E27FC236}">
                <a16:creationId xmlns:a16="http://schemas.microsoft.com/office/drawing/2014/main" id="{F267A781-8411-4BEE-AE20-1E24C49FCE2E}"/>
              </a:ext>
            </a:extLst>
          </p:cNvPr>
          <p:cNvSpPr txBox="1"/>
          <p:nvPr/>
        </p:nvSpPr>
        <p:spPr>
          <a:xfrm>
            <a:off x="5142551" y="4036373"/>
            <a:ext cx="1906896" cy="369332"/>
          </a:xfrm>
          <a:prstGeom prst="rect">
            <a:avLst/>
          </a:prstGeom>
          <a:noFill/>
        </p:spPr>
        <p:txBody>
          <a:bodyPr wrap="square" rtlCol="0">
            <a:spAutoFit/>
          </a:bodyPr>
          <a:lstStyle/>
          <a:p>
            <a:r>
              <a:rPr lang="en-GB" dirty="0">
                <a:solidFill>
                  <a:schemeClr val="bg1"/>
                </a:solidFill>
              </a:rPr>
              <a:t>Small Groups</a:t>
            </a:r>
          </a:p>
        </p:txBody>
      </p:sp>
      <p:sp>
        <p:nvSpPr>
          <p:cNvPr id="9" name="TextBox 8">
            <a:extLst>
              <a:ext uri="{FF2B5EF4-FFF2-40B4-BE49-F238E27FC236}">
                <a16:creationId xmlns:a16="http://schemas.microsoft.com/office/drawing/2014/main" id="{1A13FFD7-9C86-489E-8313-67CD0276C513}"/>
              </a:ext>
            </a:extLst>
          </p:cNvPr>
          <p:cNvSpPr txBox="1"/>
          <p:nvPr/>
        </p:nvSpPr>
        <p:spPr>
          <a:xfrm>
            <a:off x="5322053" y="3348840"/>
            <a:ext cx="1116589" cy="369332"/>
          </a:xfrm>
          <a:prstGeom prst="rect">
            <a:avLst/>
          </a:prstGeom>
          <a:noFill/>
        </p:spPr>
        <p:txBody>
          <a:bodyPr wrap="square" rtlCol="0">
            <a:spAutoFit/>
          </a:bodyPr>
          <a:lstStyle/>
          <a:p>
            <a:r>
              <a:rPr lang="en-GB" dirty="0">
                <a:solidFill>
                  <a:schemeClr val="bg1"/>
                </a:solidFill>
              </a:rPr>
              <a:t>ELSA</a:t>
            </a:r>
          </a:p>
        </p:txBody>
      </p:sp>
      <p:sp>
        <p:nvSpPr>
          <p:cNvPr id="10" name="TextBox 9">
            <a:extLst>
              <a:ext uri="{FF2B5EF4-FFF2-40B4-BE49-F238E27FC236}">
                <a16:creationId xmlns:a16="http://schemas.microsoft.com/office/drawing/2014/main" id="{81C01AA8-0F43-49FB-BF6B-D9F337EA167B}"/>
              </a:ext>
            </a:extLst>
          </p:cNvPr>
          <p:cNvSpPr txBox="1"/>
          <p:nvPr/>
        </p:nvSpPr>
        <p:spPr>
          <a:xfrm>
            <a:off x="5505580" y="2663320"/>
            <a:ext cx="675440" cy="369332"/>
          </a:xfrm>
          <a:prstGeom prst="rect">
            <a:avLst/>
          </a:prstGeom>
          <a:noFill/>
        </p:spPr>
        <p:txBody>
          <a:bodyPr wrap="square" rtlCol="0">
            <a:spAutoFit/>
          </a:bodyPr>
          <a:lstStyle/>
          <a:p>
            <a:r>
              <a:rPr lang="en-GB" dirty="0">
                <a:solidFill>
                  <a:schemeClr val="bg1"/>
                </a:solidFill>
              </a:rPr>
              <a:t>1-1</a:t>
            </a:r>
          </a:p>
        </p:txBody>
      </p:sp>
      <p:pic>
        <p:nvPicPr>
          <p:cNvPr id="11" name="Content Placeholder 4">
            <a:extLst>
              <a:ext uri="{FF2B5EF4-FFF2-40B4-BE49-F238E27FC236}">
                <a16:creationId xmlns:a16="http://schemas.microsoft.com/office/drawing/2014/main" id="{ED56B502-ECD7-431E-B089-9EAD3F2E67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32776" y="100333"/>
            <a:ext cx="5248408" cy="6662152"/>
          </a:xfrm>
        </p:spPr>
      </p:pic>
      <p:sp>
        <p:nvSpPr>
          <p:cNvPr id="12" name="Content Placeholder 46">
            <a:extLst>
              <a:ext uri="{FF2B5EF4-FFF2-40B4-BE49-F238E27FC236}">
                <a16:creationId xmlns:a16="http://schemas.microsoft.com/office/drawing/2014/main" id="{85D72367-1005-4301-8DAE-3F7D78807B94}"/>
              </a:ext>
            </a:extLst>
          </p:cNvPr>
          <p:cNvSpPr txBox="1">
            <a:spLocks/>
          </p:cNvSpPr>
          <p:nvPr/>
        </p:nvSpPr>
        <p:spPr bwMode="auto">
          <a:xfrm>
            <a:off x="524018" y="747928"/>
            <a:ext cx="5807956" cy="550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eaLnBrk="1" hangingPunct="1">
              <a:buClr>
                <a:srgbClr val="04CCF4"/>
              </a:buClr>
            </a:pPr>
            <a:r>
              <a:rPr lang="en-GB" sz="3000" b="1" dirty="0" smtClean="0">
                <a:solidFill>
                  <a:schemeClr val="bg2">
                    <a:lumMod val="25000"/>
                  </a:schemeClr>
                </a:solidFill>
                <a:effectLst/>
                <a:latin typeface="Corbel" panose="020B0503020204020204" pitchFamily="34" charset="0"/>
                <a:ea typeface="Calibri" panose="020F0502020204030204" pitchFamily="34" charset="0"/>
                <a:cs typeface="Times New Roman" panose="02020603050405020304" pitchFamily="18" charset="0"/>
              </a:rPr>
              <a:t>Across all schools/colleges in Southwark, </a:t>
            </a:r>
            <a:r>
              <a:rPr lang="en-GB" sz="3000" dirty="0" smtClean="0">
                <a:solidFill>
                  <a:schemeClr val="bg2">
                    <a:lumMod val="25000"/>
                  </a:schemeClr>
                </a:solidFill>
                <a:effectLst/>
                <a:latin typeface="Corbel" panose="020B0503020204020204" pitchFamily="34" charset="0"/>
                <a:ea typeface="Calibri" panose="020F0502020204030204" pitchFamily="34" charset="0"/>
                <a:cs typeface="Times New Roman" panose="02020603050405020304" pitchFamily="18" charset="0"/>
              </a:rPr>
              <a:t>the </a:t>
            </a:r>
            <a:r>
              <a:rPr lang="en-GB" sz="3000" dirty="0">
                <a:solidFill>
                  <a:schemeClr val="bg2">
                    <a:lumMod val="25000"/>
                  </a:schemeClr>
                </a:solidFill>
                <a:effectLst/>
                <a:latin typeface="Corbel" panose="020B0503020204020204" pitchFamily="34" charset="0"/>
                <a:ea typeface="Calibri" panose="020F0502020204030204" pitchFamily="34" charset="0"/>
                <a:cs typeface="Times New Roman" panose="02020603050405020304" pitchFamily="18" charset="0"/>
              </a:rPr>
              <a:t>IMHARS framework model describes </a:t>
            </a:r>
            <a:r>
              <a:rPr lang="en-GB" sz="3000" dirty="0">
                <a:solidFill>
                  <a:srgbClr val="000000"/>
                </a:solidFill>
                <a:effectLst/>
                <a:latin typeface="Corbel" panose="020B0503020204020204" pitchFamily="34" charset="0"/>
                <a:ea typeface="Times New Roman" panose="02020603050405020304" pitchFamily="18" charset="0"/>
                <a:cs typeface="Times New Roman" panose="02020603050405020304" pitchFamily="18" charset="0"/>
              </a:rPr>
              <a:t>the </a:t>
            </a:r>
            <a:r>
              <a:rPr lang="en-GB" sz="3000" b="1" dirty="0">
                <a:solidFill>
                  <a:srgbClr val="000000"/>
                </a:solidFill>
                <a:effectLst/>
                <a:latin typeface="Corbel" panose="020B0503020204020204" pitchFamily="34" charset="0"/>
                <a:ea typeface="Times New Roman" panose="02020603050405020304" pitchFamily="18" charset="0"/>
                <a:cs typeface="Times New Roman" panose="02020603050405020304" pitchFamily="18" charset="0"/>
              </a:rPr>
              <a:t>10 components of </a:t>
            </a:r>
            <a:r>
              <a:rPr lang="en-GB" sz="3000" b="1" dirty="0" smtClean="0">
                <a:solidFill>
                  <a:srgbClr val="000000"/>
                </a:solidFill>
                <a:effectLst/>
                <a:latin typeface="Corbel" panose="020B0503020204020204" pitchFamily="34" charset="0"/>
                <a:ea typeface="Times New Roman" panose="02020603050405020304" pitchFamily="18" charset="0"/>
                <a:cs typeface="Times New Roman" panose="02020603050405020304" pitchFamily="18" charset="0"/>
              </a:rPr>
              <a:t>school/college </a:t>
            </a:r>
            <a:r>
              <a:rPr lang="en-GB" sz="3000" dirty="0">
                <a:solidFill>
                  <a:srgbClr val="000000"/>
                </a:solidFill>
                <a:effectLst/>
                <a:latin typeface="Corbel" panose="020B0503020204020204" pitchFamily="34" charset="0"/>
                <a:ea typeface="Times New Roman" panose="02020603050405020304" pitchFamily="18" charset="0"/>
                <a:cs typeface="Times New Roman" panose="02020603050405020304" pitchFamily="18" charset="0"/>
              </a:rPr>
              <a:t>life that can support and contribute to pupils’ positive mental health and resilience. Each section has some guidance, including questions for reflection and ideas for action, together with some useful quality assured resources.</a:t>
            </a:r>
            <a:endParaRPr lang="en-US" sz="3000" dirty="0">
              <a:latin typeface="Corbel" panose="020B0503020204020204" pitchFamily="34" charset="0"/>
              <a:cs typeface="Arial" panose="020B0604020202020204" pitchFamily="34" charset="0"/>
            </a:endParaRPr>
          </a:p>
        </p:txBody>
      </p:sp>
    </p:spTree>
    <p:extLst>
      <p:ext uri="{BB962C8B-B14F-4D97-AF65-F5344CB8AC3E}">
        <p14:creationId xmlns:p14="http://schemas.microsoft.com/office/powerpoint/2010/main" val="586808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22CBA-2EEE-4409-9DF1-04E0DF5FD308}"/>
              </a:ext>
            </a:extLst>
          </p:cNvPr>
          <p:cNvSpPr>
            <a:spLocks noGrp="1"/>
          </p:cNvSpPr>
          <p:nvPr>
            <p:ph type="title"/>
          </p:nvPr>
        </p:nvSpPr>
        <p:spPr>
          <a:xfrm>
            <a:off x="2231135" y="272233"/>
            <a:ext cx="7729728" cy="1188720"/>
          </a:xfrm>
        </p:spPr>
        <p:txBody>
          <a:bodyPr/>
          <a:lstStyle/>
          <a:p>
            <a:r>
              <a:rPr lang="en-US" dirty="0"/>
              <a:t>Demographics of our school </a:t>
            </a:r>
            <a:endParaRPr lang="en-GB" dirty="0"/>
          </a:p>
        </p:txBody>
      </p:sp>
      <p:pic>
        <p:nvPicPr>
          <p:cNvPr id="6" name="Picture 5">
            <a:extLst>
              <a:ext uri="{FF2B5EF4-FFF2-40B4-BE49-F238E27FC236}">
                <a16:creationId xmlns:a16="http://schemas.microsoft.com/office/drawing/2014/main" id="{A7638B63-CA3A-42D0-8452-12B18CAB49D6}"/>
              </a:ext>
            </a:extLst>
          </p:cNvPr>
          <p:cNvPicPr>
            <a:picLocks noChangeAspect="1"/>
          </p:cNvPicPr>
          <p:nvPr/>
        </p:nvPicPr>
        <p:blipFill>
          <a:blip r:embed="rId2"/>
          <a:stretch>
            <a:fillRect/>
          </a:stretch>
        </p:blipFill>
        <p:spPr>
          <a:xfrm>
            <a:off x="11221375" y="5864922"/>
            <a:ext cx="811194" cy="844242"/>
          </a:xfrm>
          <a:prstGeom prst="rect">
            <a:avLst/>
          </a:prstGeom>
        </p:spPr>
      </p:pic>
      <p:pic>
        <p:nvPicPr>
          <p:cNvPr id="3" name="Picture 2">
            <a:extLst>
              <a:ext uri="{FF2B5EF4-FFF2-40B4-BE49-F238E27FC236}">
                <a16:creationId xmlns:a16="http://schemas.microsoft.com/office/drawing/2014/main" id="{A3F86279-8CE8-4E9E-ABCD-334E0256F9E6}"/>
              </a:ext>
            </a:extLst>
          </p:cNvPr>
          <p:cNvPicPr>
            <a:picLocks noChangeAspect="1"/>
          </p:cNvPicPr>
          <p:nvPr/>
        </p:nvPicPr>
        <p:blipFill>
          <a:blip r:embed="rId3"/>
          <a:stretch>
            <a:fillRect/>
          </a:stretch>
        </p:blipFill>
        <p:spPr>
          <a:xfrm>
            <a:off x="3840282" y="1737213"/>
            <a:ext cx="4511431" cy="3383573"/>
          </a:xfrm>
          <a:prstGeom prst="rect">
            <a:avLst/>
          </a:prstGeom>
        </p:spPr>
      </p:pic>
      <p:sp>
        <p:nvSpPr>
          <p:cNvPr id="4" name="Rectangle 3">
            <a:extLst>
              <a:ext uri="{FF2B5EF4-FFF2-40B4-BE49-F238E27FC236}">
                <a16:creationId xmlns:a16="http://schemas.microsoft.com/office/drawing/2014/main" id="{82498263-0636-40E0-96E6-F3F4A7B71316}"/>
              </a:ext>
            </a:extLst>
          </p:cNvPr>
          <p:cNvSpPr/>
          <p:nvPr/>
        </p:nvSpPr>
        <p:spPr>
          <a:xfrm>
            <a:off x="2093589" y="5385438"/>
            <a:ext cx="8004818" cy="1200329"/>
          </a:xfrm>
          <a:prstGeom prst="rect">
            <a:avLst/>
          </a:prstGeom>
        </p:spPr>
        <p:txBody>
          <a:bodyPr wrap="square">
            <a:spAutoFit/>
          </a:bodyPr>
          <a:lstStyle/>
          <a:p>
            <a:pPr algn="ctr"/>
            <a:r>
              <a:rPr lang="en-GB" sz="2400" dirty="0">
                <a:effectLst>
                  <a:outerShdw blurRad="38100" dist="38100" dir="2700000" algn="tl">
                    <a:srgbClr val="000000">
                      <a:alpha val="43137"/>
                    </a:srgbClr>
                  </a:outerShdw>
                </a:effectLst>
              </a:rPr>
              <a:t>‘It’s a school filled with vibrant, intelligent, creative, challenging, kind, witty and resilient children who never fail to make you smile. It’s a setting where’s no two days are ever the same’</a:t>
            </a:r>
          </a:p>
        </p:txBody>
      </p:sp>
    </p:spTree>
    <p:extLst>
      <p:ext uri="{BB962C8B-B14F-4D97-AF65-F5344CB8AC3E}">
        <p14:creationId xmlns:p14="http://schemas.microsoft.com/office/powerpoint/2010/main" val="292349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C12C4E0-BDA3-4F71-9B1B-49CA2FD5ADB9}"/>
              </a:ext>
            </a:extLst>
          </p:cNvPr>
          <p:cNvCxnSpPr/>
          <p:nvPr>
            <p:custDataLst>
              <p:tags r:id="rId1"/>
            </p:custDataLst>
          </p:nvPr>
        </p:nvCxnSpPr>
        <p:spPr>
          <a:xfrm>
            <a:off x="250730" y="765001"/>
            <a:ext cx="11700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7428AE2-9440-4FB9-9822-2B03B5021B2C}"/>
              </a:ext>
            </a:extLst>
          </p:cNvPr>
          <p:cNvSpPr txBox="1"/>
          <p:nvPr/>
        </p:nvSpPr>
        <p:spPr>
          <a:xfrm>
            <a:off x="335397" y="1318385"/>
            <a:ext cx="11700000" cy="369332"/>
          </a:xfrm>
          <a:prstGeom prst="rect">
            <a:avLst/>
          </a:prstGeom>
          <a:noFill/>
        </p:spPr>
        <p:txBody>
          <a:bodyPr wrap="square" rtlCol="0">
            <a:spAutoFit/>
          </a:bodyPr>
          <a:lstStyle/>
          <a:p>
            <a:endParaRPr lang="en-GB" dirty="0">
              <a:solidFill>
                <a:schemeClr val="tx1">
                  <a:lumMod val="85000"/>
                  <a:lumOff val="15000"/>
                </a:schemeClr>
              </a:solidFill>
            </a:endParaRPr>
          </a:p>
        </p:txBody>
      </p:sp>
      <p:sp>
        <p:nvSpPr>
          <p:cNvPr id="3" name="TextBox 2">
            <a:extLst>
              <a:ext uri="{FF2B5EF4-FFF2-40B4-BE49-F238E27FC236}">
                <a16:creationId xmlns:a16="http://schemas.microsoft.com/office/drawing/2014/main" id="{7424F977-7CA0-465A-ADD8-9D688D6FE756}"/>
              </a:ext>
            </a:extLst>
          </p:cNvPr>
          <p:cNvSpPr txBox="1"/>
          <p:nvPr/>
        </p:nvSpPr>
        <p:spPr>
          <a:xfrm>
            <a:off x="448733" y="1175296"/>
            <a:ext cx="11407870" cy="8402300"/>
          </a:xfrm>
          <a:prstGeom prst="rect">
            <a:avLst/>
          </a:prstGeom>
          <a:noFill/>
        </p:spPr>
        <p:txBody>
          <a:bodyPr wrap="square" rtlCol="0">
            <a:spAutoFit/>
          </a:bodyPr>
          <a:lstStyle/>
          <a:p>
            <a:pPr algn="ctr"/>
            <a:endParaRPr lang="en-GB" dirty="0"/>
          </a:p>
          <a:p>
            <a:endParaRPr lang="en-GB" dirty="0"/>
          </a:p>
          <a:p>
            <a:pPr marL="285750" indent="-285750">
              <a:buFont typeface="Arial" panose="020B0604020202020204" pitchFamily="34" charset="0"/>
              <a:buChar char="•"/>
            </a:pPr>
            <a:r>
              <a:rPr lang="en-GB" dirty="0"/>
              <a:t>All pupils excluded from mainstream, all have an ACE score of 1 or above. </a:t>
            </a:r>
          </a:p>
          <a:p>
            <a:pPr marL="285750" indent="-285750">
              <a:buFont typeface="Arial" panose="020B0604020202020204" pitchFamily="34" charset="0"/>
              <a:buChar char="•"/>
            </a:pPr>
            <a:r>
              <a:rPr lang="en-GB" dirty="0"/>
              <a:t>87% have an ACE score of 3 or above. As ACE score increase so does risk of mental illness and attachment issues. </a:t>
            </a:r>
          </a:p>
          <a:p>
            <a:pPr marL="285750" indent="-285750">
              <a:buFont typeface="Arial" panose="020B0604020202020204" pitchFamily="34" charset="0"/>
              <a:buChar char="•"/>
            </a:pPr>
            <a:r>
              <a:rPr lang="en-GB" dirty="0"/>
              <a:t>Grown up in unpredictable &amp; stressful environments that have resulted in prolonged exposure to stress and high levels of cortisol. </a:t>
            </a:r>
          </a:p>
          <a:p>
            <a:endParaRPr lang="en-GB" dirty="0"/>
          </a:p>
          <a:p>
            <a:r>
              <a:rPr lang="en-GB" b="1" dirty="0">
                <a:solidFill>
                  <a:srgbClr val="0070C0"/>
                </a:solidFill>
              </a:rPr>
              <a:t>Polyvagal theory</a:t>
            </a:r>
          </a:p>
          <a:p>
            <a:pPr marL="285750" indent="-285750">
              <a:buFont typeface="Wingdings" panose="05000000000000000000" pitchFamily="2" charset="2"/>
              <a:buChar char="Ø"/>
            </a:pPr>
            <a:r>
              <a:rPr lang="en-GB" dirty="0"/>
              <a:t>Threatened  = SOCIAL DEFENCE SYSTEM – fight or flight, primitive brain, CRF,</a:t>
            </a:r>
          </a:p>
          <a:p>
            <a:r>
              <a:rPr lang="en-GB" dirty="0"/>
              <a:t>high levels of cortisol. Primitive brain doesn’t turn off. </a:t>
            </a:r>
          </a:p>
          <a:p>
            <a:pPr marL="285750" indent="-285750">
              <a:buFont typeface="Wingdings" panose="05000000000000000000" pitchFamily="2" charset="2"/>
              <a:buChar char="Ø"/>
            </a:pPr>
            <a:r>
              <a:rPr lang="en-GB" dirty="0" err="1"/>
              <a:t>Neuroception</a:t>
            </a:r>
            <a:r>
              <a:rPr lang="en-GB" dirty="0"/>
              <a:t> – Can’t spot safety ques</a:t>
            </a:r>
          </a:p>
          <a:p>
            <a:pPr marL="285750" indent="-285750">
              <a:buFont typeface="Wingdings" panose="05000000000000000000" pitchFamily="2" charset="2"/>
              <a:buChar char="Ø"/>
            </a:pPr>
            <a:r>
              <a:rPr lang="en-GB" dirty="0"/>
              <a:t>Higher regions of the brain don’t work if children are stuck in brain stem. </a:t>
            </a:r>
          </a:p>
          <a:p>
            <a:pPr marL="285750" indent="-285750">
              <a:buFont typeface="Wingdings" panose="05000000000000000000" pitchFamily="2" charset="2"/>
              <a:buChar char="Ø"/>
            </a:pPr>
            <a:r>
              <a:rPr lang="en-GB" dirty="0"/>
              <a:t>Safe = SOCIAL ENGAGEMENT SYSTEM – Oxytocin &amp; Opioids</a:t>
            </a:r>
          </a:p>
          <a:p>
            <a:pPr marL="285750" indent="-285750">
              <a:buFont typeface="Wingdings" panose="05000000000000000000" pitchFamily="2" charset="2"/>
              <a:buChar char="Ø"/>
            </a:pPr>
            <a:endParaRPr lang="en-GB" dirty="0"/>
          </a:p>
          <a:p>
            <a:r>
              <a:rPr lang="en-GB" b="1" dirty="0">
                <a:solidFill>
                  <a:srgbClr val="0070C0"/>
                </a:solidFill>
              </a:rPr>
              <a:t>(P) R,R,R</a:t>
            </a:r>
          </a:p>
          <a:p>
            <a:endParaRPr lang="en-GB" dirty="0"/>
          </a:p>
          <a:p>
            <a:pPr marL="285750" indent="-285750">
              <a:buFont typeface="Wingdings" panose="05000000000000000000" pitchFamily="2" charset="2"/>
              <a:buChar char="ü"/>
            </a:pPr>
            <a:r>
              <a:rPr lang="en-GB" dirty="0"/>
              <a:t>Staff training and awareness of the impact of ACES </a:t>
            </a:r>
          </a:p>
          <a:p>
            <a:pPr marL="285750" indent="-285750">
              <a:buFont typeface="Wingdings" panose="05000000000000000000" pitchFamily="2" charset="2"/>
              <a:buChar char="ü"/>
            </a:pPr>
            <a:r>
              <a:rPr lang="en-GB" dirty="0"/>
              <a:t>Personalisation meetings – Sharing of ACEs &amp; Emotional profiles.</a:t>
            </a:r>
          </a:p>
          <a:p>
            <a:pPr marL="285750" indent="-285750">
              <a:buFont typeface="Wingdings" panose="05000000000000000000" pitchFamily="2" charset="2"/>
              <a:buChar char="ü"/>
            </a:pPr>
            <a:r>
              <a:rPr lang="en-GB" dirty="0"/>
              <a:t>Protective factors – Be the Emotionally Available adult, bring down stress</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8" name="Picture 7"/>
          <p:cNvPicPr>
            <a:picLocks noChangeAspect="1"/>
          </p:cNvPicPr>
          <p:nvPr/>
        </p:nvPicPr>
        <p:blipFill>
          <a:blip r:embed="rId3"/>
          <a:stretch>
            <a:fillRect/>
          </a:stretch>
        </p:blipFill>
        <p:spPr>
          <a:xfrm>
            <a:off x="9048064" y="2802870"/>
            <a:ext cx="2921875" cy="2879834"/>
          </a:xfrm>
          <a:prstGeom prst="rect">
            <a:avLst/>
          </a:prstGeom>
          <a:effectLst>
            <a:softEdge rad="76200"/>
          </a:effectLst>
        </p:spPr>
      </p:pic>
      <p:pic>
        <p:nvPicPr>
          <p:cNvPr id="9" name="Picture 8">
            <a:extLst>
              <a:ext uri="{FF2B5EF4-FFF2-40B4-BE49-F238E27FC236}">
                <a16:creationId xmlns:a16="http://schemas.microsoft.com/office/drawing/2014/main" id="{3433B34C-64E1-4F4A-B6EA-1F00DAE04AC9}"/>
              </a:ext>
            </a:extLst>
          </p:cNvPr>
          <p:cNvPicPr>
            <a:picLocks noChangeAspect="1"/>
          </p:cNvPicPr>
          <p:nvPr/>
        </p:nvPicPr>
        <p:blipFill>
          <a:blip r:embed="rId4"/>
          <a:stretch>
            <a:fillRect/>
          </a:stretch>
        </p:blipFill>
        <p:spPr>
          <a:xfrm>
            <a:off x="11221375" y="5864922"/>
            <a:ext cx="811194" cy="844242"/>
          </a:xfrm>
          <a:prstGeom prst="rect">
            <a:avLst/>
          </a:prstGeom>
        </p:spPr>
      </p:pic>
      <p:pic>
        <p:nvPicPr>
          <p:cNvPr id="7" name="Picture 6">
            <a:extLst>
              <a:ext uri="{FF2B5EF4-FFF2-40B4-BE49-F238E27FC236}">
                <a16:creationId xmlns:a16="http://schemas.microsoft.com/office/drawing/2014/main" id="{26CA18F0-67B5-45FE-9208-307E3A477950}"/>
              </a:ext>
            </a:extLst>
          </p:cNvPr>
          <p:cNvPicPr>
            <a:picLocks noChangeAspect="1"/>
          </p:cNvPicPr>
          <p:nvPr/>
        </p:nvPicPr>
        <p:blipFill>
          <a:blip r:embed="rId5"/>
          <a:stretch>
            <a:fillRect/>
          </a:stretch>
        </p:blipFill>
        <p:spPr>
          <a:xfrm>
            <a:off x="2064639" y="99079"/>
            <a:ext cx="7760881" cy="1219306"/>
          </a:xfrm>
          <a:prstGeom prst="rect">
            <a:avLst/>
          </a:prstGeom>
        </p:spPr>
      </p:pic>
    </p:spTree>
    <p:extLst>
      <p:ext uri="{BB962C8B-B14F-4D97-AF65-F5344CB8AC3E}">
        <p14:creationId xmlns:p14="http://schemas.microsoft.com/office/powerpoint/2010/main" val="1372965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C12C4E0-BDA3-4F71-9B1B-49CA2FD5ADB9}"/>
              </a:ext>
            </a:extLst>
          </p:cNvPr>
          <p:cNvCxnSpPr/>
          <p:nvPr>
            <p:custDataLst>
              <p:tags r:id="rId1"/>
            </p:custDataLst>
          </p:nvPr>
        </p:nvCxnSpPr>
        <p:spPr>
          <a:xfrm>
            <a:off x="250730" y="765001"/>
            <a:ext cx="1170000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C5B2FF4-2195-4F3D-8E4C-7F23D701D77A}"/>
              </a:ext>
            </a:extLst>
          </p:cNvPr>
          <p:cNvPicPr>
            <a:picLocks noChangeAspect="1"/>
          </p:cNvPicPr>
          <p:nvPr/>
        </p:nvPicPr>
        <p:blipFill>
          <a:blip r:embed="rId4"/>
          <a:stretch>
            <a:fillRect/>
          </a:stretch>
        </p:blipFill>
        <p:spPr>
          <a:xfrm>
            <a:off x="9418595" y="1729036"/>
            <a:ext cx="2581238" cy="3441650"/>
          </a:xfrm>
          <a:prstGeom prst="rect">
            <a:avLst/>
          </a:prstGeom>
          <a:effectLst>
            <a:softEdge rad="127000"/>
          </a:effectLst>
        </p:spPr>
      </p:pic>
      <p:sp>
        <p:nvSpPr>
          <p:cNvPr id="8" name="TextBox 7">
            <a:extLst>
              <a:ext uri="{FF2B5EF4-FFF2-40B4-BE49-F238E27FC236}">
                <a16:creationId xmlns:a16="http://schemas.microsoft.com/office/drawing/2014/main" id="{43354F90-8D66-4350-8BBF-E1FE4B8E9244}"/>
              </a:ext>
            </a:extLst>
          </p:cNvPr>
          <p:cNvSpPr txBox="1"/>
          <p:nvPr/>
        </p:nvSpPr>
        <p:spPr>
          <a:xfrm>
            <a:off x="2096600" y="1425877"/>
            <a:ext cx="8057363" cy="5139869"/>
          </a:xfrm>
          <a:prstGeom prst="rect">
            <a:avLst/>
          </a:prstGeom>
          <a:noFill/>
        </p:spPr>
        <p:txBody>
          <a:bodyPr wrap="square" rtlCol="0">
            <a:spAutoFit/>
          </a:bodyPr>
          <a:lstStyle/>
          <a:p>
            <a:pPr algn="ctr"/>
            <a:r>
              <a:rPr lang="en-GB" dirty="0"/>
              <a:t>Whole school approach to Protect by </a:t>
            </a:r>
            <a:r>
              <a:rPr lang="en-GB" dirty="0">
                <a:solidFill>
                  <a:srgbClr val="0070C0"/>
                </a:solidFill>
              </a:rPr>
              <a:t>increasing safety cues </a:t>
            </a:r>
            <a:r>
              <a:rPr lang="en-GB" dirty="0"/>
              <a:t>and ACTIVATING THE SOCIAL ENGAGEMENT SYSTEM. </a:t>
            </a:r>
          </a:p>
          <a:p>
            <a:endParaRPr lang="en-GB" dirty="0"/>
          </a:p>
          <a:p>
            <a:pPr algn="ctr"/>
            <a:r>
              <a:rPr lang="en-GB" sz="2000" b="1" dirty="0">
                <a:solidFill>
                  <a:srgbClr val="0070C0"/>
                </a:solidFill>
                <a:effectLst>
                  <a:outerShdw blurRad="38100" dist="38100" dir="2700000" algn="tl">
                    <a:srgbClr val="000000">
                      <a:alpha val="43137"/>
                    </a:srgbClr>
                  </a:outerShdw>
                </a:effectLst>
              </a:rPr>
              <a:t>Meet and Greet </a:t>
            </a:r>
          </a:p>
          <a:p>
            <a:pPr algn="ctr"/>
            <a:endParaRPr lang="en-GB" dirty="0"/>
          </a:p>
          <a:p>
            <a:pPr marL="285750" indent="-285750" algn="ctr">
              <a:buFont typeface="Arial" panose="020B0604020202020204" pitchFamily="34" charset="0"/>
              <a:buChar char="•"/>
            </a:pPr>
            <a:r>
              <a:rPr lang="en-GB" dirty="0"/>
              <a:t>Show them that we care – Names, Haircuts &amp; Hobbies</a:t>
            </a:r>
          </a:p>
          <a:p>
            <a:pPr marL="285750" indent="-285750" algn="ctr">
              <a:buFont typeface="Arial" panose="020B0604020202020204" pitchFamily="34" charset="0"/>
              <a:buChar char="•"/>
            </a:pPr>
            <a:r>
              <a:rPr lang="en-GB" dirty="0"/>
              <a:t>Our bodies – Welcoming stance, eye contact, hugs and high 5’s</a:t>
            </a:r>
          </a:p>
          <a:p>
            <a:pPr marL="285750" indent="-285750" algn="ctr">
              <a:buFont typeface="Arial" panose="020B0604020202020204" pitchFamily="34" charset="0"/>
              <a:buChar char="•"/>
            </a:pPr>
            <a:r>
              <a:rPr lang="en-GB" dirty="0"/>
              <a:t>Warmth, tone of voice &amp; facial expressions. </a:t>
            </a:r>
          </a:p>
          <a:p>
            <a:pPr marL="285750" indent="-285750" algn="ctr">
              <a:buFont typeface="Arial" panose="020B0604020202020204" pitchFamily="34" charset="0"/>
              <a:buChar char="•"/>
            </a:pPr>
            <a:endParaRPr lang="en-GB" dirty="0"/>
          </a:p>
          <a:p>
            <a:pPr algn="ctr"/>
            <a:r>
              <a:rPr lang="en-GB" sz="2000" b="1" dirty="0">
                <a:solidFill>
                  <a:srgbClr val="0070C0"/>
                </a:solidFill>
              </a:rPr>
              <a:t>Stress reducing environment</a:t>
            </a:r>
          </a:p>
          <a:p>
            <a:pPr algn="ctr"/>
            <a:endParaRPr lang="en-GB" b="1" dirty="0">
              <a:solidFill>
                <a:srgbClr val="FF0000"/>
              </a:solidFill>
            </a:endParaRPr>
          </a:p>
          <a:p>
            <a:pPr marL="285750" indent="-285750" algn="ctr">
              <a:buFont typeface="Arial" panose="020B0604020202020204" pitchFamily="34" charset="0"/>
              <a:buChar char="•"/>
            </a:pPr>
            <a:r>
              <a:rPr lang="en-GB" b="1" dirty="0"/>
              <a:t>Safe stress - Reducing cortisol so it doesn’t reach dangerous levels. </a:t>
            </a:r>
          </a:p>
          <a:p>
            <a:pPr marL="285750" indent="-285750" algn="ctr">
              <a:buFont typeface="Arial" panose="020B0604020202020204" pitchFamily="34" charset="0"/>
              <a:buChar char="•"/>
            </a:pPr>
            <a:r>
              <a:rPr lang="en-GB" b="1" dirty="0"/>
              <a:t>Familiar faces - consistency</a:t>
            </a:r>
          </a:p>
          <a:p>
            <a:pPr marL="285750" indent="-285750" algn="ctr">
              <a:buFont typeface="Arial" panose="020B0604020202020204" pitchFamily="34" charset="0"/>
              <a:buChar char="•"/>
            </a:pPr>
            <a:r>
              <a:rPr lang="en-GB" b="1" dirty="0"/>
              <a:t>Opioids / Oxytocin = Anti aggression / Anti – anxiety</a:t>
            </a:r>
          </a:p>
          <a:p>
            <a:pPr marL="285750" indent="-285750" algn="ctr">
              <a:buFont typeface="Arial" panose="020B0604020202020204" pitchFamily="34" charset="0"/>
              <a:buChar char="•"/>
            </a:pPr>
            <a:r>
              <a:rPr lang="en-GB" b="1" dirty="0"/>
              <a:t>Animals, Music &amp; Laughter</a:t>
            </a:r>
          </a:p>
          <a:p>
            <a:pPr marL="285750" indent="-285750" algn="ctr">
              <a:buFont typeface="Arial" panose="020B0604020202020204" pitchFamily="34" charset="0"/>
              <a:buChar char="•"/>
            </a:pPr>
            <a:r>
              <a:rPr lang="en-GB" b="1" dirty="0"/>
              <a:t>Predictable</a:t>
            </a:r>
          </a:p>
          <a:p>
            <a:pPr marL="285750" indent="-285750" algn="ctr">
              <a:buFont typeface="Arial" panose="020B0604020202020204" pitchFamily="34" charset="0"/>
              <a:buChar char="•"/>
            </a:pPr>
            <a:endParaRPr lang="en-GB" dirty="0"/>
          </a:p>
          <a:p>
            <a:endParaRPr lang="en-GB" dirty="0"/>
          </a:p>
        </p:txBody>
      </p:sp>
      <p:sp>
        <p:nvSpPr>
          <p:cNvPr id="5" name="TextBox 4"/>
          <p:cNvSpPr txBox="1"/>
          <p:nvPr/>
        </p:nvSpPr>
        <p:spPr>
          <a:xfrm>
            <a:off x="796278" y="6134720"/>
            <a:ext cx="11010900" cy="461665"/>
          </a:xfrm>
          <a:prstGeom prst="rect">
            <a:avLst/>
          </a:prstGeom>
          <a:noFill/>
        </p:spPr>
        <p:txBody>
          <a:bodyPr wrap="square" rtlCol="0">
            <a:spAutoFit/>
          </a:bodyPr>
          <a:lstStyle/>
          <a:p>
            <a:pPr algn="ctr"/>
            <a:r>
              <a:rPr lang="en-GB" sz="2400" dirty="0">
                <a:solidFill>
                  <a:srgbClr val="0070C0"/>
                </a:solidFill>
              </a:rPr>
              <a:t>‘We start everyday as a new day’</a:t>
            </a:r>
          </a:p>
        </p:txBody>
      </p:sp>
      <p:pic>
        <p:nvPicPr>
          <p:cNvPr id="7" name="Picture 6"/>
          <p:cNvPicPr>
            <a:picLocks noChangeAspect="1"/>
          </p:cNvPicPr>
          <p:nvPr/>
        </p:nvPicPr>
        <p:blipFill rotWithShape="1">
          <a:blip r:embed="rId5"/>
          <a:srcRect l="10208" r="35833"/>
          <a:stretch/>
        </p:blipFill>
        <p:spPr>
          <a:xfrm rot="5400000">
            <a:off x="597878" y="4581071"/>
            <a:ext cx="1780420" cy="2474715"/>
          </a:xfrm>
          <a:prstGeom prst="rect">
            <a:avLst/>
          </a:prstGeom>
          <a:ln>
            <a:noFill/>
          </a:ln>
          <a:effectLst>
            <a:softEdge rad="127000"/>
          </a:effectLst>
        </p:spPr>
      </p:pic>
      <p:pic>
        <p:nvPicPr>
          <p:cNvPr id="3" name="Picture 2"/>
          <p:cNvPicPr>
            <a:picLocks noChangeAspect="1"/>
          </p:cNvPicPr>
          <p:nvPr/>
        </p:nvPicPr>
        <p:blipFill rotWithShape="1">
          <a:blip r:embed="rId6"/>
          <a:srcRect t="17648" b="1612"/>
          <a:stretch/>
        </p:blipFill>
        <p:spPr>
          <a:xfrm rot="5107209">
            <a:off x="41409" y="2160973"/>
            <a:ext cx="2264514" cy="1371274"/>
          </a:xfrm>
          <a:prstGeom prst="rect">
            <a:avLst/>
          </a:prstGeom>
          <a:effectLst>
            <a:softEdge rad="63500"/>
          </a:effectLst>
        </p:spPr>
      </p:pic>
      <p:pic>
        <p:nvPicPr>
          <p:cNvPr id="10" name="Picture 9">
            <a:extLst>
              <a:ext uri="{FF2B5EF4-FFF2-40B4-BE49-F238E27FC236}">
                <a16:creationId xmlns:a16="http://schemas.microsoft.com/office/drawing/2014/main" id="{4F8464C6-37FE-4034-ADEF-7F5325E2728F}"/>
              </a:ext>
            </a:extLst>
          </p:cNvPr>
          <p:cNvPicPr>
            <a:picLocks noChangeAspect="1"/>
          </p:cNvPicPr>
          <p:nvPr/>
        </p:nvPicPr>
        <p:blipFill>
          <a:blip r:embed="rId7"/>
          <a:stretch>
            <a:fillRect/>
          </a:stretch>
        </p:blipFill>
        <p:spPr>
          <a:xfrm>
            <a:off x="2244840" y="155348"/>
            <a:ext cx="7760881" cy="1219306"/>
          </a:xfrm>
          <a:prstGeom prst="rect">
            <a:avLst/>
          </a:prstGeom>
        </p:spPr>
      </p:pic>
      <p:pic>
        <p:nvPicPr>
          <p:cNvPr id="11" name="Picture 10">
            <a:extLst>
              <a:ext uri="{FF2B5EF4-FFF2-40B4-BE49-F238E27FC236}">
                <a16:creationId xmlns:a16="http://schemas.microsoft.com/office/drawing/2014/main" id="{3B77C1E5-96A0-4E5A-9B82-F5AA72C0DFC8}"/>
              </a:ext>
            </a:extLst>
          </p:cNvPr>
          <p:cNvPicPr>
            <a:picLocks noChangeAspect="1"/>
          </p:cNvPicPr>
          <p:nvPr/>
        </p:nvPicPr>
        <p:blipFill>
          <a:blip r:embed="rId8"/>
          <a:stretch>
            <a:fillRect/>
          </a:stretch>
        </p:blipFill>
        <p:spPr>
          <a:xfrm>
            <a:off x="11221375" y="5864922"/>
            <a:ext cx="811194" cy="844242"/>
          </a:xfrm>
          <a:prstGeom prst="rect">
            <a:avLst/>
          </a:prstGeom>
        </p:spPr>
      </p:pic>
    </p:spTree>
    <p:extLst>
      <p:ext uri="{BB962C8B-B14F-4D97-AF65-F5344CB8AC3E}">
        <p14:creationId xmlns:p14="http://schemas.microsoft.com/office/powerpoint/2010/main" val="749555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C12C4E0-BDA3-4F71-9B1B-49CA2FD5ADB9}"/>
              </a:ext>
            </a:extLst>
          </p:cNvPr>
          <p:cNvCxnSpPr/>
          <p:nvPr>
            <p:custDataLst>
              <p:tags r:id="rId1"/>
            </p:custDataLst>
          </p:nvPr>
        </p:nvCxnSpPr>
        <p:spPr>
          <a:xfrm>
            <a:off x="250730" y="765001"/>
            <a:ext cx="11700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7428AE2-9440-4FB9-9822-2B03B5021B2C}"/>
              </a:ext>
            </a:extLst>
          </p:cNvPr>
          <p:cNvSpPr txBox="1"/>
          <p:nvPr/>
        </p:nvSpPr>
        <p:spPr>
          <a:xfrm>
            <a:off x="335397" y="1318385"/>
            <a:ext cx="11700000" cy="369332"/>
          </a:xfrm>
          <a:prstGeom prst="rect">
            <a:avLst/>
          </a:prstGeom>
          <a:noFill/>
        </p:spPr>
        <p:txBody>
          <a:bodyPr wrap="square" rtlCol="0">
            <a:spAutoFit/>
          </a:bodyPr>
          <a:lstStyle/>
          <a:p>
            <a:endParaRPr lang="en-GB" dirty="0">
              <a:solidFill>
                <a:schemeClr val="tx1">
                  <a:lumMod val="85000"/>
                  <a:lumOff val="15000"/>
                </a:schemeClr>
              </a:solidFill>
            </a:endParaRPr>
          </a:p>
        </p:txBody>
      </p:sp>
      <p:sp>
        <p:nvSpPr>
          <p:cNvPr id="3" name="TextBox 2">
            <a:extLst>
              <a:ext uri="{FF2B5EF4-FFF2-40B4-BE49-F238E27FC236}">
                <a16:creationId xmlns:a16="http://schemas.microsoft.com/office/drawing/2014/main" id="{7424F977-7CA0-465A-ADD8-9D688D6FE756}"/>
              </a:ext>
            </a:extLst>
          </p:cNvPr>
          <p:cNvSpPr txBox="1"/>
          <p:nvPr/>
        </p:nvSpPr>
        <p:spPr>
          <a:xfrm>
            <a:off x="392065" y="585028"/>
            <a:ext cx="11407870" cy="8679299"/>
          </a:xfrm>
          <a:prstGeom prst="rect">
            <a:avLst/>
          </a:prstGeom>
          <a:noFill/>
        </p:spPr>
        <p:txBody>
          <a:bodyPr wrap="square" rtlCol="0">
            <a:spAutoFit/>
          </a:bodyPr>
          <a:lstStyle/>
          <a:p>
            <a:pPr algn="ctr"/>
            <a:endParaRPr lang="en-GB" dirty="0"/>
          </a:p>
          <a:p>
            <a:pPr algn="ctr"/>
            <a:endParaRPr lang="en-GB" dirty="0"/>
          </a:p>
          <a:p>
            <a:r>
              <a:rPr lang="en-GB" dirty="0">
                <a:solidFill>
                  <a:srgbClr val="0070C0"/>
                </a:solidFill>
              </a:rPr>
              <a:t>SMILE</a:t>
            </a:r>
            <a:r>
              <a:rPr lang="en-GB" dirty="0"/>
              <a:t> </a:t>
            </a:r>
            <a:r>
              <a:rPr lang="en-GB" dirty="0">
                <a:sym typeface="Wingdings" panose="05000000000000000000" pitchFamily="2" charset="2"/>
              </a:rPr>
              <a:t></a:t>
            </a:r>
          </a:p>
          <a:p>
            <a:endParaRPr lang="en-GB" dirty="0">
              <a:sym typeface="Wingdings" panose="05000000000000000000" pitchFamily="2" charset="2"/>
            </a:endParaRPr>
          </a:p>
          <a:p>
            <a:pPr marL="285750" indent="-285750">
              <a:buFont typeface="Arial" panose="020B0604020202020204" pitchFamily="34" charset="0"/>
              <a:buChar char="•"/>
            </a:pPr>
            <a:r>
              <a:rPr lang="en-GB" dirty="0">
                <a:sym typeface="Wingdings" panose="05000000000000000000" pitchFamily="2" charset="2"/>
              </a:rPr>
              <a:t>Process blank faces as threatening trigger social defence system</a:t>
            </a:r>
          </a:p>
          <a:p>
            <a:pPr marL="285750" indent="-285750">
              <a:buFont typeface="Arial" panose="020B0604020202020204" pitchFamily="34" charset="0"/>
              <a:buChar char="•"/>
            </a:pPr>
            <a:r>
              <a:rPr lang="en-GB" dirty="0">
                <a:sym typeface="Wingdings" panose="05000000000000000000" pitchFamily="2" charset="2"/>
              </a:rPr>
              <a:t>Signals safety/ activates the Social engagement system. </a:t>
            </a:r>
          </a:p>
          <a:p>
            <a:pPr marL="285750" indent="-285750">
              <a:buFont typeface="Arial" panose="020B0604020202020204" pitchFamily="34" charset="0"/>
              <a:buChar char="•"/>
            </a:pPr>
            <a:r>
              <a:rPr lang="en-GB" dirty="0">
                <a:sym typeface="Wingdings" panose="05000000000000000000" pitchFamily="2" charset="2"/>
              </a:rPr>
              <a:t>Shows you care, promotes self esteem. </a:t>
            </a:r>
          </a:p>
          <a:p>
            <a:pPr marL="285750" indent="-285750">
              <a:buFont typeface="Arial" panose="020B0604020202020204" pitchFamily="34" charset="0"/>
              <a:buChar char="•"/>
            </a:pPr>
            <a:r>
              <a:rPr lang="en-GB" dirty="0">
                <a:sym typeface="Wingdings" panose="05000000000000000000" pitchFamily="2" charset="2"/>
              </a:rPr>
              <a:t>Vital need to provide safety cues. </a:t>
            </a:r>
            <a:endParaRPr lang="en-GB" dirty="0"/>
          </a:p>
          <a:p>
            <a:endParaRPr lang="en-GB" dirty="0"/>
          </a:p>
          <a:p>
            <a:pPr algn="ctr"/>
            <a:r>
              <a:rPr lang="en-GB" i="1" dirty="0"/>
              <a:t>‘I didn't even notice I wasn’t smiling until I started making an effort to smile, then it just felt like the smiling was contagious </a:t>
            </a:r>
            <a:r>
              <a:rPr lang="en-GB" dirty="0"/>
              <a:t>’ – Teaching &amp; Learning Assistant </a:t>
            </a:r>
          </a:p>
          <a:p>
            <a:pPr algn="ctr"/>
            <a:endParaRPr lang="en-GB" dirty="0"/>
          </a:p>
          <a:p>
            <a:r>
              <a:rPr lang="en-GB" dirty="0">
                <a:solidFill>
                  <a:srgbClr val="0070C0"/>
                </a:solidFill>
              </a:rPr>
              <a:t>Stop asking why and WINE</a:t>
            </a:r>
          </a:p>
          <a:p>
            <a:endParaRPr lang="en-GB" dirty="0">
              <a:solidFill>
                <a:srgbClr val="FF0000"/>
              </a:solidFill>
            </a:endParaRPr>
          </a:p>
          <a:p>
            <a:pPr marL="285750" indent="-285750">
              <a:buFont typeface="Arial" panose="020B0604020202020204" pitchFamily="34" charset="0"/>
              <a:buChar char="•"/>
            </a:pPr>
            <a:r>
              <a:rPr lang="en-GB" dirty="0"/>
              <a:t>Key relational skills, empathetic responses &amp; active listening.</a:t>
            </a:r>
          </a:p>
          <a:p>
            <a:pPr marL="285750" indent="-285750">
              <a:buFont typeface="Arial" panose="020B0604020202020204" pitchFamily="34" charset="0"/>
              <a:buChar char="•"/>
            </a:pPr>
            <a:r>
              <a:rPr lang="en-GB" dirty="0"/>
              <a:t>If you don’t have the time – find the time.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algn="ctr"/>
            <a:r>
              <a:rPr lang="en-GB" dirty="0">
                <a:solidFill>
                  <a:srgbClr val="FF0000"/>
                </a:solidFill>
              </a:rPr>
              <a:t> </a:t>
            </a:r>
          </a:p>
          <a:p>
            <a:pPr algn="ctr"/>
            <a:endParaRPr lang="en-GB" dirty="0">
              <a:solidFill>
                <a:srgbClr val="FF0000"/>
              </a:solidFill>
            </a:endParaRP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9" name="Picture 8">
            <a:extLst>
              <a:ext uri="{FF2B5EF4-FFF2-40B4-BE49-F238E27FC236}">
                <a16:creationId xmlns:a16="http://schemas.microsoft.com/office/drawing/2014/main" id="{C5BA92B9-DC81-4467-906F-437B52DD4C02}"/>
              </a:ext>
            </a:extLst>
          </p:cNvPr>
          <p:cNvPicPr>
            <a:picLocks noChangeAspect="1"/>
          </p:cNvPicPr>
          <p:nvPr/>
        </p:nvPicPr>
        <p:blipFill>
          <a:blip r:embed="rId3"/>
          <a:stretch>
            <a:fillRect/>
          </a:stretch>
        </p:blipFill>
        <p:spPr>
          <a:xfrm>
            <a:off x="2158891" y="154734"/>
            <a:ext cx="7760881" cy="1219306"/>
          </a:xfrm>
          <a:prstGeom prst="rect">
            <a:avLst/>
          </a:prstGeom>
        </p:spPr>
      </p:pic>
      <p:pic>
        <p:nvPicPr>
          <p:cNvPr id="10" name="Picture 9">
            <a:extLst>
              <a:ext uri="{FF2B5EF4-FFF2-40B4-BE49-F238E27FC236}">
                <a16:creationId xmlns:a16="http://schemas.microsoft.com/office/drawing/2014/main" id="{FBF1CF11-C3C7-463F-AFED-864D099EC959}"/>
              </a:ext>
            </a:extLst>
          </p:cNvPr>
          <p:cNvPicPr>
            <a:picLocks noChangeAspect="1"/>
          </p:cNvPicPr>
          <p:nvPr/>
        </p:nvPicPr>
        <p:blipFill>
          <a:blip r:embed="rId4"/>
          <a:stretch>
            <a:fillRect/>
          </a:stretch>
        </p:blipFill>
        <p:spPr>
          <a:xfrm>
            <a:off x="11221375" y="5864922"/>
            <a:ext cx="811194" cy="844242"/>
          </a:xfrm>
          <a:prstGeom prst="rect">
            <a:avLst/>
          </a:prstGeom>
        </p:spPr>
      </p:pic>
      <p:sp>
        <p:nvSpPr>
          <p:cNvPr id="11" name="TextBox 10">
            <a:extLst>
              <a:ext uri="{FF2B5EF4-FFF2-40B4-BE49-F238E27FC236}">
                <a16:creationId xmlns:a16="http://schemas.microsoft.com/office/drawing/2014/main" id="{520242D4-22A4-41EF-AF08-A92C4F7AEA49}"/>
              </a:ext>
            </a:extLst>
          </p:cNvPr>
          <p:cNvSpPr txBox="1"/>
          <p:nvPr/>
        </p:nvSpPr>
        <p:spPr>
          <a:xfrm>
            <a:off x="335397" y="5657671"/>
            <a:ext cx="8260261" cy="1200329"/>
          </a:xfrm>
          <a:prstGeom prst="rect">
            <a:avLst/>
          </a:prstGeom>
          <a:noFill/>
        </p:spPr>
        <p:txBody>
          <a:bodyPr wrap="square" rtlCol="0">
            <a:spAutoFit/>
          </a:bodyPr>
          <a:lstStyle/>
          <a:p>
            <a:r>
              <a:rPr lang="en-GB" dirty="0"/>
              <a:t>Each child has an </a:t>
            </a:r>
            <a:r>
              <a:rPr lang="en-GB" dirty="0">
                <a:solidFill>
                  <a:srgbClr val="0070C0"/>
                </a:solidFill>
              </a:rPr>
              <a:t>individualised safety plan. </a:t>
            </a:r>
          </a:p>
          <a:p>
            <a:endParaRPr lang="en-GB" dirty="0"/>
          </a:p>
          <a:p>
            <a:pPr marL="285750" indent="-285750">
              <a:buFont typeface="Arial" panose="020B0604020202020204" pitchFamily="34" charset="0"/>
              <a:buChar char="•"/>
            </a:pPr>
            <a:r>
              <a:rPr lang="en-GB" dirty="0"/>
              <a:t>Who are their emotionally available adults both in school and at home. </a:t>
            </a:r>
          </a:p>
          <a:p>
            <a:pPr marL="285750" indent="-285750">
              <a:buFont typeface="Arial" panose="020B0604020202020204" pitchFamily="34" charset="0"/>
              <a:buChar char="•"/>
            </a:pPr>
            <a:r>
              <a:rPr lang="en-GB" dirty="0"/>
              <a:t>What helps them reduce stress levels. </a:t>
            </a:r>
          </a:p>
        </p:txBody>
      </p:sp>
      <p:pic>
        <p:nvPicPr>
          <p:cNvPr id="12" name="Picture 11">
            <a:extLst>
              <a:ext uri="{FF2B5EF4-FFF2-40B4-BE49-F238E27FC236}">
                <a16:creationId xmlns:a16="http://schemas.microsoft.com/office/drawing/2014/main" id="{3B6BCFC0-26FC-477B-9F64-BE03D0D49470}"/>
              </a:ext>
            </a:extLst>
          </p:cNvPr>
          <p:cNvPicPr>
            <a:picLocks noChangeAspect="1"/>
          </p:cNvPicPr>
          <p:nvPr/>
        </p:nvPicPr>
        <p:blipFill rotWithShape="1">
          <a:blip r:embed="rId5"/>
          <a:srcRect l="22291" r="7481" b="9468"/>
          <a:stretch/>
        </p:blipFill>
        <p:spPr>
          <a:xfrm rot="5761885">
            <a:off x="7838560" y="4683975"/>
            <a:ext cx="2014176" cy="1947391"/>
          </a:xfrm>
          <a:prstGeom prst="rect">
            <a:avLst/>
          </a:prstGeom>
          <a:effectLst>
            <a:softEdge rad="127000"/>
          </a:effectLst>
        </p:spPr>
      </p:pic>
      <p:pic>
        <p:nvPicPr>
          <p:cNvPr id="13" name="Picture 12">
            <a:extLst>
              <a:ext uri="{FF2B5EF4-FFF2-40B4-BE49-F238E27FC236}">
                <a16:creationId xmlns:a16="http://schemas.microsoft.com/office/drawing/2014/main" id="{DDC8816D-141E-4033-A141-5AD2F800A0A5}"/>
              </a:ext>
            </a:extLst>
          </p:cNvPr>
          <p:cNvPicPr>
            <a:picLocks noChangeAspect="1"/>
          </p:cNvPicPr>
          <p:nvPr/>
        </p:nvPicPr>
        <p:blipFill>
          <a:blip r:embed="rId6"/>
          <a:stretch>
            <a:fillRect/>
          </a:stretch>
        </p:blipFill>
        <p:spPr>
          <a:xfrm>
            <a:off x="10255922" y="1687717"/>
            <a:ext cx="1600681" cy="1375508"/>
          </a:xfrm>
          <a:prstGeom prst="rect">
            <a:avLst/>
          </a:prstGeom>
        </p:spPr>
      </p:pic>
      <p:pic>
        <p:nvPicPr>
          <p:cNvPr id="14" name="Picture 13">
            <a:extLst>
              <a:ext uri="{FF2B5EF4-FFF2-40B4-BE49-F238E27FC236}">
                <a16:creationId xmlns:a16="http://schemas.microsoft.com/office/drawing/2014/main" id="{F41E124F-2649-4C50-AC0B-1C33D839B7C4}"/>
              </a:ext>
            </a:extLst>
          </p:cNvPr>
          <p:cNvPicPr>
            <a:picLocks noChangeAspect="1"/>
          </p:cNvPicPr>
          <p:nvPr/>
        </p:nvPicPr>
        <p:blipFill>
          <a:blip r:embed="rId7"/>
          <a:stretch>
            <a:fillRect/>
          </a:stretch>
        </p:blipFill>
        <p:spPr>
          <a:xfrm>
            <a:off x="10075826" y="3515490"/>
            <a:ext cx="1960871" cy="2024125"/>
          </a:xfrm>
          <a:prstGeom prst="rect">
            <a:avLst/>
          </a:prstGeom>
        </p:spPr>
      </p:pic>
    </p:spTree>
    <p:extLst>
      <p:ext uri="{BB962C8B-B14F-4D97-AF65-F5344CB8AC3E}">
        <p14:creationId xmlns:p14="http://schemas.microsoft.com/office/powerpoint/2010/main" val="2869740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C12C4E0-BDA3-4F71-9B1B-49CA2FD5ADB9}"/>
              </a:ext>
            </a:extLst>
          </p:cNvPr>
          <p:cNvCxnSpPr/>
          <p:nvPr>
            <p:custDataLst>
              <p:tags r:id="rId1"/>
            </p:custDataLst>
          </p:nvPr>
        </p:nvCxnSpPr>
        <p:spPr>
          <a:xfrm>
            <a:off x="250730" y="765001"/>
            <a:ext cx="11700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3354F90-8D66-4350-8BBF-E1FE4B8E9244}"/>
              </a:ext>
            </a:extLst>
          </p:cNvPr>
          <p:cNvSpPr txBox="1"/>
          <p:nvPr/>
        </p:nvSpPr>
        <p:spPr>
          <a:xfrm>
            <a:off x="260144" y="1704687"/>
            <a:ext cx="10686559" cy="7017306"/>
          </a:xfrm>
          <a:prstGeom prst="rect">
            <a:avLst/>
          </a:prstGeom>
          <a:noFill/>
        </p:spPr>
        <p:txBody>
          <a:bodyPr wrap="square" rtlCol="0">
            <a:spAutoFit/>
          </a:bodyPr>
          <a:lstStyle/>
          <a:p>
            <a:r>
              <a:rPr lang="en-GB" u="sng" dirty="0">
                <a:solidFill>
                  <a:srgbClr val="0070C0"/>
                </a:solidFill>
              </a:rPr>
              <a:t>Clinical Supervision for staff / Staff wellbeing</a:t>
            </a:r>
          </a:p>
          <a:p>
            <a:endParaRPr lang="en-GB" dirty="0"/>
          </a:p>
          <a:p>
            <a:r>
              <a:rPr lang="en-GB" dirty="0">
                <a:solidFill>
                  <a:srgbClr val="0070C0"/>
                </a:solidFill>
              </a:rPr>
              <a:t>Supporting Emotional Wellbeing of staff team: </a:t>
            </a:r>
          </a:p>
          <a:p>
            <a:endParaRPr lang="en-US" dirty="0">
              <a:solidFill>
                <a:srgbClr val="0070C0"/>
              </a:solidFill>
            </a:endParaRPr>
          </a:p>
          <a:p>
            <a:endParaRPr lang="en-US" dirty="0">
              <a:solidFill>
                <a:srgbClr val="0070C0"/>
              </a:solidFill>
            </a:endParaRPr>
          </a:p>
          <a:p>
            <a:endParaRPr lang="en-US" dirty="0">
              <a:solidFill>
                <a:srgbClr val="0070C0"/>
              </a:solidFill>
            </a:endParaRPr>
          </a:p>
          <a:p>
            <a:endParaRPr lang="en-US" dirty="0">
              <a:solidFill>
                <a:srgbClr val="0070C0"/>
              </a:solidFill>
            </a:endParaRPr>
          </a:p>
          <a:p>
            <a:endParaRPr lang="en-GB" dirty="0">
              <a:solidFill>
                <a:srgbClr val="0070C0"/>
              </a:solidFill>
            </a:endParaRPr>
          </a:p>
          <a:p>
            <a:endParaRPr lang="en-GB" dirty="0"/>
          </a:p>
          <a:p>
            <a:r>
              <a:rPr lang="en-GB" dirty="0"/>
              <a:t> </a:t>
            </a:r>
          </a:p>
          <a:p>
            <a:r>
              <a:rPr lang="en-GB" dirty="0"/>
              <a:t>Extended Support staff hours. Daily Debriefs in class – </a:t>
            </a:r>
          </a:p>
          <a:p>
            <a:r>
              <a:rPr lang="en-GB" dirty="0"/>
              <a:t>Offering a non-judgemental ear to talk to </a:t>
            </a:r>
          </a:p>
          <a:p>
            <a:pPr algn="ctr"/>
            <a:endParaRPr lang="en-GB" dirty="0"/>
          </a:p>
          <a:p>
            <a:r>
              <a:rPr lang="en-GB" dirty="0"/>
              <a:t>Staff are also provided with regular training on how to support children</a:t>
            </a:r>
          </a:p>
          <a:p>
            <a:r>
              <a:rPr lang="en-GB" dirty="0"/>
              <a:t> move from toxic / tolerable stress and emotional regulation. </a:t>
            </a:r>
          </a:p>
          <a:p>
            <a:endParaRPr lang="en-US" dirty="0"/>
          </a:p>
          <a:p>
            <a:r>
              <a:rPr lang="en-GB" dirty="0"/>
              <a:t>Policy – Supporting staff to recognise their own window</a:t>
            </a:r>
          </a:p>
          <a:p>
            <a:r>
              <a:rPr lang="en-GB" dirty="0"/>
              <a:t> of tolerance and stress. </a:t>
            </a:r>
          </a:p>
          <a:p>
            <a:endParaRPr lang="en-GB" dirty="0"/>
          </a:p>
          <a:p>
            <a:endParaRPr lang="en-GB" dirty="0"/>
          </a:p>
          <a:p>
            <a:r>
              <a:rPr lang="en-GB" dirty="0"/>
              <a:t> </a:t>
            </a:r>
          </a:p>
          <a:p>
            <a:endParaRPr lang="en-GB" dirty="0"/>
          </a:p>
          <a:p>
            <a:endParaRPr lang="en-GB" dirty="0"/>
          </a:p>
          <a:p>
            <a:endParaRPr lang="en-GB" dirty="0"/>
          </a:p>
          <a:p>
            <a:r>
              <a:rPr lang="en-GB" dirty="0"/>
              <a:t> </a:t>
            </a:r>
          </a:p>
        </p:txBody>
      </p:sp>
      <p:pic>
        <p:nvPicPr>
          <p:cNvPr id="5" name="Picture 4"/>
          <p:cNvPicPr>
            <a:picLocks noChangeAspect="1"/>
          </p:cNvPicPr>
          <p:nvPr/>
        </p:nvPicPr>
        <p:blipFill>
          <a:blip r:embed="rId3"/>
          <a:stretch>
            <a:fillRect/>
          </a:stretch>
        </p:blipFill>
        <p:spPr>
          <a:xfrm>
            <a:off x="8397970" y="3313714"/>
            <a:ext cx="2409825" cy="3213100"/>
          </a:xfrm>
          <a:prstGeom prst="rect">
            <a:avLst/>
          </a:prstGeom>
          <a:effectLst>
            <a:softEdge rad="127000"/>
          </a:effectLst>
        </p:spPr>
      </p:pic>
      <p:pic>
        <p:nvPicPr>
          <p:cNvPr id="6" name="Picture 5"/>
          <p:cNvPicPr>
            <a:picLocks noChangeAspect="1"/>
          </p:cNvPicPr>
          <p:nvPr/>
        </p:nvPicPr>
        <p:blipFill rotWithShape="1">
          <a:blip r:embed="rId4"/>
          <a:srcRect l="6410" t="19551"/>
          <a:stretch/>
        </p:blipFill>
        <p:spPr>
          <a:xfrm>
            <a:off x="5603423" y="1704687"/>
            <a:ext cx="2659411" cy="3048000"/>
          </a:xfrm>
          <a:prstGeom prst="rect">
            <a:avLst/>
          </a:prstGeom>
          <a:effectLst>
            <a:softEdge rad="63500"/>
          </a:effectLst>
        </p:spPr>
      </p:pic>
      <p:pic>
        <p:nvPicPr>
          <p:cNvPr id="3" name="Picture 2">
            <a:extLst>
              <a:ext uri="{FF2B5EF4-FFF2-40B4-BE49-F238E27FC236}">
                <a16:creationId xmlns:a16="http://schemas.microsoft.com/office/drawing/2014/main" id="{7E604C00-9F1E-4D8F-B997-A6C771140702}"/>
              </a:ext>
            </a:extLst>
          </p:cNvPr>
          <p:cNvPicPr>
            <a:picLocks noChangeAspect="1"/>
          </p:cNvPicPr>
          <p:nvPr/>
        </p:nvPicPr>
        <p:blipFill>
          <a:blip r:embed="rId5"/>
          <a:stretch>
            <a:fillRect/>
          </a:stretch>
        </p:blipFill>
        <p:spPr>
          <a:xfrm>
            <a:off x="2215559" y="156382"/>
            <a:ext cx="7760881" cy="1219306"/>
          </a:xfrm>
          <a:prstGeom prst="rect">
            <a:avLst/>
          </a:prstGeom>
        </p:spPr>
      </p:pic>
      <p:sp>
        <p:nvSpPr>
          <p:cNvPr id="9" name="TextBox 8">
            <a:extLst>
              <a:ext uri="{FF2B5EF4-FFF2-40B4-BE49-F238E27FC236}">
                <a16:creationId xmlns:a16="http://schemas.microsoft.com/office/drawing/2014/main" id="{E92D9F51-FBDC-4487-9A0F-88EF98186A38}"/>
              </a:ext>
            </a:extLst>
          </p:cNvPr>
          <p:cNvSpPr txBox="1"/>
          <p:nvPr/>
        </p:nvSpPr>
        <p:spPr>
          <a:xfrm>
            <a:off x="8397970" y="1704687"/>
            <a:ext cx="3543300" cy="1477328"/>
          </a:xfrm>
          <a:prstGeom prst="rect">
            <a:avLst/>
          </a:prstGeom>
          <a:solidFill>
            <a:schemeClr val="bg2">
              <a:lumMod val="75000"/>
            </a:schemeClr>
          </a:solidFill>
        </p:spPr>
        <p:txBody>
          <a:bodyPr wrap="square" rtlCol="0">
            <a:spAutoFit/>
          </a:bodyPr>
          <a:lstStyle/>
          <a:p>
            <a:r>
              <a:rPr lang="en-GB" dirty="0">
                <a:solidFill>
                  <a:srgbClr val="0070C0"/>
                </a:solidFill>
              </a:rPr>
              <a:t>Reflections: </a:t>
            </a:r>
          </a:p>
          <a:p>
            <a:endParaRPr lang="en-GB" dirty="0">
              <a:solidFill>
                <a:srgbClr val="0070C0"/>
              </a:solidFill>
            </a:endParaRPr>
          </a:p>
          <a:p>
            <a:r>
              <a:rPr lang="en-GB" dirty="0">
                <a:solidFill>
                  <a:srgbClr val="0070C0"/>
                </a:solidFill>
              </a:rPr>
              <a:t>High staff </a:t>
            </a:r>
            <a:r>
              <a:rPr lang="en-GB" dirty="0">
                <a:ln>
                  <a:solidFill>
                    <a:srgbClr val="FF0000"/>
                  </a:solidFill>
                </a:ln>
                <a:solidFill>
                  <a:srgbClr val="0070C0"/>
                </a:solidFill>
              </a:rPr>
              <a:t>turnover</a:t>
            </a:r>
            <a:r>
              <a:rPr lang="en-GB" dirty="0">
                <a:solidFill>
                  <a:srgbClr val="0070C0"/>
                </a:solidFill>
              </a:rPr>
              <a:t>, EEA adults leave. </a:t>
            </a:r>
          </a:p>
          <a:p>
            <a:r>
              <a:rPr lang="en-GB" dirty="0">
                <a:solidFill>
                  <a:srgbClr val="0070C0"/>
                </a:solidFill>
              </a:rPr>
              <a:t>Children need support to grieve the loss of their EEA. </a:t>
            </a:r>
          </a:p>
        </p:txBody>
      </p:sp>
      <p:pic>
        <p:nvPicPr>
          <p:cNvPr id="7" name="Picture 6">
            <a:extLst>
              <a:ext uri="{FF2B5EF4-FFF2-40B4-BE49-F238E27FC236}">
                <a16:creationId xmlns:a16="http://schemas.microsoft.com/office/drawing/2014/main" id="{09E73F9D-6C9A-46ED-87BB-2576BC237F43}"/>
              </a:ext>
            </a:extLst>
          </p:cNvPr>
          <p:cNvPicPr>
            <a:picLocks noChangeAspect="1"/>
          </p:cNvPicPr>
          <p:nvPr/>
        </p:nvPicPr>
        <p:blipFill>
          <a:blip r:embed="rId6"/>
          <a:stretch>
            <a:fillRect/>
          </a:stretch>
        </p:blipFill>
        <p:spPr>
          <a:xfrm>
            <a:off x="965380" y="2993598"/>
            <a:ext cx="2792210" cy="1048603"/>
          </a:xfrm>
          <a:prstGeom prst="rect">
            <a:avLst/>
          </a:prstGeom>
        </p:spPr>
      </p:pic>
      <p:pic>
        <p:nvPicPr>
          <p:cNvPr id="10" name="Picture 9">
            <a:extLst>
              <a:ext uri="{FF2B5EF4-FFF2-40B4-BE49-F238E27FC236}">
                <a16:creationId xmlns:a16="http://schemas.microsoft.com/office/drawing/2014/main" id="{21D36138-DF46-4214-B7F5-8CBD085A4176}"/>
              </a:ext>
            </a:extLst>
          </p:cNvPr>
          <p:cNvPicPr>
            <a:picLocks noChangeAspect="1"/>
          </p:cNvPicPr>
          <p:nvPr/>
        </p:nvPicPr>
        <p:blipFill>
          <a:blip r:embed="rId7"/>
          <a:stretch>
            <a:fillRect/>
          </a:stretch>
        </p:blipFill>
        <p:spPr>
          <a:xfrm>
            <a:off x="11221375" y="5864922"/>
            <a:ext cx="811194" cy="844242"/>
          </a:xfrm>
          <a:prstGeom prst="rect">
            <a:avLst/>
          </a:prstGeom>
        </p:spPr>
      </p:pic>
    </p:spTree>
    <p:extLst>
      <p:ext uri="{BB962C8B-B14F-4D97-AF65-F5344CB8AC3E}">
        <p14:creationId xmlns:p14="http://schemas.microsoft.com/office/powerpoint/2010/main" val="866816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C12C4E0-BDA3-4F71-9B1B-49CA2FD5ADB9}"/>
              </a:ext>
            </a:extLst>
          </p:cNvPr>
          <p:cNvCxnSpPr/>
          <p:nvPr>
            <p:custDataLst>
              <p:tags r:id="rId1"/>
            </p:custDataLst>
          </p:nvPr>
        </p:nvCxnSpPr>
        <p:spPr>
          <a:xfrm>
            <a:off x="250730" y="765001"/>
            <a:ext cx="11700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7428AE2-9440-4FB9-9822-2B03B5021B2C}"/>
              </a:ext>
            </a:extLst>
          </p:cNvPr>
          <p:cNvSpPr txBox="1"/>
          <p:nvPr/>
        </p:nvSpPr>
        <p:spPr>
          <a:xfrm>
            <a:off x="335397" y="1797426"/>
            <a:ext cx="11700000" cy="369332"/>
          </a:xfrm>
          <a:prstGeom prst="rect">
            <a:avLst/>
          </a:prstGeom>
          <a:noFill/>
        </p:spPr>
        <p:txBody>
          <a:bodyPr wrap="square" rtlCol="0">
            <a:spAutoFit/>
          </a:bodyPr>
          <a:lstStyle/>
          <a:p>
            <a:endParaRPr lang="en-GB" dirty="0">
              <a:solidFill>
                <a:schemeClr val="tx1">
                  <a:lumMod val="85000"/>
                  <a:lumOff val="15000"/>
                </a:schemeClr>
              </a:solidFill>
            </a:endParaRPr>
          </a:p>
        </p:txBody>
      </p:sp>
      <p:pic>
        <p:nvPicPr>
          <p:cNvPr id="8" name="Picture 7">
            <a:extLst>
              <a:ext uri="{FF2B5EF4-FFF2-40B4-BE49-F238E27FC236}">
                <a16:creationId xmlns:a16="http://schemas.microsoft.com/office/drawing/2014/main" id="{54FDC161-8D4E-482C-8A9C-1ADF8C075F29}"/>
              </a:ext>
            </a:extLst>
          </p:cNvPr>
          <p:cNvPicPr>
            <a:picLocks noChangeAspect="1"/>
          </p:cNvPicPr>
          <p:nvPr/>
        </p:nvPicPr>
        <p:blipFill>
          <a:blip r:embed="rId3"/>
          <a:stretch>
            <a:fillRect/>
          </a:stretch>
        </p:blipFill>
        <p:spPr>
          <a:xfrm>
            <a:off x="335397" y="1574193"/>
            <a:ext cx="3171181" cy="2378386"/>
          </a:xfrm>
          <a:prstGeom prst="rect">
            <a:avLst/>
          </a:prstGeom>
          <a:effectLst>
            <a:softEdge rad="127000"/>
          </a:effectLst>
        </p:spPr>
      </p:pic>
      <p:sp>
        <p:nvSpPr>
          <p:cNvPr id="9" name="AutoShape 2" descr="https://mail.lgflmail.org/owa/service.svc/s/GetFileAttachment?id=AAMkAGUyZTc5MWVkLTgwMzUtNDA3MC1hZmNkLTBhZTdhYzU2OGUwMgBGAAAAAABopQYwVHJ5Q7ba4hxS8orOBwDxRMyBWByZQI%2B8K1uWSBjYAAAAAAEMAADxRMyBWByZQI%2B8K1uWSBjYAADUlMtqAAABEgAQAK4gMW%2BLQvNBjogr23gGtqQ%3D&amp;isImagePreview=True&amp;X-OWA-CANARY=6PfPZSmcF0ui79BQylSKQ5FeSEwcKtoI4yg_5iUpWjsHY1pfOCD4k4a8LRpUeUP6BRs8-zPFvpQ.">
            <a:extLst>
              <a:ext uri="{FF2B5EF4-FFF2-40B4-BE49-F238E27FC236}">
                <a16:creationId xmlns:a16="http://schemas.microsoft.com/office/drawing/2014/main" id="{22110C3B-6D62-4B2F-9C3C-29CD4CF06D8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TextBox 4"/>
          <p:cNvSpPr txBox="1"/>
          <p:nvPr/>
        </p:nvSpPr>
        <p:spPr>
          <a:xfrm>
            <a:off x="3899397" y="1442410"/>
            <a:ext cx="4572000" cy="369332"/>
          </a:xfrm>
          <a:prstGeom prst="rect">
            <a:avLst/>
          </a:prstGeom>
          <a:noFill/>
        </p:spPr>
        <p:txBody>
          <a:bodyPr wrap="square" rtlCol="0">
            <a:spAutoFit/>
          </a:bodyPr>
          <a:lstStyle/>
          <a:p>
            <a:r>
              <a:rPr lang="en-GB" dirty="0"/>
              <a:t>Activities that activate that SEEKING system.  </a:t>
            </a:r>
          </a:p>
        </p:txBody>
      </p:sp>
      <p:sp>
        <p:nvSpPr>
          <p:cNvPr id="7" name="TextBox 6"/>
          <p:cNvSpPr txBox="1"/>
          <p:nvPr/>
        </p:nvSpPr>
        <p:spPr>
          <a:xfrm>
            <a:off x="4722630" y="2243506"/>
            <a:ext cx="2890683" cy="1200329"/>
          </a:xfrm>
          <a:prstGeom prst="rect">
            <a:avLst/>
          </a:prstGeom>
          <a:noFill/>
        </p:spPr>
        <p:txBody>
          <a:bodyPr wrap="square" rtlCol="0">
            <a:spAutoFit/>
          </a:bodyPr>
          <a:lstStyle/>
          <a:p>
            <a:pPr algn="ctr"/>
            <a:r>
              <a:rPr lang="en-GB" dirty="0"/>
              <a:t>Children with underactive SEEKING system lack curiosity and the desire to learn</a:t>
            </a:r>
          </a:p>
        </p:txBody>
      </p:sp>
      <p:pic>
        <p:nvPicPr>
          <p:cNvPr id="11" name="Picture 10"/>
          <p:cNvPicPr>
            <a:picLocks noChangeAspect="1"/>
          </p:cNvPicPr>
          <p:nvPr/>
        </p:nvPicPr>
        <p:blipFill>
          <a:blip r:embed="rId4"/>
          <a:stretch>
            <a:fillRect/>
          </a:stretch>
        </p:blipFill>
        <p:spPr>
          <a:xfrm rot="5400000">
            <a:off x="8712593" y="2226985"/>
            <a:ext cx="3321945" cy="2491459"/>
          </a:xfrm>
          <a:prstGeom prst="rect">
            <a:avLst/>
          </a:prstGeom>
          <a:effectLst>
            <a:softEdge rad="127000"/>
          </a:effectLst>
        </p:spPr>
      </p:pic>
      <p:sp>
        <p:nvSpPr>
          <p:cNvPr id="13" name="TextBox 12"/>
          <p:cNvSpPr txBox="1"/>
          <p:nvPr/>
        </p:nvSpPr>
        <p:spPr>
          <a:xfrm>
            <a:off x="9322063" y="5169669"/>
            <a:ext cx="2103003" cy="923330"/>
          </a:xfrm>
          <a:prstGeom prst="rect">
            <a:avLst/>
          </a:prstGeom>
          <a:noFill/>
        </p:spPr>
        <p:txBody>
          <a:bodyPr wrap="square" rtlCol="0">
            <a:spAutoFit/>
          </a:bodyPr>
          <a:lstStyle/>
          <a:p>
            <a:pPr algn="ctr"/>
            <a:r>
              <a:rPr lang="en-GB" dirty="0"/>
              <a:t>Being with nature and animals reduces stress</a:t>
            </a:r>
          </a:p>
        </p:txBody>
      </p:sp>
      <p:pic>
        <p:nvPicPr>
          <p:cNvPr id="3" name="Picture 2"/>
          <p:cNvPicPr>
            <a:picLocks noChangeAspect="1"/>
          </p:cNvPicPr>
          <p:nvPr/>
        </p:nvPicPr>
        <p:blipFill>
          <a:blip r:embed="rId5"/>
          <a:stretch>
            <a:fillRect/>
          </a:stretch>
        </p:blipFill>
        <p:spPr>
          <a:xfrm>
            <a:off x="5042109" y="3584652"/>
            <a:ext cx="2251726" cy="3002302"/>
          </a:xfrm>
          <a:prstGeom prst="rect">
            <a:avLst/>
          </a:prstGeom>
          <a:effectLst>
            <a:softEdge rad="127000"/>
          </a:effectLst>
        </p:spPr>
      </p:pic>
      <p:sp>
        <p:nvSpPr>
          <p:cNvPr id="14" name="TextBox 13"/>
          <p:cNvSpPr txBox="1"/>
          <p:nvPr/>
        </p:nvSpPr>
        <p:spPr>
          <a:xfrm>
            <a:off x="572705" y="3952579"/>
            <a:ext cx="3009384" cy="1477328"/>
          </a:xfrm>
          <a:prstGeom prst="rect">
            <a:avLst/>
          </a:prstGeom>
          <a:noFill/>
        </p:spPr>
        <p:txBody>
          <a:bodyPr wrap="square" rtlCol="0">
            <a:spAutoFit/>
          </a:bodyPr>
          <a:lstStyle/>
          <a:p>
            <a:pPr lvl="0"/>
            <a:endParaRPr lang="en-GB" dirty="0">
              <a:solidFill>
                <a:srgbClr val="000000"/>
              </a:solidFill>
            </a:endParaRPr>
          </a:p>
          <a:p>
            <a:pPr lvl="0"/>
            <a:r>
              <a:rPr lang="en-GB" dirty="0">
                <a:solidFill>
                  <a:srgbClr val="000000"/>
                </a:solidFill>
              </a:rPr>
              <a:t>Enriched environments turn on BDNF &amp; IGF which </a:t>
            </a:r>
          </a:p>
          <a:p>
            <a:pPr lvl="0" algn="ctr"/>
            <a:r>
              <a:rPr lang="en-GB" dirty="0">
                <a:solidFill>
                  <a:srgbClr val="000000"/>
                </a:solidFill>
              </a:rPr>
              <a:t>protects against cell death from stress</a:t>
            </a:r>
          </a:p>
        </p:txBody>
      </p:sp>
      <p:pic>
        <p:nvPicPr>
          <p:cNvPr id="10" name="Picture 9">
            <a:extLst>
              <a:ext uri="{FF2B5EF4-FFF2-40B4-BE49-F238E27FC236}">
                <a16:creationId xmlns:a16="http://schemas.microsoft.com/office/drawing/2014/main" id="{457B56C1-D91A-4392-AA3E-B8BA1C95371A}"/>
              </a:ext>
            </a:extLst>
          </p:cNvPr>
          <p:cNvPicPr>
            <a:picLocks noChangeAspect="1"/>
          </p:cNvPicPr>
          <p:nvPr/>
        </p:nvPicPr>
        <p:blipFill>
          <a:blip r:embed="rId6"/>
          <a:stretch>
            <a:fillRect/>
          </a:stretch>
        </p:blipFill>
        <p:spPr>
          <a:xfrm>
            <a:off x="2215559" y="134535"/>
            <a:ext cx="7760881" cy="1219306"/>
          </a:xfrm>
          <a:prstGeom prst="rect">
            <a:avLst/>
          </a:prstGeom>
        </p:spPr>
      </p:pic>
      <p:pic>
        <p:nvPicPr>
          <p:cNvPr id="15" name="Picture 14">
            <a:extLst>
              <a:ext uri="{FF2B5EF4-FFF2-40B4-BE49-F238E27FC236}">
                <a16:creationId xmlns:a16="http://schemas.microsoft.com/office/drawing/2014/main" id="{416B39A0-A5BC-46BF-A667-2A3EBE70D327}"/>
              </a:ext>
            </a:extLst>
          </p:cNvPr>
          <p:cNvPicPr>
            <a:picLocks noChangeAspect="1"/>
          </p:cNvPicPr>
          <p:nvPr/>
        </p:nvPicPr>
        <p:blipFill>
          <a:blip r:embed="rId7"/>
          <a:stretch>
            <a:fillRect/>
          </a:stretch>
        </p:blipFill>
        <p:spPr>
          <a:xfrm>
            <a:off x="11221375" y="5864922"/>
            <a:ext cx="811194" cy="844242"/>
          </a:xfrm>
          <a:prstGeom prst="rect">
            <a:avLst/>
          </a:prstGeom>
        </p:spPr>
      </p:pic>
    </p:spTree>
    <p:extLst>
      <p:ext uri="{BB962C8B-B14F-4D97-AF65-F5344CB8AC3E}">
        <p14:creationId xmlns:p14="http://schemas.microsoft.com/office/powerpoint/2010/main" val="4765687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_LINE" val="Y"/>
</p:tagLst>
</file>

<file path=ppt/tags/tag2.xml><?xml version="1.0" encoding="utf-8"?>
<p:tagLst xmlns:a="http://schemas.openxmlformats.org/drawingml/2006/main" xmlns:r="http://schemas.openxmlformats.org/officeDocument/2006/relationships" xmlns:p="http://schemas.openxmlformats.org/presentationml/2006/main">
  <p:tag name="H_LINE" val="Y"/>
</p:tagLst>
</file>

<file path=ppt/tags/tag3.xml><?xml version="1.0" encoding="utf-8"?>
<p:tagLst xmlns:a="http://schemas.openxmlformats.org/drawingml/2006/main" xmlns:r="http://schemas.openxmlformats.org/officeDocument/2006/relationships" xmlns:p="http://schemas.openxmlformats.org/presentationml/2006/main">
  <p:tag name="H_LINE" val="Y"/>
</p:tagLst>
</file>

<file path=ppt/tags/tag4.xml><?xml version="1.0" encoding="utf-8"?>
<p:tagLst xmlns:a="http://schemas.openxmlformats.org/drawingml/2006/main" xmlns:r="http://schemas.openxmlformats.org/officeDocument/2006/relationships" xmlns:p="http://schemas.openxmlformats.org/presentationml/2006/main">
  <p:tag name="H_LINE" val="Y"/>
</p:tagLst>
</file>

<file path=ppt/tags/tag5.xml><?xml version="1.0" encoding="utf-8"?>
<p:tagLst xmlns:a="http://schemas.openxmlformats.org/drawingml/2006/main" xmlns:r="http://schemas.openxmlformats.org/officeDocument/2006/relationships" xmlns:p="http://schemas.openxmlformats.org/presentationml/2006/main">
  <p:tag name="H_LINE" val="Y"/>
</p:tagLst>
</file>

<file path=ppt/tags/tag6.xml><?xml version="1.0" encoding="utf-8"?>
<p:tagLst xmlns:a="http://schemas.openxmlformats.org/drawingml/2006/main" xmlns:r="http://schemas.openxmlformats.org/officeDocument/2006/relationships" xmlns:p="http://schemas.openxmlformats.org/presentationml/2006/main">
  <p:tag name="H_LINE" val="Y"/>
</p:tagLst>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TM10001115[[fn=Parcel]]</Template>
  <TotalTime>6602</TotalTime>
  <Words>738</Words>
  <Application>Microsoft Office PowerPoint</Application>
  <PresentationFormat>Widescreen</PresentationFormat>
  <Paragraphs>140</Paragraphs>
  <Slides>11</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Arial</vt:lpstr>
      <vt:lpstr>Arial Rounded MT Bold</vt:lpstr>
      <vt:lpstr>Calibri</vt:lpstr>
      <vt:lpstr>Calibri Light</vt:lpstr>
      <vt:lpstr>Corbel</vt:lpstr>
      <vt:lpstr>Gill Sans MT</vt:lpstr>
      <vt:lpstr>Times New Roman</vt:lpstr>
      <vt:lpstr>Wingdings</vt:lpstr>
      <vt:lpstr>Parcel</vt:lpstr>
      <vt:lpstr>Office Theme</vt:lpstr>
      <vt:lpstr>PowerPoint Presentation</vt:lpstr>
      <vt:lpstr>Becoming Trauma Informed </vt:lpstr>
      <vt:lpstr>PowerPoint Presentation</vt:lpstr>
      <vt:lpstr>Demographics of our school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Curtis, Marc</dc:creator>
  <cp:lastModifiedBy>Ramsay, Jamal</cp:lastModifiedBy>
  <cp:revision>128</cp:revision>
  <dcterms:created xsi:type="dcterms:W3CDTF">2022-04-20T21:29:49Z</dcterms:created>
  <dcterms:modified xsi:type="dcterms:W3CDTF">2022-10-12T15:41:44Z</dcterms:modified>
</cp:coreProperties>
</file>