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Lst>
  <p:sldIdLst>
    <p:sldId id="275" r:id="rId3"/>
    <p:sldId id="276" r:id="rId4"/>
    <p:sldId id="257" r:id="rId5"/>
    <p:sldId id="265" r:id="rId6"/>
    <p:sldId id="266" r:id="rId7"/>
    <p:sldId id="259" r:id="rId8"/>
    <p:sldId id="267" r:id="rId9"/>
    <p:sldId id="268" r:id="rId10"/>
    <p:sldId id="269" r:id="rId11"/>
    <p:sldId id="270" r:id="rId12"/>
    <p:sldId id="272"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56" d="100"/>
          <a:sy n="156" d="100"/>
        </p:scale>
        <p:origin x="11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23D1DE-F716-4106-9F9F-2BA13D270013}"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125510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3D1DE-F716-4106-9F9F-2BA13D270013}"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132495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623D1DE-F716-4106-9F9F-2BA13D270013}" type="datetimeFigureOut">
              <a:rPr lang="en-GB" smtClean="0"/>
              <a:t>13/03/2024</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84175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23D1DE-F716-4106-9F9F-2BA13D270013}"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1924065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3D1DE-F716-4106-9F9F-2BA13D270013}"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113429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623D1DE-F716-4106-9F9F-2BA13D270013}" type="datetimeFigureOut">
              <a:rPr lang="en-GB" smtClean="0"/>
              <a:t>13/03/2024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9206238-DD57-4A7E-AD08-8D42242486AD}" type="slidenum">
              <a:rPr lang="en-GB" smtClean="0"/>
              <a:t>‹#›</a:t>
            </a:fld>
            <a:endParaRPr lang="en-GB"/>
          </a:p>
        </p:txBody>
      </p:sp>
    </p:spTree>
    <p:extLst>
      <p:ext uri="{BB962C8B-B14F-4D97-AF65-F5344CB8AC3E}">
        <p14:creationId xmlns:p14="http://schemas.microsoft.com/office/powerpoint/2010/main" val="2113930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3D1DE-F716-4106-9F9F-2BA13D270013}"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239128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3D1DE-F716-4106-9F9F-2BA13D270013}" type="datetimeFigureOut">
              <a:rPr lang="en-GB" smtClean="0"/>
              <a:t>13/03/2024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231605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3D1DE-F716-4106-9F9F-2BA13D270013}" type="datetimeFigureOut">
              <a:rPr lang="en-GB" smtClean="0"/>
              <a:t>13/03/2024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425780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3D1DE-F716-4106-9F9F-2BA13D270013}" type="datetimeFigureOut">
              <a:rPr lang="en-GB" smtClean="0"/>
              <a:t>13/03/2024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240764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23D1DE-F716-4106-9F9F-2BA13D270013}"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76785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23D1DE-F716-4106-9F9F-2BA13D270013}"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06238-DD57-4A7E-AD08-8D42242486AD}" type="slidenum">
              <a:rPr lang="en-GB" smtClean="0"/>
              <a:t>‹#›</a:t>
            </a:fld>
            <a:endParaRPr lang="en-GB"/>
          </a:p>
        </p:txBody>
      </p:sp>
    </p:spTree>
    <p:extLst>
      <p:ext uri="{BB962C8B-B14F-4D97-AF65-F5344CB8AC3E}">
        <p14:creationId xmlns:p14="http://schemas.microsoft.com/office/powerpoint/2010/main" val="11964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46CE7D5-CF57-46EF-B807-FDD0502418D4}" type="datetimeFigureOut">
              <a:rPr lang="en-US" smtClean="0"/>
              <a:t>3/13/2024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80938965"/>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3D1DE-F716-4106-9F9F-2BA13D270013}" type="datetimeFigureOut">
              <a:rPr lang="en-GB" smtClean="0"/>
              <a:t>13/03/2024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06238-DD57-4A7E-AD08-8D42242486AD}" type="slidenum">
              <a:rPr lang="en-GB" smtClean="0"/>
              <a:t>‹#›</a:t>
            </a:fld>
            <a:endParaRPr lang="en-GB"/>
          </a:p>
        </p:txBody>
      </p:sp>
    </p:spTree>
    <p:extLst>
      <p:ext uri="{BB962C8B-B14F-4D97-AF65-F5344CB8AC3E}">
        <p14:creationId xmlns:p14="http://schemas.microsoft.com/office/powerpoint/2010/main" val="2983358297"/>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64143" y="2011662"/>
            <a:ext cx="0" cy="32047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5512" y="3383207"/>
            <a:ext cx="420021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9B1C86"/>
                </a:solidFill>
                <a:effectLst/>
                <a:uLnTx/>
                <a:uFillTx/>
                <a:latin typeface="Arial"/>
                <a:ea typeface="+mn-ea"/>
                <a:cs typeface="Arial"/>
              </a:rPr>
              <a:t>Friday 15th March 2024</a:t>
            </a:r>
          </a:p>
        </p:txBody>
      </p:sp>
      <p:sp>
        <p:nvSpPr>
          <p:cNvPr id="10" name="TextBox 9"/>
          <p:cNvSpPr txBox="1"/>
          <p:nvPr/>
        </p:nvSpPr>
        <p:spPr>
          <a:xfrm>
            <a:off x="909098" y="2188579"/>
            <a:ext cx="535504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2A19A"/>
                </a:solidFill>
                <a:effectLst/>
                <a:uLnTx/>
                <a:uFillTx/>
                <a:latin typeface="Arial" panose="020B0604020202020204" pitchFamily="34" charset="0"/>
                <a:ea typeface="+mn-ea"/>
                <a:cs typeface="Arial" panose="020B0604020202020204" pitchFamily="34" charset="0"/>
              </a:rPr>
              <a:t>IMHARS </a:t>
            </a:r>
            <a:r>
              <a:rPr kumimoji="0" lang="en-GB" sz="2800" b="1" i="0" u="none" strike="noStrike" kern="1200" cap="none" spc="0" normalizeH="0" baseline="0" noProof="0" dirty="0" smtClean="0">
                <a:ln>
                  <a:noFill/>
                </a:ln>
                <a:solidFill>
                  <a:srgbClr val="12A19A"/>
                </a:solidFill>
                <a:effectLst/>
                <a:uLnTx/>
                <a:uFillTx/>
                <a:latin typeface="Arial" panose="020B0604020202020204" pitchFamily="34" charset="0"/>
                <a:ea typeface="+mn-ea"/>
                <a:cs typeface="Arial" panose="020B0604020202020204" pitchFamily="34" charset="0"/>
              </a:rPr>
              <a:t>Sharing Practice &amp; Celebration </a:t>
            </a:r>
            <a:r>
              <a:rPr kumimoji="0" lang="en-GB" sz="2800" b="1" i="0" u="none" strike="noStrike" kern="1200" cap="none" spc="0" normalizeH="0" baseline="0" noProof="0" dirty="0">
                <a:ln>
                  <a:noFill/>
                </a:ln>
                <a:solidFill>
                  <a:srgbClr val="12A19A"/>
                </a:solidFill>
                <a:effectLst/>
                <a:uLnTx/>
                <a:uFillTx/>
                <a:latin typeface="Arial" panose="020B0604020202020204" pitchFamily="34" charset="0"/>
                <a:ea typeface="+mn-ea"/>
                <a:cs typeface="Arial" panose="020B0604020202020204" pitchFamily="34" charset="0"/>
              </a:rPr>
              <a:t>Event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9128" y="2188579"/>
            <a:ext cx="3599729" cy="2456499"/>
          </a:xfrm>
          <a:prstGeom prst="rect">
            <a:avLst/>
          </a:prstGeom>
        </p:spPr>
      </p:pic>
      <p:pic>
        <p:nvPicPr>
          <p:cNvPr id="8" name="Picture 7" descr="SELA Logo (hi res - print) 300d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9699" y="5750176"/>
            <a:ext cx="1823201" cy="789147"/>
          </a:xfrm>
          <a:prstGeom prst="rect">
            <a:avLst/>
          </a:prstGeom>
          <a:noFill/>
          <a:ln>
            <a:noFill/>
          </a:ln>
        </p:spPr>
      </p:pic>
      <p:pic>
        <p:nvPicPr>
          <p:cNvPr id="1026" name="Picture 2" descr="Home - Southwark Counc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85" y="5997352"/>
            <a:ext cx="1499054" cy="664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9252" y="3900654"/>
            <a:ext cx="43060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Improving lives and outcomes for all</a:t>
            </a:r>
          </a:p>
        </p:txBody>
      </p:sp>
    </p:spTree>
    <p:extLst>
      <p:ext uri="{BB962C8B-B14F-4D97-AF65-F5344CB8AC3E}">
        <p14:creationId xmlns:p14="http://schemas.microsoft.com/office/powerpoint/2010/main" val="2706623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cs typeface="Calibri Light"/>
              </a:rPr>
              <a:t>Whole school training</a:t>
            </a:r>
            <a:endParaRPr lang="en-US" sz="5400" dirty="0">
              <a:cs typeface="Calibri Light"/>
            </a:endParaRPr>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1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9269BE7C-76D2-4A9D-8FC8-EBE2CCEFCA50}"/>
              </a:ext>
            </a:extLst>
          </p:cNvPr>
          <p:cNvSpPr>
            <a:spLocks noGrp="1"/>
          </p:cNvSpPr>
          <p:nvPr>
            <p:ph sz="half" idx="2"/>
          </p:nvPr>
        </p:nvSpPr>
        <p:spPr>
          <a:xfrm>
            <a:off x="4903304" y="2146396"/>
            <a:ext cx="6748462" cy="4206240"/>
          </a:xfrm>
        </p:spPr>
        <p:txBody>
          <a:bodyPr>
            <a:normAutofit/>
          </a:bodyPr>
          <a:lstStyle/>
          <a:p>
            <a:endParaRPr lang="en-US" sz="2400" dirty="0">
              <a:latin typeface="Calibri" panose="020F0502020204030204" pitchFamily="34" charset="0"/>
              <a:ea typeface="+mn-lt"/>
              <a:cs typeface="Calibri" panose="020F0502020204030204" pitchFamily="34" charset="0"/>
            </a:endParaRPr>
          </a:p>
          <a:p>
            <a:pPr algn="just"/>
            <a:r>
              <a:rPr lang="en-US" dirty="0">
                <a:latin typeface="Calibri" panose="020F0502020204030204" pitchFamily="34" charset="0"/>
                <a:ea typeface="+mn-lt"/>
                <a:cs typeface="Calibri" panose="020F0502020204030204" pitchFamily="34" charset="0"/>
              </a:rPr>
              <a:t>Annual wellbeing INSET in January – focus on improving and maintaining staff wellbeing through a variety of approaches and initiatives, including annual wellbeing days</a:t>
            </a:r>
          </a:p>
          <a:p>
            <a:pPr algn="just"/>
            <a:r>
              <a:rPr lang="en-US" dirty="0">
                <a:latin typeface="Calibri" panose="020F0502020204030204" pitchFamily="34" charset="0"/>
                <a:ea typeface="+mn-lt"/>
                <a:cs typeface="Calibri" panose="020F0502020204030204" pitchFamily="34" charset="0"/>
              </a:rPr>
              <a:t>Annual RSE training in January to support high-quality delivery of RSE teaching</a:t>
            </a:r>
          </a:p>
          <a:p>
            <a:pPr algn="just"/>
            <a:r>
              <a:rPr lang="en-US" dirty="0">
                <a:latin typeface="Calibri" panose="020F0502020204030204" pitchFamily="34" charset="0"/>
                <a:ea typeface="+mn-lt"/>
                <a:cs typeface="Calibri" panose="020F0502020204030204" pitchFamily="34" charset="0"/>
              </a:rPr>
              <a:t>This year, we have undertaken Trauma Informed Schools training as an INSET (3 hours) and for 6 members of SLT, leading to an updated trauma-informed approach for high-needs children in our setting</a:t>
            </a:r>
          </a:p>
        </p:txBody>
      </p:sp>
      <p:pic>
        <p:nvPicPr>
          <p:cNvPr id="6" name="Picture 5">
            <a:extLst>
              <a:ext uri="{FF2B5EF4-FFF2-40B4-BE49-F238E27FC236}">
                <a16:creationId xmlns:a16="http://schemas.microsoft.com/office/drawing/2014/main" id="{A8B75F50-96AD-448D-BE33-D32753AD62D5}"/>
              </a:ext>
            </a:extLst>
          </p:cNvPr>
          <p:cNvPicPr>
            <a:picLocks noChangeAspect="1"/>
          </p:cNvPicPr>
          <p:nvPr/>
        </p:nvPicPr>
        <p:blipFill>
          <a:blip r:embed="rId4"/>
          <a:stretch>
            <a:fillRect/>
          </a:stretch>
        </p:blipFill>
        <p:spPr>
          <a:xfrm>
            <a:off x="812255" y="1968279"/>
            <a:ext cx="3248025" cy="4562475"/>
          </a:xfrm>
          <a:prstGeom prst="rect">
            <a:avLst/>
          </a:prstGeom>
        </p:spPr>
      </p:pic>
    </p:spTree>
    <p:extLst>
      <p:ext uri="{BB962C8B-B14F-4D97-AF65-F5344CB8AC3E}">
        <p14:creationId xmlns:p14="http://schemas.microsoft.com/office/powerpoint/2010/main" val="25481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376807"/>
            <a:ext cx="10515600" cy="1325563"/>
          </a:xfrm>
        </p:spPr>
        <p:txBody>
          <a:bodyPr>
            <a:normAutofit/>
          </a:bodyPr>
          <a:lstStyle/>
          <a:p>
            <a:r>
              <a:rPr lang="en-US" sz="5400" b="1" dirty="0">
                <a:cs typeface="Calibri Light"/>
              </a:rPr>
              <a:t>IMPACT</a:t>
            </a:r>
            <a:endParaRPr lang="en-US" sz="5400" dirty="0">
              <a:cs typeface="Calibri Light"/>
            </a:endParaRPr>
          </a:p>
        </p:txBody>
      </p:sp>
      <p:sp>
        <p:nvSpPr>
          <p:cNvPr id="3" name="Subtitle 2"/>
          <p:cNvSpPr>
            <a:spLocks noGrp="1"/>
          </p:cNvSpPr>
          <p:nvPr>
            <p:ph idx="1"/>
          </p:nvPr>
        </p:nvSpPr>
        <p:spPr>
          <a:xfrm>
            <a:off x="323888" y="1987826"/>
            <a:ext cx="11544224" cy="4870175"/>
          </a:xfrm>
        </p:spPr>
        <p:txBody>
          <a:bodyPr vert="horz" lIns="91440" tIns="45720" rIns="91440" bIns="45720" rtlCol="0" anchor="t">
            <a:noAutofit/>
          </a:bodyPr>
          <a:lstStyle/>
          <a:p>
            <a:pPr marL="0" indent="0">
              <a:buNone/>
            </a:pPr>
            <a:r>
              <a:rPr lang="en-US" sz="2400" dirty="0">
                <a:latin typeface="Calibri" panose="020F0502020204030204" pitchFamily="34" charset="0"/>
                <a:cs typeface="Calibri" panose="020F0502020204030204" pitchFamily="34" charset="0"/>
              </a:rPr>
              <a:t>PSHE CURRICULUM</a:t>
            </a:r>
          </a:p>
          <a:p>
            <a:r>
              <a:rPr lang="en-GB" sz="2300" dirty="0"/>
              <a:t>“A carefully considered programme of personal, social and health education (PSHE) helps pupils learn how to stay safe, and teaches them about healthy relationships.” OFSTED 2023</a:t>
            </a:r>
          </a:p>
          <a:p>
            <a:pPr marL="0" indent="0">
              <a:buNone/>
            </a:pPr>
            <a:r>
              <a:rPr lang="en-US" sz="2400" dirty="0">
                <a:latin typeface="Calibri" panose="020F0502020204030204" pitchFamily="34" charset="0"/>
                <a:cs typeface="Calibri" panose="020F0502020204030204" pitchFamily="34" charset="0"/>
              </a:rP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LUNCHTIME PROVISION</a:t>
            </a:r>
          </a:p>
          <a:p>
            <a:r>
              <a:rPr lang="en-GB" sz="2300" dirty="0"/>
              <a:t>“Pupils support each other to behave well, for example some act as play leaders who help to regulate activities at social times… The very wide range of clubs and activities are well attended by pupils. These help to develop pupils’ interests and talents, for example in yoga, cookery, street dance and capoeira.” OFSTED 2023</a:t>
            </a:r>
          </a:p>
          <a:p>
            <a:r>
              <a:rPr lang="en-US" sz="2300" dirty="0">
                <a:latin typeface="Calibri" panose="020F0502020204030204" pitchFamily="34" charset="0"/>
                <a:ea typeface="+mn-lt"/>
                <a:cs typeface="Calibri" panose="020F0502020204030204" pitchFamily="34" charset="0"/>
              </a:rPr>
              <a:t>The playground teams are more cohesive and joined up than ever before. The regular use of training meetings led to an improvement in morale and a sense that they were being listened to, valued and trusted. </a:t>
            </a:r>
            <a:endParaRPr lang="en-US" sz="2300" dirty="0">
              <a:latin typeface="Calibri" panose="020F0502020204030204" pitchFamily="34" charset="0"/>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1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4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376807"/>
            <a:ext cx="10515600" cy="1325563"/>
          </a:xfrm>
        </p:spPr>
        <p:txBody>
          <a:bodyPr>
            <a:normAutofit/>
          </a:bodyPr>
          <a:lstStyle/>
          <a:p>
            <a:r>
              <a:rPr lang="en-US" sz="5400" b="1" dirty="0">
                <a:cs typeface="Calibri Light"/>
              </a:rPr>
              <a:t>IMPACT</a:t>
            </a:r>
            <a:endParaRPr lang="en-US" sz="5400" dirty="0">
              <a:cs typeface="Calibri Light"/>
            </a:endParaRPr>
          </a:p>
        </p:txBody>
      </p:sp>
      <p:sp>
        <p:nvSpPr>
          <p:cNvPr id="3" name="Subtitle 2"/>
          <p:cNvSpPr>
            <a:spLocks noGrp="1"/>
          </p:cNvSpPr>
          <p:nvPr>
            <p:ph idx="1"/>
          </p:nvPr>
        </p:nvSpPr>
        <p:spPr>
          <a:xfrm>
            <a:off x="323888" y="1891183"/>
            <a:ext cx="11544224" cy="4966817"/>
          </a:xfrm>
        </p:spPr>
        <p:txBody>
          <a:bodyPr vert="horz" lIns="91440" tIns="45720" rIns="91440" bIns="45720" rtlCol="0" anchor="t">
            <a:noAutofit/>
          </a:bodyPr>
          <a:lstStyle/>
          <a:p>
            <a:pPr marL="0" indent="0">
              <a:buNone/>
            </a:pPr>
            <a:r>
              <a:rPr lang="en-US" sz="2400" dirty="0">
                <a:latin typeface="Calibri" panose="020F0502020204030204" pitchFamily="34" charset="0"/>
                <a:cs typeface="Calibri" panose="020F0502020204030204" pitchFamily="34" charset="0"/>
              </a:rPr>
              <a:t>MENTAL HEALTH SUPPORT</a:t>
            </a:r>
          </a:p>
          <a:p>
            <a:pPr algn="just"/>
            <a:r>
              <a:rPr lang="en-US" sz="2300" dirty="0">
                <a:latin typeface="Calibri" panose="020F0502020204030204" pitchFamily="34" charset="0"/>
                <a:ea typeface="+mn-lt"/>
                <a:cs typeface="Calibri" panose="020F0502020204030204" pitchFamily="34" charset="0"/>
              </a:rPr>
              <a:t>In our pupil survey from academic year 2021/22 only 2% (7/349) of pupils felt the school failed to ‘encourage me to look after my mental health’. </a:t>
            </a:r>
            <a:endParaRPr lang="en-US" sz="2300" dirty="0">
              <a:latin typeface="Calibri" panose="020F0502020204030204" pitchFamily="34" charset="0"/>
              <a:cs typeface="Calibri" panose="020F0502020204030204" pitchFamily="34" charset="0"/>
            </a:endParaRPr>
          </a:p>
          <a:p>
            <a:pPr algn="just"/>
            <a:r>
              <a:rPr lang="en-US" sz="2300" dirty="0">
                <a:latin typeface="Calibri" panose="020F0502020204030204" pitchFamily="34" charset="0"/>
                <a:ea typeface="+mn-lt"/>
                <a:cs typeface="Calibri" panose="020F0502020204030204" pitchFamily="34" charset="0"/>
              </a:rPr>
              <a:t>In our pupil survey from academic year 2021/22, exactly 7.5% (24/349) of participants disagreed that there was an adult to talk to (improved from 12.53%).</a:t>
            </a:r>
            <a:endParaRPr lang="en-US" sz="2300" dirty="0">
              <a:latin typeface="Calibri" panose="020F0502020204030204" pitchFamily="34" charset="0"/>
              <a:cs typeface="Calibri" panose="020F0502020204030204" pitchFamily="34" charset="0"/>
            </a:endParaRPr>
          </a:p>
          <a:p>
            <a:r>
              <a:rPr lang="en-US" sz="2300" dirty="0">
                <a:latin typeface="Calibri" panose="020F0502020204030204" pitchFamily="34" charset="0"/>
                <a:ea typeface="+mn-lt"/>
                <a:cs typeface="Calibri" panose="020F0502020204030204" pitchFamily="34" charset="0"/>
              </a:rPr>
              <a:t>In our parent/carer survey from academic year 2021/22 3.6% (4/111) of parents were dissatisfied with our response to bullying (improved from 19.2%).</a:t>
            </a:r>
          </a:p>
          <a:p>
            <a:pPr marL="0" indent="0">
              <a:buNone/>
            </a:pPr>
            <a:r>
              <a:rPr lang="en-US" sz="2400" dirty="0">
                <a:latin typeface="Calibri" panose="020F0502020204030204" pitchFamily="34" charset="0"/>
                <a:cs typeface="Calibri" panose="020F0502020204030204" pitchFamily="34" charset="0"/>
              </a:rP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WHOLE SCHOOL TRAINING</a:t>
            </a:r>
          </a:p>
          <a:p>
            <a:r>
              <a:rPr lang="en-GB" sz="2300" dirty="0"/>
              <a:t>“Leaders develop staff expertise through a high-quality programme of ongoing professional development. This includes teachers who are new to the profession and support staff.” OFSTED 2023</a:t>
            </a:r>
            <a:endParaRPr lang="en-US" sz="2300" dirty="0">
              <a:latin typeface="Calibri" panose="020F0502020204030204" pitchFamily="34" charset="0"/>
              <a:cs typeface="Calibri" panose="020F0502020204030204" pitchFamily="34" charset="0"/>
            </a:endParaRPr>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1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2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376807"/>
            <a:ext cx="10515600" cy="1325563"/>
          </a:xfrm>
        </p:spPr>
        <p:txBody>
          <a:bodyPr>
            <a:normAutofit fontScale="90000"/>
          </a:bodyPr>
          <a:lstStyle/>
          <a:p>
            <a:r>
              <a:rPr lang="en-US" sz="5400" b="1" dirty="0">
                <a:cs typeface="Calibri Light"/>
              </a:rPr>
              <a:t>Sustainability, partnership and best practice</a:t>
            </a:r>
            <a:endParaRPr lang="en-US" sz="5400" dirty="0">
              <a:cs typeface="Calibri Light"/>
            </a:endParaRPr>
          </a:p>
        </p:txBody>
      </p:sp>
      <p:sp>
        <p:nvSpPr>
          <p:cNvPr id="3" name="Subtitle 2"/>
          <p:cNvSpPr>
            <a:spLocks noGrp="1"/>
          </p:cNvSpPr>
          <p:nvPr>
            <p:ph idx="1"/>
          </p:nvPr>
        </p:nvSpPr>
        <p:spPr>
          <a:xfrm>
            <a:off x="323888" y="2089966"/>
            <a:ext cx="11544224" cy="4966817"/>
          </a:xfrm>
        </p:spPr>
        <p:txBody>
          <a:bodyPr vert="horz" lIns="91440" tIns="45720" rIns="91440" bIns="45720" rtlCol="0" anchor="t">
            <a:noAutofit/>
          </a:bodyPr>
          <a:lstStyle/>
          <a:p>
            <a:pPr marL="0" indent="0">
              <a:buNone/>
            </a:pPr>
            <a:r>
              <a:rPr lang="en-US" sz="2400" dirty="0">
                <a:latin typeface="Calibri" panose="020F0502020204030204" pitchFamily="34" charset="0"/>
                <a:cs typeface="Calibri" panose="020F0502020204030204" pitchFamily="34" charset="0"/>
              </a:rPr>
              <a:t>PSHE HUB</a:t>
            </a:r>
          </a:p>
          <a:p>
            <a:pPr algn="just"/>
            <a:r>
              <a:rPr lang="en-US" sz="2300" dirty="0">
                <a:latin typeface="Calibri" panose="020F0502020204030204" pitchFamily="34" charset="0"/>
                <a:ea typeface="+mn-lt"/>
                <a:cs typeface="Calibri" panose="020F0502020204030204" pitchFamily="34" charset="0"/>
              </a:rPr>
              <a:t>Sharing best practice in teaching PSHE with primary schools across the Charter Schools Educational Trust</a:t>
            </a:r>
          </a:p>
          <a:p>
            <a:pPr algn="just"/>
            <a:r>
              <a:rPr lang="en-US" sz="2300" dirty="0">
                <a:latin typeface="Calibri" panose="020F0502020204030204" pitchFamily="34" charset="0"/>
                <a:ea typeface="+mn-lt"/>
                <a:cs typeface="Calibri" panose="020F0502020204030204" pitchFamily="34" charset="0"/>
              </a:rPr>
              <a:t>Making links with secondary schools to review effective transition and share resources, including cooking facilities </a:t>
            </a:r>
          </a:p>
          <a:p>
            <a:pPr algn="just"/>
            <a:r>
              <a:rPr lang="en-US" sz="2300" dirty="0">
                <a:latin typeface="Calibri" panose="020F0502020204030204" pitchFamily="34" charset="0"/>
                <a:ea typeface="+mn-lt"/>
                <a:cs typeface="Calibri" panose="020F0502020204030204" pitchFamily="34" charset="0"/>
              </a:rPr>
              <a:t>Periods Workshop for pupils and parents</a:t>
            </a:r>
          </a:p>
          <a:p>
            <a:pPr marL="0" indent="0">
              <a:buNone/>
            </a:pPr>
            <a:r>
              <a:rPr lang="en-US" sz="2400" dirty="0">
                <a:latin typeface="Calibri" panose="020F0502020204030204" pitchFamily="34" charset="0"/>
                <a:cs typeface="Calibri" panose="020F0502020204030204" pitchFamily="34" charset="0"/>
              </a:rPr>
              <a:t>TCSET CONFERENCE</a:t>
            </a:r>
          </a:p>
          <a:p>
            <a:r>
              <a:rPr lang="en-GB" sz="2300" dirty="0">
                <a:latin typeface="Calibri" panose="020F0502020204030204" pitchFamily="34" charset="0"/>
                <a:cs typeface="Calibri" panose="020F0502020204030204" pitchFamily="34" charset="0"/>
              </a:rPr>
              <a:t>Teach-Meet on PSHE, Mental Health and Wellbeing best practice</a:t>
            </a:r>
          </a:p>
          <a:p>
            <a:pPr marL="0" indent="0">
              <a:buNone/>
            </a:pPr>
            <a:r>
              <a:rPr lang="en-GB" sz="2300" dirty="0">
                <a:latin typeface="Calibri" panose="020F0502020204030204" pitchFamily="34" charset="0"/>
                <a:cs typeface="Calibri" panose="020F0502020204030204" pitchFamily="34" charset="0"/>
              </a:rPr>
              <a:t>CPD</a:t>
            </a:r>
          </a:p>
          <a:p>
            <a:r>
              <a:rPr lang="en-GB" sz="2300" dirty="0">
                <a:latin typeface="Calibri" panose="020F0502020204030204" pitchFamily="34" charset="0"/>
                <a:cs typeface="Calibri" panose="020F0502020204030204" pitchFamily="34" charset="0"/>
              </a:rPr>
              <a:t>Lead Practitioner accreditation</a:t>
            </a:r>
            <a:endParaRPr lang="en-US" sz="2300" dirty="0">
              <a:latin typeface="Calibri" panose="020F0502020204030204" pitchFamily="34" charset="0"/>
              <a:cs typeface="Calibri" panose="020F0502020204030204" pitchFamily="34" charset="0"/>
            </a:endParaRPr>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1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34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LA Logo (hi res - print) 300d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5144" y="5972124"/>
            <a:ext cx="1823201" cy="789147"/>
          </a:xfrm>
          <a:prstGeom prst="rect">
            <a:avLst/>
          </a:prstGeom>
          <a:noFill/>
          <a:ln>
            <a:noFill/>
          </a:ln>
        </p:spPr>
      </p:pic>
      <p:pic>
        <p:nvPicPr>
          <p:cNvPr id="1026" name="Picture 2" descr="Home - Southwark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25" y="6097020"/>
            <a:ext cx="1499054" cy="66425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a:extLst>
              <a:ext uri="{FF2B5EF4-FFF2-40B4-BE49-F238E27FC236}">
                <a16:creationId xmlns:a16="http://schemas.microsoft.com/office/drawing/2014/main" id="{ED56B502-ECD7-431E-B089-9EAD3F2E6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258" y="129577"/>
            <a:ext cx="5300615" cy="6728423"/>
          </a:xfrm>
          <a:prstGeom prst="rect">
            <a:avLst/>
          </a:prstGeom>
        </p:spPr>
      </p:pic>
      <p:sp>
        <p:nvSpPr>
          <p:cNvPr id="7" name="Content Placeholder 46">
            <a:extLst>
              <a:ext uri="{FF2B5EF4-FFF2-40B4-BE49-F238E27FC236}">
                <a16:creationId xmlns:a16="http://schemas.microsoft.com/office/drawing/2014/main" id="{85D72367-1005-4301-8DAE-3F7D78807B94}"/>
              </a:ext>
            </a:extLst>
          </p:cNvPr>
          <p:cNvSpPr txBox="1">
            <a:spLocks/>
          </p:cNvSpPr>
          <p:nvPr/>
        </p:nvSpPr>
        <p:spPr bwMode="auto">
          <a:xfrm>
            <a:off x="410814" y="179097"/>
            <a:ext cx="5537404" cy="61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
                <a:srgbClr val="04CCF4"/>
              </a:buClr>
              <a:buSzTx/>
              <a:buFont typeface="Arial" panose="020B0604020202020204" pitchFamily="34" charset="0"/>
              <a:buChar char="•"/>
              <a:tabLst/>
              <a:defRPr/>
            </a:pPr>
            <a:r>
              <a:rPr kumimoji="0" lang="en-GB" sz="3000" b="1" i="0" u="none" strike="noStrike" kern="1200" cap="none" spc="0" normalizeH="0" baseline="0" noProof="0" dirty="0" smtClean="0">
                <a:ln>
                  <a:noFill/>
                </a:ln>
                <a:solidFill>
                  <a:srgbClr val="E7E6E6">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Across all schools/colleges, </a:t>
            </a:r>
            <a:r>
              <a:rPr kumimoji="0" lang="en-GB" sz="3000" b="0" i="0" u="none" strike="noStrike" kern="1200" cap="none" spc="0" normalizeH="0" baseline="0" noProof="0" dirty="0" smtClean="0">
                <a:ln>
                  <a:noFill/>
                </a:ln>
                <a:solidFill>
                  <a:srgbClr val="E7E6E6">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Southwark’s </a:t>
            </a:r>
            <a:r>
              <a:rPr kumimoji="0" lang="en-GB" sz="30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IMHARS framework model describes </a:t>
            </a:r>
            <a:r>
              <a:rPr kumimoji="0" lang="en-GB"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GB" sz="3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components of </a:t>
            </a:r>
            <a:r>
              <a:rPr kumimoji="0" lang="en-GB" sz="3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school/college </a:t>
            </a:r>
            <a:r>
              <a:rPr kumimoji="0" lang="en-GB"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life that can support and contribute to pupils’ positive mental health and resilience. </a:t>
            </a:r>
            <a:endParaRPr kumimoji="0" lang="en-GB" sz="3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4CCF4"/>
              </a:buClr>
              <a:buSzTx/>
              <a:buFont typeface="Arial" panose="020B0604020202020204" pitchFamily="34" charset="0"/>
              <a:buChar char="•"/>
              <a:tabLst/>
              <a:defRPr/>
            </a:pPr>
            <a:r>
              <a:rPr kumimoji="0" lang="en-GB" sz="3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Each </a:t>
            </a:r>
            <a:r>
              <a:rPr kumimoji="0" lang="en-GB"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section has </a:t>
            </a:r>
            <a:r>
              <a:rPr kumimoji="0" lang="en-GB" sz="3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guidance</a:t>
            </a:r>
            <a:r>
              <a:rPr kumimoji="0" lang="en-GB"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including questions for reflection and ideas for action, together with some useful quality assured resources.</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6532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396664" y="1354968"/>
            <a:ext cx="0" cy="32047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79252" y="2726513"/>
            <a:ext cx="4200212" cy="461665"/>
          </a:xfrm>
          <a:prstGeom prst="rect">
            <a:avLst/>
          </a:prstGeom>
          <a:noFill/>
        </p:spPr>
        <p:txBody>
          <a:bodyPr wrap="square" lIns="91440" tIns="45720" rIns="91440" bIns="45720" rtlCol="0" anchor="t">
            <a:spAutoFit/>
          </a:bodyPr>
          <a:lstStyle/>
          <a:p>
            <a:r>
              <a:rPr lang="en-GB" sz="2400" dirty="0">
                <a:solidFill>
                  <a:srgbClr val="9B1C86"/>
                </a:solidFill>
                <a:latin typeface="Arial"/>
                <a:cs typeface="Arial"/>
              </a:rPr>
              <a:t>Friday 15th March 2024</a:t>
            </a:r>
          </a:p>
        </p:txBody>
      </p:sp>
      <p:sp>
        <p:nvSpPr>
          <p:cNvPr id="10" name="TextBox 9"/>
          <p:cNvSpPr txBox="1"/>
          <p:nvPr/>
        </p:nvSpPr>
        <p:spPr>
          <a:xfrm>
            <a:off x="1179252" y="2211344"/>
            <a:ext cx="4763715" cy="523220"/>
          </a:xfrm>
          <a:prstGeom prst="rect">
            <a:avLst/>
          </a:prstGeom>
          <a:noFill/>
        </p:spPr>
        <p:txBody>
          <a:bodyPr wrap="square" rtlCol="0">
            <a:spAutoFit/>
          </a:bodyPr>
          <a:lstStyle/>
          <a:p>
            <a:r>
              <a:rPr lang="en-GB" sz="2800" b="1" dirty="0">
                <a:solidFill>
                  <a:srgbClr val="12A19A"/>
                </a:solidFill>
                <a:latin typeface="Arial" panose="020B0604020202020204" pitchFamily="34" charset="0"/>
                <a:cs typeface="Arial" panose="020B0604020202020204" pitchFamily="34" charset="0"/>
              </a:rPr>
              <a:t>IMHARS Celebration Event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823" y="2011662"/>
            <a:ext cx="3021748" cy="2062078"/>
          </a:xfrm>
          <a:prstGeom prst="rect">
            <a:avLst/>
          </a:prstGeom>
        </p:spPr>
      </p:pic>
      <p:pic>
        <p:nvPicPr>
          <p:cNvPr id="8" name="Picture 7" descr="SELA Logo (hi res - print) 300d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0571" y="5934903"/>
            <a:ext cx="1823201" cy="789147"/>
          </a:xfrm>
          <a:prstGeom prst="rect">
            <a:avLst/>
          </a:prstGeom>
          <a:noFill/>
          <a:ln>
            <a:noFill/>
          </a:ln>
        </p:spPr>
      </p:pic>
      <p:pic>
        <p:nvPicPr>
          <p:cNvPr id="1026" name="Picture 2" descr="Home - Southwark Counc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85" y="5997352"/>
            <a:ext cx="1499054" cy="664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9252" y="3198704"/>
            <a:ext cx="4306054" cy="369332"/>
          </a:xfrm>
          <a:prstGeom prst="rect">
            <a:avLst/>
          </a:prstGeom>
          <a:noFill/>
        </p:spPr>
        <p:txBody>
          <a:bodyPr wrap="square" rtlCol="0">
            <a:spAutoFit/>
          </a:bodyPr>
          <a:lstStyle/>
          <a:p>
            <a:r>
              <a:rPr lang="en-GB" dirty="0">
                <a:solidFill>
                  <a:schemeClr val="bg1">
                    <a:lumMod val="65000"/>
                  </a:schemeClr>
                </a:solidFill>
                <a:latin typeface="Arial" panose="020B0604020202020204" pitchFamily="34" charset="0"/>
                <a:cs typeface="Arial" panose="020B0604020202020204" pitchFamily="34" charset="0"/>
              </a:rPr>
              <a:t>Improving lives and outcomes for all</a:t>
            </a:r>
          </a:p>
        </p:txBody>
      </p:sp>
    </p:spTree>
    <p:extLst>
      <p:ext uri="{BB962C8B-B14F-4D97-AF65-F5344CB8AC3E}">
        <p14:creationId xmlns:p14="http://schemas.microsoft.com/office/powerpoint/2010/main" val="298358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43F8-D297-4BA4-A3F7-5DD7EE8A13AF}"/>
              </a:ext>
            </a:extLst>
          </p:cNvPr>
          <p:cNvSpPr>
            <a:spLocks noGrp="1"/>
          </p:cNvSpPr>
          <p:nvPr>
            <p:ph type="title"/>
          </p:nvPr>
        </p:nvSpPr>
        <p:spPr>
          <a:xfrm>
            <a:off x="225286" y="257672"/>
            <a:ext cx="11966713" cy="1508760"/>
          </a:xfrm>
        </p:spPr>
        <p:txBody>
          <a:bodyPr>
            <a:normAutofit/>
          </a:bodyPr>
          <a:lstStyle/>
          <a:p>
            <a:r>
              <a:rPr lang="en-GB" sz="4800" b="1" dirty="0"/>
              <a:t>DULWICH Hamlet Junior school</a:t>
            </a:r>
          </a:p>
        </p:txBody>
      </p:sp>
      <p:sp>
        <p:nvSpPr>
          <p:cNvPr id="3" name="Content Placeholder 2">
            <a:extLst>
              <a:ext uri="{FF2B5EF4-FFF2-40B4-BE49-F238E27FC236}">
                <a16:creationId xmlns:a16="http://schemas.microsoft.com/office/drawing/2014/main" id="{A4E92618-3663-437E-AD56-BC2CBB700B76}"/>
              </a:ext>
            </a:extLst>
          </p:cNvPr>
          <p:cNvSpPr>
            <a:spLocks noGrp="1"/>
          </p:cNvSpPr>
          <p:nvPr>
            <p:ph idx="1"/>
          </p:nvPr>
        </p:nvSpPr>
        <p:spPr/>
        <p:txBody>
          <a:bodyPr/>
          <a:lstStyle/>
          <a:p>
            <a:endParaRPr lang="en-GB" dirty="0"/>
          </a:p>
          <a:p>
            <a:r>
              <a:rPr lang="en-GB" sz="2400" dirty="0">
                <a:latin typeface="Calibri" panose="020F0502020204030204" pitchFamily="34" charset="0"/>
                <a:cs typeface="Calibri" panose="020F0502020204030204" pitchFamily="34" charset="0"/>
              </a:rPr>
              <a:t>Three-form entry junior school in Dulwich, Southwark</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14.53% pupil premium</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14.25% SEND (excluding EHCP)</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5.31% EHCPs</a:t>
            </a:r>
          </a:p>
        </p:txBody>
      </p:sp>
      <p:pic>
        <p:nvPicPr>
          <p:cNvPr id="4" name="Picture 3" descr="SELA Logo (hi res - print) 300dpi">
            <a:extLst>
              <a:ext uri="{FF2B5EF4-FFF2-40B4-BE49-F238E27FC236}">
                <a16:creationId xmlns:a16="http://schemas.microsoft.com/office/drawing/2014/main" id="{7D415D03-0905-43C7-BB6E-BD03994905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spTree>
    <p:extLst>
      <p:ext uri="{BB962C8B-B14F-4D97-AF65-F5344CB8AC3E}">
        <p14:creationId xmlns:p14="http://schemas.microsoft.com/office/powerpoint/2010/main" val="347379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376807"/>
            <a:ext cx="10515600" cy="1325563"/>
          </a:xfrm>
        </p:spPr>
        <p:txBody>
          <a:bodyPr>
            <a:normAutofit fontScale="90000"/>
          </a:bodyPr>
          <a:lstStyle/>
          <a:p>
            <a:r>
              <a:rPr lang="en-US" sz="5400" b="1" dirty="0">
                <a:cs typeface="Calibri Light"/>
              </a:rPr>
              <a:t>OUR VISION:</a:t>
            </a:r>
            <a:br>
              <a:rPr lang="en-US" sz="5400" b="1" dirty="0">
                <a:cs typeface="Calibri Light"/>
              </a:rPr>
            </a:br>
            <a:r>
              <a:rPr lang="en-US" sz="5400" b="1" dirty="0">
                <a:cs typeface="Calibri Light"/>
              </a:rPr>
              <a:t>wellbeing and mental health</a:t>
            </a:r>
            <a:endParaRPr lang="en-US" sz="5400" dirty="0">
              <a:cs typeface="Calibri Light"/>
            </a:endParaRPr>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16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2159E0E-12BD-415C-BD4F-E6F14220E4E6}"/>
              </a:ext>
            </a:extLst>
          </p:cNvPr>
          <p:cNvSpPr>
            <a:spLocks noGrp="1"/>
          </p:cNvSpPr>
          <p:nvPr>
            <p:ph idx="1"/>
          </p:nvPr>
        </p:nvSpPr>
        <p:spPr>
          <a:xfrm>
            <a:off x="287867" y="2011680"/>
            <a:ext cx="11655816" cy="4658327"/>
          </a:xfrm>
        </p:spPr>
        <p:txBody>
          <a:bodyPr>
            <a:normAutofit/>
          </a:bodyPr>
          <a:lstStyle/>
          <a:p>
            <a:pPr marL="0" indent="0">
              <a:buNone/>
            </a:pPr>
            <a:r>
              <a:rPr lang="en-GB" sz="2400" dirty="0">
                <a:latin typeface="Calibri" panose="020F0502020204030204" pitchFamily="34" charset="0"/>
                <a:cs typeface="Calibri" panose="020F0502020204030204" pitchFamily="34" charset="0"/>
              </a:rPr>
              <a:t>Dulwich Hamlet is a school where:</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The community considers the wellbeing of all stakeholders in everyday practices.</a:t>
            </a:r>
          </a:p>
          <a:p>
            <a:pPr marL="0" indent="0">
              <a:buNone/>
            </a:pPr>
            <a:r>
              <a:rPr lang="en-GB" sz="2400" dirty="0">
                <a:latin typeface="Calibri" panose="020F0502020204030204" pitchFamily="34" charset="0"/>
                <a:cs typeface="Calibri" panose="020F0502020204030204" pitchFamily="34" charset="0"/>
              </a:rPr>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Everyone in the community is committed to removing the stigma attached to mental health by emphasising that everyone has mental health.</a:t>
            </a:r>
          </a:p>
          <a:p>
            <a:pPr marL="0" indent="0">
              <a:buNone/>
            </a:pPr>
            <a:r>
              <a:rPr lang="en-GB" sz="2400" dirty="0">
                <a:latin typeface="Calibri" panose="020F0502020204030204" pitchFamily="34" charset="0"/>
                <a:cs typeface="Calibri" panose="020F0502020204030204" pitchFamily="34" charset="0"/>
              </a:rPr>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Everyone in the community shares an understanding of how we talk about mental health.</a:t>
            </a:r>
          </a:p>
          <a:p>
            <a:pPr marL="0" indent="0">
              <a:buNone/>
            </a:pPr>
            <a:r>
              <a:rPr lang="en-GB" sz="2400" dirty="0">
                <a:latin typeface="Calibri" panose="020F0502020204030204" pitchFamily="34" charset="0"/>
                <a:cs typeface="Calibri" panose="020F0502020204030204" pitchFamily="34" charset="0"/>
              </a:rPr>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Everyone in the community has access to mental health first aid and, where necessary, is signposted to additional and/ or external services.</a:t>
            </a:r>
          </a:p>
        </p:txBody>
      </p:sp>
    </p:spTree>
    <p:extLst>
      <p:ext uri="{BB962C8B-B14F-4D97-AF65-F5344CB8AC3E}">
        <p14:creationId xmlns:p14="http://schemas.microsoft.com/office/powerpoint/2010/main" val="374265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376807"/>
            <a:ext cx="10515600" cy="1325563"/>
          </a:xfrm>
        </p:spPr>
        <p:txBody>
          <a:bodyPr>
            <a:normAutofit/>
          </a:bodyPr>
          <a:lstStyle/>
          <a:p>
            <a:r>
              <a:rPr lang="en-US" sz="5400" b="1" dirty="0">
                <a:cs typeface="Calibri Light"/>
              </a:rPr>
              <a:t>OUR AIMS: IMHARS</a:t>
            </a:r>
            <a:endParaRPr lang="en-US" sz="5400" dirty="0">
              <a:cs typeface="Calibri Light"/>
            </a:endParaRPr>
          </a:p>
        </p:txBody>
      </p:sp>
      <p:sp>
        <p:nvSpPr>
          <p:cNvPr id="3" name="Subtitle 2"/>
          <p:cNvSpPr>
            <a:spLocks noGrp="1"/>
          </p:cNvSpPr>
          <p:nvPr>
            <p:ph idx="1"/>
          </p:nvPr>
        </p:nvSpPr>
        <p:spPr>
          <a:xfrm>
            <a:off x="323888" y="2079177"/>
            <a:ext cx="11544224" cy="4778823"/>
          </a:xfrm>
        </p:spPr>
        <p:txBody>
          <a:bodyPr vert="horz" lIns="91440" tIns="45720" rIns="91440" bIns="45720" rtlCol="0" anchor="t">
            <a:noAutofit/>
          </a:bodyPr>
          <a:lstStyle/>
          <a:p>
            <a:r>
              <a:rPr lang="en-US" sz="2400" dirty="0">
                <a:latin typeface="Calibri" panose="020F0502020204030204" pitchFamily="34" charset="0"/>
                <a:cs typeface="Calibri" panose="020F0502020204030204" pitchFamily="34" charset="0"/>
              </a:rPr>
              <a:t>New, mindfulness-based PSHE curriculum covering RSE, health and relationship education</a:t>
            </a:r>
          </a:p>
          <a:p>
            <a:r>
              <a:rPr lang="en-US" sz="2400" dirty="0">
                <a:latin typeface="Calibri" panose="020F0502020204030204" pitchFamily="34" charset="0"/>
                <a:cs typeface="Calibri" panose="020F0502020204030204" pitchFamily="34" charset="0"/>
              </a:rPr>
              <a:t>Improved lunchtime provision: staffing, resources and activities to ensure every child has access to a stimulating and safe break, reducing incidents of bullying and self-reporting; playground mentor programme to activate peer to peer support </a:t>
            </a:r>
          </a:p>
          <a:p>
            <a:r>
              <a:rPr lang="en-US" sz="2400" dirty="0">
                <a:latin typeface="Calibri" panose="020F0502020204030204" pitchFamily="34" charset="0"/>
                <a:cs typeface="Calibri" panose="020F0502020204030204" pitchFamily="34" charset="0"/>
              </a:rPr>
              <a:t>Mental health first aid provision to put mental health on an equal level with physical health for all pupils; training of a Mental Health First Aider attached to each year group to offer support  </a:t>
            </a:r>
          </a:p>
          <a:p>
            <a:r>
              <a:rPr lang="en-US" sz="2400" dirty="0">
                <a:latin typeface="Calibri" panose="020F0502020204030204" pitchFamily="34" charset="0"/>
                <a:cs typeface="Calibri" panose="020F0502020204030204" pitchFamily="34" charset="0"/>
              </a:rPr>
              <a:t>In-school Learning and Resilience Coach to support children identified as requiring support outside of the class</a:t>
            </a:r>
          </a:p>
          <a:p>
            <a:r>
              <a:rPr lang="en-US" sz="2400" dirty="0">
                <a:latin typeface="Calibri" panose="020F0502020204030204" pitchFamily="34" charset="0"/>
                <a:cs typeface="Calibri" panose="020F0502020204030204" pitchFamily="34" charset="0"/>
              </a:rPr>
              <a:t>Identification of whole school training requirements and delivery to improve quality first teaching </a:t>
            </a:r>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1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6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cs typeface="Calibri Light"/>
              </a:rPr>
              <a:t>PSHE curriculum </a:t>
            </a:r>
            <a:endParaRPr lang="en-US" sz="5400" dirty="0">
              <a:cs typeface="Calibri Light"/>
            </a:endParaRPr>
          </a:p>
        </p:txBody>
      </p:sp>
      <p:pic>
        <p:nvPicPr>
          <p:cNvPr id="4" name="Content Placeholder 3">
            <a:extLst>
              <a:ext uri="{FF2B5EF4-FFF2-40B4-BE49-F238E27FC236}">
                <a16:creationId xmlns:a16="http://schemas.microsoft.com/office/drawing/2014/main" id="{840B4AB9-34B6-4D41-95FE-2FFE51714A00}"/>
              </a:ext>
            </a:extLst>
          </p:cNvPr>
          <p:cNvPicPr>
            <a:picLocks noGrp="1" noChangeAspect="1"/>
          </p:cNvPicPr>
          <p:nvPr>
            <p:ph sz="half" idx="1"/>
          </p:nvPr>
        </p:nvPicPr>
        <p:blipFill>
          <a:blip r:embed="rId2"/>
          <a:stretch>
            <a:fillRect/>
          </a:stretch>
        </p:blipFill>
        <p:spPr>
          <a:xfrm>
            <a:off x="285221" y="2281319"/>
            <a:ext cx="3010238" cy="1698929"/>
          </a:xfrm>
          <a:prstGeom prst="rect">
            <a:avLst/>
          </a:prstGeom>
        </p:spPr>
      </p:pic>
      <p:sp>
        <p:nvSpPr>
          <p:cNvPr id="8" name="Content Placeholder 7">
            <a:extLst>
              <a:ext uri="{FF2B5EF4-FFF2-40B4-BE49-F238E27FC236}">
                <a16:creationId xmlns:a16="http://schemas.microsoft.com/office/drawing/2014/main" id="{F73C777F-97D0-4F2E-8589-58B5CB60E1D0}"/>
              </a:ext>
            </a:extLst>
          </p:cNvPr>
          <p:cNvSpPr>
            <a:spLocks noGrp="1"/>
          </p:cNvSpPr>
          <p:nvPr>
            <p:ph sz="half" idx="2"/>
          </p:nvPr>
        </p:nvSpPr>
        <p:spPr>
          <a:xfrm>
            <a:off x="5724939" y="3213794"/>
            <a:ext cx="6252548" cy="1831450"/>
          </a:xfrm>
        </p:spPr>
        <p:txBody>
          <a:bodyPr/>
          <a:lstStyle/>
          <a:p>
            <a:pPr marL="0" indent="0">
              <a:buNone/>
            </a:pPr>
            <a:r>
              <a:rPr lang="en-US" sz="1800" b="1" i="1" dirty="0">
                <a:latin typeface="Calibri" panose="020F0502020204030204" pitchFamily="34" charset="0"/>
                <a:ea typeface="+mn-lt"/>
                <a:cs typeface="Calibri" panose="020F0502020204030204" pitchFamily="34" charset="0"/>
              </a:rPr>
              <a:t>Pupil voice:</a:t>
            </a:r>
            <a:br>
              <a:rPr lang="en-US" sz="1800" b="1" i="1" dirty="0">
                <a:latin typeface="Calibri" panose="020F0502020204030204" pitchFamily="34" charset="0"/>
                <a:ea typeface="+mn-lt"/>
                <a:cs typeface="Calibri" panose="020F0502020204030204" pitchFamily="34" charset="0"/>
              </a:rPr>
            </a:br>
            <a:r>
              <a:rPr lang="en-US" sz="1800" i="1" dirty="0">
                <a:latin typeface="Calibri" panose="020F0502020204030204" pitchFamily="34" charset="0"/>
                <a:ea typeface="+mn-lt"/>
                <a:cs typeface="Calibri" panose="020F0502020204030204" pitchFamily="34" charset="0"/>
              </a:rPr>
              <a:t>“You can say what you feel. It’s a time to talk to everyone.”</a:t>
            </a:r>
            <a:r>
              <a:rPr lang="en-US" sz="1800" dirty="0">
                <a:latin typeface="Calibri" panose="020F0502020204030204" pitchFamily="34" charset="0"/>
                <a:ea typeface="+mn-lt"/>
                <a:cs typeface="Calibri" panose="020F0502020204030204" pitchFamily="34" charset="0"/>
              </a:rPr>
              <a:t> Year 6 </a:t>
            </a:r>
            <a:r>
              <a:rPr lang="en-US" sz="1800" i="1" dirty="0">
                <a:latin typeface="Calibri" panose="020F0502020204030204" pitchFamily="34" charset="0"/>
                <a:ea typeface="+mn-lt"/>
                <a:cs typeface="Calibri" panose="020F0502020204030204" pitchFamily="34" charset="0"/>
              </a:rPr>
              <a:t>“I like learning about friendships and accepting that people are different.”</a:t>
            </a:r>
            <a:r>
              <a:rPr lang="en-US" sz="1800" dirty="0">
                <a:latin typeface="Calibri" panose="020F0502020204030204" pitchFamily="34" charset="0"/>
                <a:ea typeface="+mn-lt"/>
                <a:cs typeface="Calibri" panose="020F0502020204030204" pitchFamily="34" charset="0"/>
              </a:rPr>
              <a:t> Year 5 </a:t>
            </a:r>
            <a:br>
              <a:rPr lang="en-US" sz="1800" dirty="0">
                <a:latin typeface="Calibri" panose="020F0502020204030204" pitchFamily="34" charset="0"/>
                <a:ea typeface="+mn-lt"/>
                <a:cs typeface="Calibri" panose="020F0502020204030204" pitchFamily="34" charset="0"/>
              </a:rPr>
            </a:br>
            <a:r>
              <a:rPr lang="en-US" sz="1800" i="1" dirty="0">
                <a:latin typeface="Calibri" panose="020F0502020204030204" pitchFamily="34" charset="0"/>
                <a:ea typeface="+mn-lt"/>
                <a:cs typeface="Calibri" panose="020F0502020204030204" pitchFamily="34" charset="0"/>
              </a:rPr>
              <a:t>“In Dreams and Goals, you can reflect on the future and what you’re good at.”</a:t>
            </a:r>
            <a:r>
              <a:rPr lang="en-US" sz="1800" dirty="0">
                <a:latin typeface="Calibri" panose="020F0502020204030204" pitchFamily="34" charset="0"/>
                <a:ea typeface="+mn-lt"/>
                <a:cs typeface="Calibri" panose="020F0502020204030204" pitchFamily="34" charset="0"/>
              </a:rPr>
              <a:t>  Year 4</a:t>
            </a:r>
            <a:endParaRPr lang="en-US" sz="1800" dirty="0">
              <a:latin typeface="Calibri" panose="020F0502020204030204" pitchFamily="34" charset="0"/>
              <a:cs typeface="Calibri" panose="020F0502020204030204" pitchFamily="34" charset="0"/>
            </a:endParaRPr>
          </a:p>
          <a:p>
            <a:endParaRPr lang="en-GB" dirty="0"/>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1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8C1FF77-98BB-4CD6-B9C5-7217D2DBD5DB}"/>
              </a:ext>
            </a:extLst>
          </p:cNvPr>
          <p:cNvPicPr>
            <a:picLocks noChangeAspect="1"/>
          </p:cNvPicPr>
          <p:nvPr/>
        </p:nvPicPr>
        <p:blipFill>
          <a:blip r:embed="rId5"/>
          <a:stretch>
            <a:fillRect/>
          </a:stretch>
        </p:blipFill>
        <p:spPr>
          <a:xfrm>
            <a:off x="214513" y="4399722"/>
            <a:ext cx="3224168" cy="2309464"/>
          </a:xfrm>
          <a:prstGeom prst="rect">
            <a:avLst/>
          </a:prstGeom>
        </p:spPr>
      </p:pic>
      <p:pic>
        <p:nvPicPr>
          <p:cNvPr id="10" name="Picture 9">
            <a:extLst>
              <a:ext uri="{FF2B5EF4-FFF2-40B4-BE49-F238E27FC236}">
                <a16:creationId xmlns:a16="http://schemas.microsoft.com/office/drawing/2014/main" id="{879FA449-FCC3-4908-9AB3-24CF3BE6AE85}"/>
              </a:ext>
            </a:extLst>
          </p:cNvPr>
          <p:cNvPicPr>
            <a:picLocks noChangeAspect="1"/>
          </p:cNvPicPr>
          <p:nvPr/>
        </p:nvPicPr>
        <p:blipFill rotWithShape="1">
          <a:blip r:embed="rId6"/>
          <a:srcRect l="-2782" t="4543" r="2782" b="-4543"/>
          <a:stretch/>
        </p:blipFill>
        <p:spPr>
          <a:xfrm rot="5400000">
            <a:off x="2799202" y="3032798"/>
            <a:ext cx="3421994" cy="2193442"/>
          </a:xfrm>
          <a:prstGeom prst="rect">
            <a:avLst/>
          </a:prstGeom>
        </p:spPr>
      </p:pic>
    </p:spTree>
    <p:extLst>
      <p:ext uri="{BB962C8B-B14F-4D97-AF65-F5344CB8AC3E}">
        <p14:creationId xmlns:p14="http://schemas.microsoft.com/office/powerpoint/2010/main" val="291499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cs typeface="Calibri Light"/>
              </a:rPr>
              <a:t>Lunchtime provision</a:t>
            </a:r>
            <a:endParaRPr lang="en-US" sz="5400" dirty="0">
              <a:cs typeface="Calibri Light"/>
            </a:endParaRPr>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1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9269BE7C-76D2-4A9D-8FC8-EBE2CCEFCA50}"/>
              </a:ext>
            </a:extLst>
          </p:cNvPr>
          <p:cNvSpPr>
            <a:spLocks noGrp="1"/>
          </p:cNvSpPr>
          <p:nvPr>
            <p:ph sz="half" idx="2"/>
          </p:nvPr>
        </p:nvSpPr>
        <p:spPr>
          <a:xfrm>
            <a:off x="5155096" y="2011680"/>
            <a:ext cx="6748462" cy="4206240"/>
          </a:xfrm>
        </p:spPr>
        <p:txBody>
          <a:bodyPr>
            <a:normAutofit/>
          </a:bodyPr>
          <a:lstStyle/>
          <a:p>
            <a:endParaRPr lang="en-US" sz="2400" dirty="0">
              <a:latin typeface="Calibri" panose="020F0502020204030204" pitchFamily="34" charset="0"/>
              <a:ea typeface="+mn-lt"/>
              <a:cs typeface="Calibri" panose="020F0502020204030204" pitchFamily="34" charset="0"/>
            </a:endParaRPr>
          </a:p>
          <a:p>
            <a:pPr algn="just"/>
            <a:r>
              <a:rPr lang="en-US" dirty="0">
                <a:latin typeface="Calibri" panose="020F0502020204030204" pitchFamily="34" charset="0"/>
                <a:ea typeface="+mn-lt"/>
                <a:cs typeface="Calibri" panose="020F0502020204030204" pitchFamily="34" charset="0"/>
              </a:rPr>
              <a:t>The playground resource library led to a ‘playground leader’ initiative which supported children with low self-esteem to boost their confidence via taking responsibility for organising resources, leading games and supporting inclusion in the playground. </a:t>
            </a:r>
          </a:p>
          <a:p>
            <a:pPr algn="just"/>
            <a:endParaRPr lang="en-US" dirty="0">
              <a:latin typeface="Calibri" panose="020F0502020204030204" pitchFamily="34" charset="0"/>
              <a:ea typeface="+mn-lt"/>
              <a:cs typeface="Calibri" panose="020F0502020204030204" pitchFamily="34" charset="0"/>
            </a:endParaRPr>
          </a:p>
          <a:p>
            <a:pPr algn="just"/>
            <a:r>
              <a:rPr lang="en-US" dirty="0">
                <a:latin typeface="Calibri" panose="020F0502020204030204" pitchFamily="34" charset="0"/>
                <a:ea typeface="+mn-lt"/>
                <a:cs typeface="Calibri" panose="020F0502020204030204" pitchFamily="34" charset="0"/>
              </a:rPr>
              <a:t>In their role as Playground Buddies, the school council suggested the purchase of a ‘Buddy bench’ and we held a competition to design a sign for this bench, which now has pride of place in the playground!</a:t>
            </a:r>
            <a:endParaRPr lang="en-GB"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B2D713F4-62CA-42CD-BC61-6F86867F9303}"/>
              </a:ext>
            </a:extLst>
          </p:cNvPr>
          <p:cNvPicPr>
            <a:picLocks noChangeAspect="1"/>
          </p:cNvPicPr>
          <p:nvPr/>
        </p:nvPicPr>
        <p:blipFill>
          <a:blip r:embed="rId4"/>
          <a:stretch>
            <a:fillRect/>
          </a:stretch>
        </p:blipFill>
        <p:spPr>
          <a:xfrm>
            <a:off x="288442" y="2063701"/>
            <a:ext cx="2200468" cy="1929641"/>
          </a:xfrm>
          <a:prstGeom prst="rect">
            <a:avLst/>
          </a:prstGeom>
        </p:spPr>
      </p:pic>
      <p:pic>
        <p:nvPicPr>
          <p:cNvPr id="15" name="Picture 14">
            <a:extLst>
              <a:ext uri="{FF2B5EF4-FFF2-40B4-BE49-F238E27FC236}">
                <a16:creationId xmlns:a16="http://schemas.microsoft.com/office/drawing/2014/main" id="{022BA8F0-217D-4E34-8993-78842C2550DB}"/>
              </a:ext>
            </a:extLst>
          </p:cNvPr>
          <p:cNvPicPr>
            <a:picLocks noChangeAspect="1"/>
          </p:cNvPicPr>
          <p:nvPr/>
        </p:nvPicPr>
        <p:blipFill>
          <a:blip r:embed="rId5"/>
          <a:stretch>
            <a:fillRect/>
          </a:stretch>
        </p:blipFill>
        <p:spPr>
          <a:xfrm>
            <a:off x="2676939" y="2063701"/>
            <a:ext cx="2014331" cy="1935263"/>
          </a:xfrm>
          <a:prstGeom prst="rect">
            <a:avLst/>
          </a:prstGeom>
        </p:spPr>
      </p:pic>
      <p:pic>
        <p:nvPicPr>
          <p:cNvPr id="16" name="Picture 15">
            <a:extLst>
              <a:ext uri="{FF2B5EF4-FFF2-40B4-BE49-F238E27FC236}">
                <a16:creationId xmlns:a16="http://schemas.microsoft.com/office/drawing/2014/main" id="{CC470E63-9CD9-408F-8FCA-DDC002DA3DFD}"/>
              </a:ext>
            </a:extLst>
          </p:cNvPr>
          <p:cNvPicPr>
            <a:picLocks noChangeAspect="1"/>
          </p:cNvPicPr>
          <p:nvPr/>
        </p:nvPicPr>
        <p:blipFill>
          <a:blip r:embed="rId6"/>
          <a:stretch>
            <a:fillRect/>
          </a:stretch>
        </p:blipFill>
        <p:spPr>
          <a:xfrm>
            <a:off x="288443" y="4264107"/>
            <a:ext cx="4402828" cy="2467901"/>
          </a:xfrm>
          <a:prstGeom prst="rect">
            <a:avLst/>
          </a:prstGeom>
        </p:spPr>
      </p:pic>
    </p:spTree>
    <p:extLst>
      <p:ext uri="{BB962C8B-B14F-4D97-AF65-F5344CB8AC3E}">
        <p14:creationId xmlns:p14="http://schemas.microsoft.com/office/powerpoint/2010/main" val="361326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cs typeface="Calibri Light"/>
              </a:rPr>
              <a:t>Mental health support</a:t>
            </a:r>
            <a:endParaRPr lang="en-US" sz="5400" dirty="0">
              <a:cs typeface="Calibri Light"/>
            </a:endParaRPr>
          </a:p>
        </p:txBody>
      </p:sp>
      <p:pic>
        <p:nvPicPr>
          <p:cNvPr id="5" name="Picture 4" descr="SELA Logo (hi res - print) 300dpi">
            <a:extLst>
              <a:ext uri="{FF2B5EF4-FFF2-40B4-BE49-F238E27FC236}">
                <a16:creationId xmlns:a16="http://schemas.microsoft.com/office/drawing/2014/main" id="{FFE0959F-FF4C-3E16-3EE4-72F29E3B20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376" y="187993"/>
            <a:ext cx="1628622" cy="643327"/>
          </a:xfrm>
          <a:prstGeom prst="rect">
            <a:avLst/>
          </a:prstGeom>
          <a:noFill/>
          <a:ln>
            <a:noFill/>
          </a:ln>
        </p:spPr>
      </p:pic>
      <p:pic>
        <p:nvPicPr>
          <p:cNvPr id="7" name="Picture 2" descr="Home - Southwark Council">
            <a:extLst>
              <a:ext uri="{FF2B5EF4-FFF2-40B4-BE49-F238E27FC236}">
                <a16:creationId xmlns:a16="http://schemas.microsoft.com/office/drawing/2014/main" id="{BC487455-1B52-0E93-A1DC-BED748FD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10" y="6193749"/>
            <a:ext cx="1499054" cy="66425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9269BE7C-76D2-4A9D-8FC8-EBE2CCEFCA50}"/>
              </a:ext>
            </a:extLst>
          </p:cNvPr>
          <p:cNvSpPr>
            <a:spLocks noGrp="1"/>
          </p:cNvSpPr>
          <p:nvPr>
            <p:ph sz="half" idx="2"/>
          </p:nvPr>
        </p:nvSpPr>
        <p:spPr>
          <a:xfrm>
            <a:off x="5168348" y="2210463"/>
            <a:ext cx="6748462" cy="4206240"/>
          </a:xfrm>
        </p:spPr>
        <p:txBody>
          <a:bodyPr>
            <a:normAutofit/>
          </a:bodyPr>
          <a:lstStyle/>
          <a:p>
            <a:endParaRPr lang="en-US" sz="2400" dirty="0">
              <a:latin typeface="Calibri" panose="020F0502020204030204" pitchFamily="34" charset="0"/>
              <a:ea typeface="+mn-lt"/>
              <a:cs typeface="Calibri" panose="020F0502020204030204" pitchFamily="34" charset="0"/>
            </a:endParaRPr>
          </a:p>
          <a:p>
            <a:pPr algn="just"/>
            <a:r>
              <a:rPr lang="en-US" dirty="0">
                <a:latin typeface="Calibri" panose="020F0502020204030204" pitchFamily="34" charset="0"/>
                <a:ea typeface="+mn-lt"/>
                <a:cs typeface="Calibri" panose="020F0502020204030204" pitchFamily="34" charset="0"/>
              </a:rPr>
              <a:t>Trained Mental Health First Aiders on the playground every day – identifiable by hot-pink hi-vis jackets!</a:t>
            </a:r>
          </a:p>
          <a:p>
            <a:pPr algn="just"/>
            <a:r>
              <a:rPr lang="en-US" dirty="0">
                <a:latin typeface="Calibri" panose="020F0502020204030204" pitchFamily="34" charset="0"/>
                <a:ea typeface="+mn-lt"/>
                <a:cs typeface="Calibri" panose="020F0502020204030204" pitchFamily="34" charset="0"/>
              </a:rPr>
              <a:t>Following engagement with a workplace charity which supports individuals without work into placements we were able to appoint a trained play therapist (Place2Be) to work with our children. This professional has since become a valued, full time member of staff.</a:t>
            </a:r>
          </a:p>
          <a:p>
            <a:pPr algn="just"/>
            <a:r>
              <a:rPr lang="en-US" dirty="0">
                <a:latin typeface="Calibri" panose="020F0502020204030204" pitchFamily="34" charset="0"/>
                <a:ea typeface="+mn-lt"/>
                <a:cs typeface="Calibri" panose="020F0502020204030204" pitchFamily="34" charset="0"/>
              </a:rPr>
              <a:t>This term, we have welcomed a new, fully trained Art Therapist to support children with identified need and provide ‘drop in’ sessions during lunchtimes.</a:t>
            </a:r>
          </a:p>
          <a:p>
            <a:pPr algn="just"/>
            <a:endParaRPr lang="en-US" dirty="0">
              <a:latin typeface="Calibri" panose="020F0502020204030204" pitchFamily="34" charset="0"/>
              <a:ea typeface="+mn-lt"/>
              <a:cs typeface="Calibri" panose="020F0502020204030204" pitchFamily="34" charset="0"/>
            </a:endParaRPr>
          </a:p>
        </p:txBody>
      </p:sp>
      <p:pic>
        <p:nvPicPr>
          <p:cNvPr id="3" name="Picture 2">
            <a:extLst>
              <a:ext uri="{FF2B5EF4-FFF2-40B4-BE49-F238E27FC236}">
                <a16:creationId xmlns:a16="http://schemas.microsoft.com/office/drawing/2014/main" id="{CC093F29-E89B-4280-BF2D-7A1733B69393}"/>
              </a:ext>
            </a:extLst>
          </p:cNvPr>
          <p:cNvPicPr>
            <a:picLocks noChangeAspect="1"/>
          </p:cNvPicPr>
          <p:nvPr/>
        </p:nvPicPr>
        <p:blipFill>
          <a:blip r:embed="rId4"/>
          <a:stretch>
            <a:fillRect/>
          </a:stretch>
        </p:blipFill>
        <p:spPr>
          <a:xfrm>
            <a:off x="1566020" y="2564821"/>
            <a:ext cx="2018397" cy="2036858"/>
          </a:xfrm>
          <a:prstGeom prst="rect">
            <a:avLst/>
          </a:prstGeom>
        </p:spPr>
      </p:pic>
      <p:pic>
        <p:nvPicPr>
          <p:cNvPr id="4" name="Picture 3">
            <a:extLst>
              <a:ext uri="{FF2B5EF4-FFF2-40B4-BE49-F238E27FC236}">
                <a16:creationId xmlns:a16="http://schemas.microsoft.com/office/drawing/2014/main" id="{AAD1E751-AEC5-4946-AA8E-DAE2BBD9F6EE}"/>
              </a:ext>
            </a:extLst>
          </p:cNvPr>
          <p:cNvPicPr>
            <a:picLocks noChangeAspect="1"/>
          </p:cNvPicPr>
          <p:nvPr/>
        </p:nvPicPr>
        <p:blipFill>
          <a:blip r:embed="rId5"/>
          <a:stretch>
            <a:fillRect/>
          </a:stretch>
        </p:blipFill>
        <p:spPr>
          <a:xfrm>
            <a:off x="461888" y="4978392"/>
            <a:ext cx="4226662" cy="1184621"/>
          </a:xfrm>
          <a:prstGeom prst="rect">
            <a:avLst/>
          </a:prstGeom>
        </p:spPr>
      </p:pic>
    </p:spTree>
    <p:extLst>
      <p:ext uri="{BB962C8B-B14F-4D97-AF65-F5344CB8AC3E}">
        <p14:creationId xmlns:p14="http://schemas.microsoft.com/office/powerpoint/2010/main" val="2990893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962</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Corbel</vt:lpstr>
      <vt:lpstr>Times New Roman</vt:lpstr>
      <vt:lpstr>Wingdings</vt:lpstr>
      <vt:lpstr>Banded</vt:lpstr>
      <vt:lpstr>Office Theme</vt:lpstr>
      <vt:lpstr>PowerPoint Presentation</vt:lpstr>
      <vt:lpstr>PowerPoint Presentation</vt:lpstr>
      <vt:lpstr>PowerPoint Presentation</vt:lpstr>
      <vt:lpstr>DULWICH Hamlet Junior school</vt:lpstr>
      <vt:lpstr>OUR VISION: wellbeing and mental health</vt:lpstr>
      <vt:lpstr>OUR AIMS: IMHARS</vt:lpstr>
      <vt:lpstr>PSHE curriculum </vt:lpstr>
      <vt:lpstr>Lunchtime provision</vt:lpstr>
      <vt:lpstr>Mental health support</vt:lpstr>
      <vt:lpstr>Whole school training</vt:lpstr>
      <vt:lpstr>IMPACT</vt:lpstr>
      <vt:lpstr>IMPACT</vt:lpstr>
      <vt:lpstr>Sustainability, partnership and best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Begley</dc:creator>
  <cp:lastModifiedBy>Moss, Georgia</cp:lastModifiedBy>
  <cp:revision>89</cp:revision>
  <dcterms:created xsi:type="dcterms:W3CDTF">2024-02-14T13:04:09Z</dcterms:created>
  <dcterms:modified xsi:type="dcterms:W3CDTF">2024-03-13T09:25:13Z</dcterms:modified>
</cp:coreProperties>
</file>